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9" r:id="rId3"/>
    <p:sldId id="521" r:id="rId4"/>
    <p:sldId id="522" r:id="rId5"/>
    <p:sldId id="523" r:id="rId6"/>
    <p:sldId id="524" r:id="rId7"/>
    <p:sldId id="321" r:id="rId8"/>
    <p:sldId id="505" r:id="rId9"/>
    <p:sldId id="525" r:id="rId10"/>
    <p:sldId id="527" r:id="rId11"/>
    <p:sldId id="528" r:id="rId12"/>
    <p:sldId id="529" r:id="rId13"/>
    <p:sldId id="530" r:id="rId14"/>
    <p:sldId id="531" r:id="rId15"/>
    <p:sldId id="533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4" autoAdjust="0"/>
  </p:normalViewPr>
  <p:slideViewPr>
    <p:cSldViewPr>
      <p:cViewPr>
        <p:scale>
          <a:sx n="70" d="100"/>
          <a:sy n="70" d="100"/>
        </p:scale>
        <p:origin x="-1830" y="-12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0508-9044-4028-A0EA-CBE0143939E4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4FBD-4097-426B-BEED-2EBC9C345A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Формат файлов </a:t>
            </a:r>
            <a:r>
              <a:rPr lang="en-US" sz="1200" dirty="0" smtClean="0">
                <a:solidFill>
                  <a:schemeClr val="tx1"/>
                </a:solidFill>
              </a:rPr>
              <a:t>YAML.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Конфигурация утилиты </a:t>
            </a:r>
            <a:r>
              <a:rPr lang="en-US" sz="1200" dirty="0" err="1" smtClean="0">
                <a:solidFill>
                  <a:schemeClr val="tx1"/>
                </a:solidFill>
              </a:rPr>
              <a:t>Netplan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Формат передачи данных </a:t>
            </a:r>
            <a:r>
              <a:rPr lang="en-US" sz="1200" dirty="0" smtClean="0">
                <a:solidFill>
                  <a:schemeClr val="tx1"/>
                </a:solidFill>
              </a:rPr>
              <a:t>Protocol Buffers.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Подключение к общей папке ОС </a:t>
            </a:r>
            <a:r>
              <a:rPr lang="en-US" sz="1200" dirty="0" smtClean="0">
                <a:solidFill>
                  <a:schemeClr val="tx1"/>
                </a:solidFill>
              </a:rPr>
              <a:t>Windows </a:t>
            </a:r>
            <a:r>
              <a:rPr lang="ru-RU" sz="1200" dirty="0" smtClean="0">
                <a:solidFill>
                  <a:schemeClr val="tx1"/>
                </a:solidFill>
              </a:rPr>
              <a:t>из ОС </a:t>
            </a:r>
            <a:r>
              <a:rPr lang="en-US" sz="1200" smtClean="0">
                <a:solidFill>
                  <a:schemeClr val="tx1"/>
                </a:solidFill>
              </a:rPr>
              <a:t>Linux</a:t>
            </a:r>
            <a:r>
              <a:rPr lang="en-US" sz="1200" smtClean="0">
                <a:solidFill>
                  <a:schemeClr val="tx1"/>
                </a:solidFill>
              </a:rPr>
              <a:t>.</a:t>
            </a:r>
            <a:r>
              <a:rPr lang="ru-RU" sz="120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— протокол </a:t>
            </a:r>
            <a:r>
              <a:rPr lang="ru-RU" dirty="0" err="1"/>
              <a:t>сериализации</a:t>
            </a:r>
            <a:r>
              <a:rPr lang="ru-RU" dirty="0"/>
              <a:t> (передачи) структурированных данных, предложенный </a:t>
            </a:r>
            <a:r>
              <a:rPr lang="ru-RU" dirty="0" err="1"/>
              <a:t>Google</a:t>
            </a:r>
            <a:r>
              <a:rPr lang="ru-RU" dirty="0"/>
              <a:t> как эффективная </a:t>
            </a:r>
            <a:r>
              <a:rPr lang="ru-RU" dirty="0">
                <a:solidFill>
                  <a:srgbClr val="FF0000"/>
                </a:solidFill>
              </a:rPr>
              <a:t>бинарная</a:t>
            </a:r>
            <a:r>
              <a:rPr lang="ru-RU" dirty="0"/>
              <a:t> альтернатива текстовому формату XML. Разработчики сообщают, что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проще, </a:t>
            </a:r>
            <a:r>
              <a:rPr lang="ru-RU" dirty="0">
                <a:solidFill>
                  <a:srgbClr val="FF0000"/>
                </a:solidFill>
              </a:rPr>
              <a:t>компактнее</a:t>
            </a:r>
            <a:r>
              <a:rPr lang="ru-RU" dirty="0"/>
              <a:t> и быстрее, чем XML, поскольку осуществляется передача бинарных данных, оптимизированных под минимальный размер сообщения</a:t>
            </a:r>
            <a:r>
              <a:rPr lang="ru-RU" dirty="0" smtClean="0"/>
              <a:t>.</a:t>
            </a:r>
          </a:p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не предназначен для чтения пользователем и представляет собой двоичный формат. Для </a:t>
            </a:r>
            <a:r>
              <a:rPr lang="ru-RU" dirty="0" err="1"/>
              <a:t>десериализации</a:t>
            </a:r>
            <a:r>
              <a:rPr lang="ru-RU" dirty="0"/>
              <a:t> данных необходим отдельный .</a:t>
            </a:r>
            <a:r>
              <a:rPr lang="ru-RU" dirty="0" err="1"/>
              <a:t>proto</a:t>
            </a:r>
            <a:r>
              <a:rPr lang="ru-RU" dirty="0"/>
              <a:t>-файл, в котором определяется формат сообщения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0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проще;</a:t>
            </a:r>
          </a:p>
          <a:p>
            <a:r>
              <a:rPr lang="ru-RU" dirty="0"/>
              <a:t>от 3 до 10 раз меньше;</a:t>
            </a:r>
          </a:p>
          <a:p>
            <a:r>
              <a:rPr lang="ru-RU" dirty="0"/>
              <a:t>от 20 до 100 раз быстрее;</a:t>
            </a:r>
          </a:p>
          <a:p>
            <a:r>
              <a:rPr lang="ru-RU" dirty="0"/>
              <a:t>более однозначный;</a:t>
            </a:r>
          </a:p>
          <a:p>
            <a:r>
              <a:rPr lang="ru-RU" dirty="0"/>
              <a:t>позволяет создавать классы, которые в дальнейшем легче использовать </a:t>
            </a:r>
            <a:r>
              <a:rPr lang="ru-RU" dirty="0" err="1"/>
              <a:t>программно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6021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3937" y="397"/>
            <a:ext cx="4416127" cy="5143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message Car {</a:t>
            </a:r>
          </a:p>
          <a:p>
            <a:pPr marL="0" indent="0">
              <a:buNone/>
            </a:pPr>
            <a:r>
              <a:rPr lang="en-US" sz="1200" dirty="0"/>
              <a:t>  required string model = 1;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BodyType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 sedan = 0;</a:t>
            </a:r>
          </a:p>
          <a:p>
            <a:pPr marL="0" indent="0">
              <a:buNone/>
            </a:pPr>
            <a:r>
              <a:rPr lang="en-US" sz="1200" dirty="0"/>
              <a:t>    hatchback = 1;</a:t>
            </a:r>
          </a:p>
          <a:p>
            <a:pPr marL="0" indent="0">
              <a:buNone/>
            </a:pPr>
            <a:r>
              <a:rPr lang="en-US" sz="1200" dirty="0"/>
              <a:t>    SUV = 2;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required </a:t>
            </a:r>
            <a:r>
              <a:rPr lang="en-US" sz="1200" dirty="0" err="1"/>
              <a:t>BodyType</a:t>
            </a:r>
            <a:r>
              <a:rPr lang="en-US" sz="1200" dirty="0"/>
              <a:t> type = 2 [default = sedan];</a:t>
            </a:r>
          </a:p>
          <a:p>
            <a:pPr marL="0" indent="0">
              <a:buNone/>
            </a:pPr>
            <a:r>
              <a:rPr lang="en-US" sz="1200" dirty="0"/>
              <a:t>  optional string color = 3;</a:t>
            </a:r>
          </a:p>
          <a:p>
            <a:pPr marL="0" indent="0">
              <a:buNone/>
            </a:pPr>
            <a:r>
              <a:rPr lang="en-US" sz="1200" dirty="0"/>
              <a:t>  required int32 year = 4;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message Owner {</a:t>
            </a:r>
          </a:p>
          <a:p>
            <a:pPr marL="0" indent="0">
              <a:buNone/>
            </a:pPr>
            <a:r>
              <a:rPr lang="en-US" sz="1200" dirty="0"/>
              <a:t>    required string name = 1;</a:t>
            </a:r>
          </a:p>
          <a:p>
            <a:pPr marL="0" indent="0">
              <a:buNone/>
            </a:pPr>
            <a:r>
              <a:rPr lang="en-US" sz="1200" dirty="0"/>
              <a:t>    required string </a:t>
            </a:r>
            <a:r>
              <a:rPr lang="en-US" sz="1200" dirty="0" err="1"/>
              <a:t>lastName</a:t>
            </a:r>
            <a:r>
              <a:rPr lang="en-US" sz="1200" dirty="0"/>
              <a:t> = 2; </a:t>
            </a:r>
          </a:p>
          <a:p>
            <a:pPr marL="0" indent="0">
              <a:buNone/>
            </a:pPr>
            <a:r>
              <a:rPr lang="en-US" sz="1200" dirty="0"/>
              <a:t>    required int64 </a:t>
            </a:r>
            <a:r>
              <a:rPr lang="en-US" sz="1200" dirty="0" err="1"/>
              <a:t>driverLicense</a:t>
            </a:r>
            <a:r>
              <a:rPr lang="en-US" sz="1200" dirty="0"/>
              <a:t> = 3;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repeated Owner </a:t>
            </a:r>
            <a:r>
              <a:rPr lang="en-US" sz="1200" dirty="0" err="1"/>
              <a:t>previousOwner</a:t>
            </a:r>
            <a:r>
              <a:rPr lang="en-US" sz="1200" dirty="0"/>
              <a:t> = 5;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67153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26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52" y="0"/>
            <a:ext cx="76826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2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3215"/>
            <a:ext cx="5184576" cy="5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14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09" y="0"/>
            <a:ext cx="827798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236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-19501"/>
            <a:ext cx="7344815" cy="51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66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4879"/>
            <a:ext cx="9144000" cy="41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53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6211"/>
            <a:ext cx="7056784" cy="5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70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/>
              <a:t>Формат 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YAML (акроним англ.  «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«Ещё один язык разметки», позже — рекурсивный акроним англ. «YAML </a:t>
            </a:r>
            <a:r>
              <a:rPr lang="ru-RU" dirty="0" err="1"/>
              <a:t>Ain't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«YAML — не язык разметки») — «дружественный» формат </a:t>
            </a:r>
            <a:r>
              <a:rPr lang="ru-RU" dirty="0" err="1"/>
              <a:t>сериализации</a:t>
            </a:r>
            <a:r>
              <a:rPr lang="ru-RU" dirty="0"/>
              <a:t> данных, концептуально близкий к языкам разметки, но ориентированный на удобство ввода-вывода типичных структур данных многих языков программирования.</a:t>
            </a:r>
          </a:p>
          <a:p>
            <a:r>
              <a:rPr lang="ru-RU" dirty="0" smtClean="0"/>
              <a:t>В </a:t>
            </a:r>
            <a:r>
              <a:rPr lang="ru-RU" dirty="0"/>
              <a:t>трактовке названия отражена история развития: на ранних этапах YAML расшифровывался как 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(«Ещё один язык разметки») и даже позиционировался как конкурент XML, но позже был переименован с целью акцентировать внимание на данных, а не на разметке документов.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66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-56936"/>
            <a:ext cx="4392488" cy="51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891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50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1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20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847" y="0"/>
            <a:ext cx="8310307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612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574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20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572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077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18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формата </a:t>
            </a:r>
            <a:r>
              <a:rPr lang="ru-RU" dirty="0"/>
              <a:t>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МИНИМАЛИЗМ;</a:t>
            </a:r>
          </a:p>
          <a:p>
            <a:r>
              <a:rPr lang="ru-RU" dirty="0" smtClean="0"/>
              <a:t>быть </a:t>
            </a:r>
            <a:r>
              <a:rPr lang="ru-RU" dirty="0"/>
              <a:t>легко понятным человеку;</a:t>
            </a:r>
          </a:p>
          <a:p>
            <a:r>
              <a:rPr lang="ru-RU" dirty="0"/>
              <a:t>быть переносимым между языками программирования;</a:t>
            </a:r>
          </a:p>
          <a:p>
            <a:r>
              <a:rPr lang="ru-RU" dirty="0" smtClean="0"/>
              <a:t>поддерживать </a:t>
            </a:r>
            <a:r>
              <a:rPr lang="ru-RU" dirty="0"/>
              <a:t>структуры данных, родные для языков программирования;</a:t>
            </a:r>
          </a:p>
          <a:p>
            <a:r>
              <a:rPr lang="ru-RU" dirty="0" smtClean="0"/>
              <a:t>использовать </a:t>
            </a:r>
            <a:r>
              <a:rPr lang="ru-RU" dirty="0"/>
              <a:t>цельную модель данных для поддержки обычного инструментария;</a:t>
            </a:r>
          </a:p>
          <a:p>
            <a:r>
              <a:rPr lang="ru-RU" dirty="0"/>
              <a:t>поддерживать обработку в один проход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быть выразительным и расширяемым;</a:t>
            </a:r>
          </a:p>
          <a:p>
            <a:r>
              <a:rPr lang="ru-RU" dirty="0"/>
              <a:t>быть лёгким в реализации и использовании;</a:t>
            </a:r>
          </a:p>
        </p:txBody>
      </p:sp>
    </p:spTree>
    <p:extLst>
      <p:ext uri="{BB962C8B-B14F-4D97-AF65-F5344CB8AC3E}">
        <p14:creationId xmlns:p14="http://schemas.microsoft.com/office/powerpoint/2010/main" xmlns="" val="21113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bindings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2292369"/>
              </p:ext>
            </p:extLst>
          </p:nvPr>
        </p:nvGraphicFramePr>
        <p:xfrm>
          <a:off x="107505" y="1275605"/>
          <a:ext cx="8928990" cy="3744416"/>
        </p:xfrm>
        <a:graphic>
          <a:graphicData uri="http://schemas.openxmlformats.org/drawingml/2006/table">
            <a:tbl>
              <a:tblPr/>
              <a:tblGrid>
                <a:gridCol w="2976330">
                  <a:extLst>
                    <a:ext uri="{9D8B030D-6E8A-4147-A177-3AD203B41FA5}">
                      <a16:colId xmlns:a16="http://schemas.microsoft.com/office/drawing/2014/main" xmlns="" val="965273680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xmlns="" val="3083975219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xmlns="" val="752840246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ircEvent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method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regexp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74738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newUri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"^http://.*"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34003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deleteUri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"^delete.*"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471795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randomUri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"^random.*"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05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96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YAML </a:t>
            </a:r>
            <a:r>
              <a:rPr lang="ru-RU" dirty="0" smtClean="0"/>
              <a:t>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29200" y="1208794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bindings: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newUri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'^http://.*'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deleteUri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'^delete.*'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randomUri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'^random.*'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4824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&lt;bindings&gt;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newUri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&gt;^http://.*&lt;/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deleteUri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&gt;^delete.*&lt;/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randomUri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&gt;^random.*&lt;/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&lt;/bindings&gt;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42406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45383"/>
            <a:ext cx="9144000" cy="20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6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623" y="6488"/>
            <a:ext cx="8280755" cy="5137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792" y="0"/>
            <a:ext cx="8316416" cy="5159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2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43258</TotalTime>
  <Words>597</Words>
  <Application>Microsoft Office PowerPoint</Application>
  <PresentationFormat>Экран (16:9)</PresentationFormat>
  <Paragraphs>123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Администрирование информационных систем и веб-порталов</vt:lpstr>
      <vt:lpstr>Формат файлов YAML</vt:lpstr>
      <vt:lpstr>Цели формата файлов YAML</vt:lpstr>
      <vt:lpstr>Пример: bindings</vt:lpstr>
      <vt:lpstr>Сравнение YAML и XML</vt:lpstr>
      <vt:lpstr>Слайд 6</vt:lpstr>
      <vt:lpstr>Слайд 7</vt:lpstr>
      <vt:lpstr>Слайд 8</vt:lpstr>
      <vt:lpstr>Слайд 9</vt:lpstr>
      <vt:lpstr>Формат Protocol Buffers </vt:lpstr>
      <vt:lpstr>Преимущества Protocol Buffers 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1781</cp:revision>
  <dcterms:created xsi:type="dcterms:W3CDTF">2020-02-03T20:15:10Z</dcterms:created>
  <dcterms:modified xsi:type="dcterms:W3CDTF">2020-11-24T16:47:27Z</dcterms:modified>
</cp:coreProperties>
</file>