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85" r:id="rId2"/>
    <p:sldId id="290" r:id="rId3"/>
    <p:sldId id="287" r:id="rId4"/>
    <p:sldId id="288" r:id="rId5"/>
    <p:sldId id="289" r:id="rId6"/>
    <p:sldId id="275" r:id="rId7"/>
    <p:sldId id="257" r:id="rId8"/>
    <p:sldId id="258" r:id="rId9"/>
    <p:sldId id="260" r:id="rId10"/>
    <p:sldId id="291" r:id="rId11"/>
    <p:sldId id="283" r:id="rId12"/>
    <p:sldId id="284" r:id="rId13"/>
    <p:sldId id="292" r:id="rId14"/>
    <p:sldId id="293" r:id="rId15"/>
    <p:sldId id="294" r:id="rId16"/>
    <p:sldId id="295" r:id="rId17"/>
    <p:sldId id="261" r:id="rId18"/>
    <p:sldId id="262" r:id="rId19"/>
    <p:sldId id="274" r:id="rId20"/>
    <p:sldId id="296" r:id="rId21"/>
    <p:sldId id="297" r:id="rId22"/>
    <p:sldId id="298" r:id="rId23"/>
    <p:sldId id="299" r:id="rId24"/>
    <p:sldId id="300" r:id="rId25"/>
    <p:sldId id="301" r:id="rId26"/>
    <p:sldId id="302" r:id="rId27"/>
    <p:sldId id="303" r:id="rId28"/>
    <p:sldId id="304" r:id="rId29"/>
    <p:sldId id="305" r:id="rId30"/>
    <p:sldId id="306" r:id="rId31"/>
    <p:sldId id="307" r:id="rId32"/>
    <p:sldId id="308" r:id="rId33"/>
    <p:sldId id="309" r:id="rId34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84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7CEDEB-4DDE-4D67-99AF-D8720A4EAC1D}" type="datetimeFigureOut">
              <a:rPr lang="ru-RU" smtClean="0"/>
              <a:pPr/>
              <a:t>25.06.2020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2DAE1A-C2A8-4FBC-B062-EC8852620921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2DAE1A-C2A8-4FBC-B062-EC8852620921}" type="slidenum">
              <a:rPr lang="ru-RU" smtClean="0"/>
              <a:pPr/>
              <a:t>1</a:t>
            </a:fld>
            <a:endParaRPr lang="ru-RU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2DAE1A-C2A8-4FBC-B062-EC8852620921}" type="slidenum">
              <a:rPr lang="ru-RU" smtClean="0"/>
              <a:pPr/>
              <a:t>10</a:t>
            </a:fld>
            <a:endParaRPr lang="ru-RU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2DAE1A-C2A8-4FBC-B062-EC8852620921}" type="slidenum">
              <a:rPr lang="ru-RU" smtClean="0"/>
              <a:pPr/>
              <a:t>11</a:t>
            </a:fld>
            <a:endParaRPr lang="ru-RU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2DAE1A-C2A8-4FBC-B062-EC8852620921}" type="slidenum">
              <a:rPr lang="ru-RU" smtClean="0"/>
              <a:pPr/>
              <a:t>12</a:t>
            </a:fld>
            <a:endParaRPr lang="ru-RU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2DAE1A-C2A8-4FBC-B062-EC8852620921}" type="slidenum">
              <a:rPr lang="ru-RU" smtClean="0"/>
              <a:pPr/>
              <a:t>13</a:t>
            </a:fld>
            <a:endParaRPr lang="ru-RU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2DAE1A-C2A8-4FBC-B062-EC8852620921}" type="slidenum">
              <a:rPr lang="ru-RU" smtClean="0"/>
              <a:pPr/>
              <a:t>14</a:t>
            </a:fld>
            <a:endParaRPr lang="ru-RU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2DAE1A-C2A8-4FBC-B062-EC8852620921}" type="slidenum">
              <a:rPr lang="ru-RU" smtClean="0"/>
              <a:pPr/>
              <a:t>15</a:t>
            </a:fld>
            <a:endParaRPr lang="ru-RU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2DAE1A-C2A8-4FBC-B062-EC8852620921}" type="slidenum">
              <a:rPr lang="ru-RU" smtClean="0"/>
              <a:pPr/>
              <a:t>16</a:t>
            </a:fld>
            <a:endParaRPr lang="ru-RU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2DAE1A-C2A8-4FBC-B062-EC8852620921}" type="slidenum">
              <a:rPr lang="ru-RU" smtClean="0"/>
              <a:pPr/>
              <a:t>17</a:t>
            </a:fld>
            <a:endParaRPr lang="ru-RU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2DAE1A-C2A8-4FBC-B062-EC8852620921}" type="slidenum">
              <a:rPr lang="ru-RU" smtClean="0"/>
              <a:pPr/>
              <a:t>18</a:t>
            </a:fld>
            <a:endParaRPr lang="ru-RU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2DAE1A-C2A8-4FBC-B062-EC8852620921}" type="slidenum">
              <a:rPr lang="ru-RU" smtClean="0"/>
              <a:pPr/>
              <a:t>19</a:t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2DAE1A-C2A8-4FBC-B062-EC8852620921}" type="slidenum">
              <a:rPr lang="ru-RU" smtClean="0"/>
              <a:pPr/>
              <a:t>2</a:t>
            </a:fld>
            <a:endParaRPr lang="ru-RU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2DAE1A-C2A8-4FBC-B062-EC8852620921}" type="slidenum">
              <a:rPr lang="ru-RU" smtClean="0"/>
              <a:pPr/>
              <a:t>20</a:t>
            </a:fld>
            <a:endParaRPr lang="ru-RU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2DAE1A-C2A8-4FBC-B062-EC8852620921}" type="slidenum">
              <a:rPr lang="ru-RU" smtClean="0"/>
              <a:pPr/>
              <a:t>21</a:t>
            </a:fld>
            <a:endParaRPr lang="ru-RU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2DAE1A-C2A8-4FBC-B062-EC8852620921}" type="slidenum">
              <a:rPr lang="ru-RU" smtClean="0"/>
              <a:pPr/>
              <a:t>22</a:t>
            </a:fld>
            <a:endParaRPr lang="ru-RU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2DAE1A-C2A8-4FBC-B062-EC8852620921}" type="slidenum">
              <a:rPr lang="ru-RU" smtClean="0"/>
              <a:pPr/>
              <a:t>23</a:t>
            </a:fld>
            <a:endParaRPr lang="ru-RU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2DAE1A-C2A8-4FBC-B062-EC8852620921}" type="slidenum">
              <a:rPr lang="ru-RU" smtClean="0"/>
              <a:pPr/>
              <a:t>24</a:t>
            </a:fld>
            <a:endParaRPr lang="ru-RU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2DAE1A-C2A8-4FBC-B062-EC8852620921}" type="slidenum">
              <a:rPr lang="ru-RU" smtClean="0"/>
              <a:pPr/>
              <a:t>25</a:t>
            </a:fld>
            <a:endParaRPr lang="ru-RU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2DAE1A-C2A8-4FBC-B062-EC8852620921}" type="slidenum">
              <a:rPr lang="ru-RU" smtClean="0"/>
              <a:pPr/>
              <a:t>26</a:t>
            </a:fld>
            <a:endParaRPr lang="ru-RU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2DAE1A-C2A8-4FBC-B062-EC8852620921}" type="slidenum">
              <a:rPr lang="ru-RU" smtClean="0"/>
              <a:pPr/>
              <a:t>27</a:t>
            </a:fld>
            <a:endParaRPr lang="ru-RU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2DAE1A-C2A8-4FBC-B062-EC8852620921}" type="slidenum">
              <a:rPr lang="ru-RU" smtClean="0"/>
              <a:pPr/>
              <a:t>28</a:t>
            </a:fld>
            <a:endParaRPr lang="ru-RU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2DAE1A-C2A8-4FBC-B062-EC8852620921}" type="slidenum">
              <a:rPr lang="ru-RU" smtClean="0"/>
              <a:pPr/>
              <a:t>29</a:t>
            </a:fld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2DAE1A-C2A8-4FBC-B062-EC8852620921}" type="slidenum">
              <a:rPr lang="ru-RU" smtClean="0"/>
              <a:pPr/>
              <a:t>3</a:t>
            </a:fld>
            <a:endParaRPr lang="ru-RU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2DAE1A-C2A8-4FBC-B062-EC8852620921}" type="slidenum">
              <a:rPr lang="ru-RU" smtClean="0"/>
              <a:pPr/>
              <a:t>30</a:t>
            </a:fld>
            <a:endParaRPr lang="ru-RU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2DAE1A-C2A8-4FBC-B062-EC8852620921}" type="slidenum">
              <a:rPr lang="ru-RU" smtClean="0"/>
              <a:pPr/>
              <a:t>31</a:t>
            </a:fld>
            <a:endParaRPr lang="ru-RU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2DAE1A-C2A8-4FBC-B062-EC8852620921}" type="slidenum">
              <a:rPr lang="ru-RU" smtClean="0"/>
              <a:pPr/>
              <a:t>32</a:t>
            </a:fld>
            <a:endParaRPr lang="ru-RU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2DAE1A-C2A8-4FBC-B062-EC8852620921}" type="slidenum">
              <a:rPr lang="ru-RU" smtClean="0"/>
              <a:pPr/>
              <a:t>33</a:t>
            </a:fld>
            <a:endParaRPr 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2DAE1A-C2A8-4FBC-B062-EC8852620921}" type="slidenum">
              <a:rPr lang="ru-RU" smtClean="0"/>
              <a:pPr/>
              <a:t>4</a:t>
            </a:fld>
            <a:endParaRPr lang="ru-R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2DAE1A-C2A8-4FBC-B062-EC8852620921}" type="slidenum">
              <a:rPr lang="ru-RU" smtClean="0"/>
              <a:pPr/>
              <a:t>5</a:t>
            </a:fld>
            <a:endParaRPr lang="ru-R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2DAE1A-C2A8-4FBC-B062-EC8852620921}" type="slidenum">
              <a:rPr lang="ru-RU" smtClean="0"/>
              <a:pPr/>
              <a:t>6</a:t>
            </a:fld>
            <a:endParaRPr lang="ru-R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2DAE1A-C2A8-4FBC-B062-EC8852620921}" type="slidenum">
              <a:rPr lang="ru-RU" smtClean="0"/>
              <a:pPr/>
              <a:t>7</a:t>
            </a:fld>
            <a:endParaRPr lang="ru-RU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2DAE1A-C2A8-4FBC-B062-EC8852620921}" type="slidenum">
              <a:rPr lang="ru-RU" smtClean="0"/>
              <a:pPr/>
              <a:t>8</a:t>
            </a:fld>
            <a:endParaRPr lang="ru-RU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2DAE1A-C2A8-4FBC-B062-EC8852620921}" type="slidenum">
              <a:rPr lang="ru-RU" smtClean="0"/>
              <a:pPr/>
              <a:t>9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BE6CEF-40EE-43A7-8496-90A5CB4C1E5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598ADB-DE59-4E86-B0A6-C317B450AD9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14338B-03DC-45DE-9AEE-E300360588B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Заголовок и табли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аблица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ru-RU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689623-41BE-4713-B074-42820DB1240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3E5B14-7963-4448-A41D-4463F4EA986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4B213B-0824-43ED-9D0B-C500B3C1AC6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5333C9-B53D-421C-B416-B33B70D36AB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93715F-047F-4068-9D78-B86BBBA4B5F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2519ED-2C52-4660-B91A-3F3C902A3F6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2FD13A-E388-4CB6-AEEC-11F45E7B5F1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902CD0-4471-4058-82FD-907F7EA5807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46662F-C244-40FA-98EB-0ABB45EEA4F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37E30B39-50C2-477B-ACD9-67E1315FF1D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88640"/>
            <a:ext cx="7772400" cy="2160240"/>
          </a:xfrm>
        </p:spPr>
        <p:txBody>
          <a:bodyPr>
            <a:normAutofit/>
          </a:bodyPr>
          <a:lstStyle/>
          <a:p>
            <a:r>
              <a:rPr lang="ru-RU" dirty="0" smtClean="0"/>
              <a:t>Администрирование информационных систем и </a:t>
            </a:r>
            <a:r>
              <a:rPr lang="ru-RU" dirty="0" err="1" smtClean="0"/>
              <a:t>веб-порталов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0" y="2420888"/>
            <a:ext cx="9144000" cy="4248472"/>
          </a:xfrm>
        </p:spPr>
        <p:txBody>
          <a:bodyPr>
            <a:normAutofit lnSpcReduction="10000"/>
          </a:bodyPr>
          <a:lstStyle/>
          <a:p>
            <a:r>
              <a:rPr lang="ru-RU" dirty="0" smtClean="0">
                <a:solidFill>
                  <a:schemeClr val="tx1"/>
                </a:solidFill>
              </a:rPr>
              <a:t>Лекция </a:t>
            </a:r>
            <a:r>
              <a:rPr lang="en-US" smtClean="0">
                <a:solidFill>
                  <a:schemeClr val="tx1"/>
                </a:solidFill>
              </a:rPr>
              <a:t>3</a:t>
            </a:r>
            <a:r>
              <a:rPr lang="ru-RU" smtClean="0">
                <a:solidFill>
                  <a:schemeClr val="tx1"/>
                </a:solidFill>
              </a:rPr>
              <a:t>:</a:t>
            </a:r>
            <a:endParaRPr lang="ru-RU" dirty="0" smtClean="0">
              <a:solidFill>
                <a:schemeClr val="tx1"/>
              </a:solidFill>
            </a:endParaRPr>
          </a:p>
          <a:p>
            <a:pPr marL="514350" indent="-514350" algn="l">
              <a:buFont typeface="Arial" pitchFamily="34" charset="0"/>
              <a:buAutoNum type="arabicPeriod"/>
            </a:pPr>
            <a:r>
              <a:rPr lang="ru-RU" dirty="0" smtClean="0"/>
              <a:t>Управление </a:t>
            </a:r>
            <a:r>
              <a:rPr lang="en-US" dirty="0" smtClean="0"/>
              <a:t>DHCP-</a:t>
            </a:r>
            <a:r>
              <a:rPr lang="ru-RU" dirty="0" smtClean="0"/>
              <a:t>сервером.</a:t>
            </a:r>
            <a:endParaRPr lang="en-US" dirty="0" smtClean="0"/>
          </a:p>
          <a:p>
            <a:pPr marL="514350" indent="-514350" algn="l">
              <a:buFont typeface="Arial" pitchFamily="34" charset="0"/>
              <a:buAutoNum type="arabicPeriod"/>
            </a:pPr>
            <a:r>
              <a:rPr lang="ru-RU" dirty="0" smtClean="0"/>
              <a:t>Области </a:t>
            </a:r>
            <a:r>
              <a:rPr lang="en-US" dirty="0" smtClean="0"/>
              <a:t>DHCP</a:t>
            </a:r>
            <a:r>
              <a:rPr lang="ru-RU" dirty="0" smtClean="0"/>
              <a:t>, их свойства и </a:t>
            </a:r>
            <a:r>
              <a:rPr lang="ru-RU" dirty="0" smtClean="0">
                <a:solidFill>
                  <a:schemeClr val="tx1"/>
                </a:solidFill>
              </a:rPr>
              <a:t>п</a:t>
            </a:r>
            <a:r>
              <a:rPr lang="ru-RU" dirty="0" smtClean="0">
                <a:solidFill>
                  <a:prstClr val="black"/>
                </a:solidFill>
                <a:ea typeface="+mj-ea"/>
                <a:cs typeface="+mj-cs"/>
              </a:rPr>
              <a:t>араметры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  <a:endParaRPr lang="en-US" sz="2000" dirty="0" smtClean="0">
              <a:solidFill>
                <a:schemeClr val="tx1"/>
              </a:solidFill>
            </a:endParaRPr>
          </a:p>
          <a:p>
            <a:pPr marL="514350" indent="-514350" algn="l">
              <a:buFont typeface="Arial" pitchFamily="34" charset="0"/>
              <a:buAutoNum type="arabicPeriod"/>
            </a:pPr>
            <a:r>
              <a:rPr lang="ru-RU" dirty="0" smtClean="0">
                <a:solidFill>
                  <a:schemeClr val="tx1"/>
                </a:solidFill>
              </a:rPr>
              <a:t>Сообщения и п</a:t>
            </a:r>
            <a:r>
              <a:rPr lang="ru-RU" dirty="0" smtClean="0"/>
              <a:t>ринцип работы </a:t>
            </a:r>
            <a:r>
              <a:rPr lang="en-US" dirty="0" smtClean="0"/>
              <a:t>DHCP</a:t>
            </a:r>
            <a:r>
              <a:rPr lang="ru-RU" dirty="0" smtClean="0"/>
              <a:t>-сервера</a:t>
            </a:r>
            <a:r>
              <a:rPr lang="ru-RU" dirty="0" smtClean="0">
                <a:solidFill>
                  <a:schemeClr val="tx1"/>
                </a:solidFill>
              </a:rPr>
              <a:t>. </a:t>
            </a:r>
            <a:endParaRPr lang="en-US" dirty="0" smtClean="0">
              <a:solidFill>
                <a:schemeClr val="tx1"/>
              </a:solidFill>
            </a:endParaRPr>
          </a:p>
          <a:p>
            <a:pPr marL="514350" indent="-514350" algn="l">
              <a:buFont typeface="Arial" pitchFamily="34" charset="0"/>
              <a:buAutoNum type="arabicPeriod"/>
            </a:pPr>
            <a:r>
              <a:rPr lang="ru-RU" dirty="0" smtClean="0"/>
              <a:t>Обеспечение отказоустойчивости работы сервера </a:t>
            </a:r>
            <a:r>
              <a:rPr lang="en-US" dirty="0" smtClean="0"/>
              <a:t>DHCP.</a:t>
            </a:r>
            <a:endParaRPr lang="ru-RU" dirty="0" smtClean="0">
              <a:solidFill>
                <a:schemeClr val="tx1"/>
              </a:solidFill>
            </a:endParaRPr>
          </a:p>
          <a:p>
            <a:endParaRPr lang="ru-RU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41784"/>
            <a:ext cx="8229600" cy="1143000"/>
          </a:xfrm>
        </p:spPr>
        <p:txBody>
          <a:bodyPr/>
          <a:lstStyle/>
          <a:p>
            <a:pPr eaLnBrk="1" hangingPunct="1"/>
            <a:r>
              <a:rPr lang="ru-RU" b="1" dirty="0" smtClean="0"/>
              <a:t>Рассчитываемые свойства области DHCP</a:t>
            </a:r>
            <a:r>
              <a:rPr lang="ru-RU" dirty="0" smtClean="0"/>
              <a:t> 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107504" y="1772816"/>
            <a:ext cx="8928992" cy="4896544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ru-RU" sz="3600" b="1" dirty="0" err="1" smtClean="0"/>
              <a:t>Renewal</a:t>
            </a:r>
            <a:r>
              <a:rPr lang="ru-RU" sz="3600" b="1" dirty="0" smtClean="0"/>
              <a:t> </a:t>
            </a:r>
            <a:r>
              <a:rPr lang="ru-RU" sz="3600" b="1" dirty="0" err="1" smtClean="0"/>
              <a:t>Time</a:t>
            </a:r>
            <a:r>
              <a:rPr lang="ru-RU" sz="3600" b="1" dirty="0" smtClean="0"/>
              <a:t> (T1)</a:t>
            </a:r>
            <a:r>
              <a:rPr lang="ru-RU" sz="3600" dirty="0" smtClean="0"/>
              <a:t> – период времени, через который клиент начинает продлевать аренду у старого сервера</a:t>
            </a:r>
          </a:p>
          <a:p>
            <a:pPr eaLnBrk="1" hangingPunct="1">
              <a:lnSpc>
                <a:spcPct val="80000"/>
              </a:lnSpc>
            </a:pPr>
            <a:r>
              <a:rPr lang="ru-RU" sz="3600" b="1" dirty="0" err="1" smtClean="0"/>
              <a:t>Rebinding</a:t>
            </a:r>
            <a:r>
              <a:rPr lang="ru-RU" sz="3600" b="1" dirty="0" smtClean="0"/>
              <a:t> </a:t>
            </a:r>
            <a:r>
              <a:rPr lang="ru-RU" sz="3600" b="1" dirty="0" err="1" smtClean="0"/>
              <a:t>Time</a:t>
            </a:r>
            <a:r>
              <a:rPr lang="ru-RU" sz="3600" b="1" dirty="0" smtClean="0"/>
              <a:t> (T2)</a:t>
            </a:r>
            <a:r>
              <a:rPr lang="ru-RU" sz="3600" dirty="0" smtClean="0"/>
              <a:t> – период времени, через который клиент начинает осуществлять широковещательные запросы на продление аренды у нового сервера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18804"/>
            <a:ext cx="8229600" cy="1143000"/>
          </a:xfrm>
        </p:spPr>
        <p:txBody>
          <a:bodyPr/>
          <a:lstStyle/>
          <a:p>
            <a:pPr eaLnBrk="1" hangingPunct="1"/>
            <a:r>
              <a:rPr lang="ru-RU" b="1" dirty="0" smtClean="0"/>
              <a:t>Уровни параметров DHCP</a:t>
            </a:r>
            <a:r>
              <a:rPr lang="ru-RU" dirty="0" smtClean="0"/>
              <a:t> </a:t>
            </a:r>
          </a:p>
        </p:txBody>
      </p:sp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395288" y="1731580"/>
            <a:ext cx="8569325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4000" dirty="0" smtClean="0">
                <a:latin typeface="+mn-lt"/>
              </a:rPr>
              <a:t>•</a:t>
            </a:r>
            <a:r>
              <a:rPr lang="ru-RU" sz="4000" i="1" dirty="0" smtClean="0">
                <a:latin typeface="+mn-lt"/>
              </a:rPr>
              <a:t> </a:t>
            </a:r>
            <a:r>
              <a:rPr lang="ru-RU" sz="4000" dirty="0">
                <a:latin typeface="+mn-lt"/>
              </a:rPr>
              <a:t>уровень </a:t>
            </a:r>
            <a:r>
              <a:rPr lang="ru-RU" sz="4000" dirty="0" smtClean="0">
                <a:latin typeface="+mn-lt"/>
              </a:rPr>
              <a:t>сервера</a:t>
            </a:r>
            <a:endParaRPr lang="ru-RU" sz="4000" dirty="0">
              <a:latin typeface="+mn-lt"/>
            </a:endParaRPr>
          </a:p>
          <a:p>
            <a:r>
              <a:rPr lang="ru-RU" sz="4000" dirty="0">
                <a:latin typeface="+mn-lt"/>
              </a:rPr>
              <a:t>• уровень области </a:t>
            </a:r>
            <a:r>
              <a:rPr lang="ru-RU" sz="4000" dirty="0" smtClean="0">
                <a:latin typeface="+mn-lt"/>
              </a:rPr>
              <a:t>действия</a:t>
            </a:r>
            <a:endParaRPr lang="ru-RU" sz="4000" dirty="0">
              <a:latin typeface="+mn-lt"/>
            </a:endParaRPr>
          </a:p>
          <a:p>
            <a:r>
              <a:rPr lang="ru-RU" sz="4000" dirty="0">
                <a:latin typeface="+mn-lt"/>
              </a:rPr>
              <a:t>• уровень </a:t>
            </a:r>
            <a:r>
              <a:rPr lang="ru-RU" sz="4000" dirty="0" smtClean="0">
                <a:latin typeface="+mn-lt"/>
              </a:rPr>
              <a:t>класса</a:t>
            </a:r>
            <a:endParaRPr lang="ru-RU" sz="4000" dirty="0">
              <a:latin typeface="+mn-lt"/>
            </a:endParaRPr>
          </a:p>
          <a:p>
            <a:r>
              <a:rPr lang="ru-RU" sz="4000" dirty="0">
                <a:latin typeface="+mn-lt"/>
              </a:rPr>
              <a:t>• уровень клиента (для зарезервированных адресов</a:t>
            </a:r>
            <a:r>
              <a:rPr lang="ru-RU" sz="4000" dirty="0" smtClean="0">
                <a:latin typeface="+mn-lt"/>
              </a:rPr>
              <a:t>)</a:t>
            </a:r>
            <a:endParaRPr lang="ru-RU" sz="400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41784"/>
            <a:ext cx="8229600" cy="1143000"/>
          </a:xfrm>
        </p:spPr>
        <p:txBody>
          <a:bodyPr/>
          <a:lstStyle/>
          <a:p>
            <a:pPr eaLnBrk="1" hangingPunct="1"/>
            <a:r>
              <a:rPr lang="ru-RU" b="1" dirty="0" smtClean="0"/>
              <a:t>Параметры DHCP</a:t>
            </a:r>
            <a:r>
              <a:rPr lang="ru-RU" dirty="0" smtClean="0"/>
              <a:t> </a:t>
            </a:r>
          </a:p>
        </p:txBody>
      </p:sp>
      <p:pic>
        <p:nvPicPr>
          <p:cNvPr id="409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 r="24803"/>
          <a:stretch>
            <a:fillRect/>
          </a:stretch>
        </p:blipFill>
        <p:spPr bwMode="auto">
          <a:xfrm>
            <a:off x="0" y="1268760"/>
            <a:ext cx="9154378" cy="4608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E:\печать\dhcp\14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99260" y="0"/>
            <a:ext cx="6145481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E:\печать\dhcp\1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-1"/>
            <a:ext cx="8496944" cy="687184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E:\печать\dhcp\1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5616" y="-1"/>
            <a:ext cx="6912768" cy="689481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E:\печать\dhcp\13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97992"/>
            <a:ext cx="9144000" cy="546201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4450"/>
            <a:ext cx="8229600" cy="927100"/>
          </a:xfrm>
        </p:spPr>
        <p:txBody>
          <a:bodyPr/>
          <a:lstStyle/>
          <a:p>
            <a:pPr eaLnBrk="1" hangingPunct="1"/>
            <a:r>
              <a:rPr lang="ru-RU" b="1" smtClean="0"/>
              <a:t>DHCP-сообщения</a:t>
            </a:r>
          </a:p>
        </p:txBody>
      </p:sp>
      <p:pic>
        <p:nvPicPr>
          <p:cNvPr id="8195" name="Рисунок 1"/>
          <p:cNvPicPr>
            <a:picLocks noChangeAspect="1" noChangeArrowheads="1"/>
          </p:cNvPicPr>
          <p:nvPr/>
        </p:nvPicPr>
        <p:blipFill>
          <a:blip r:embed="rId3" cstate="print"/>
          <a:srcRect b="11981"/>
          <a:stretch>
            <a:fillRect/>
          </a:stretch>
        </p:blipFill>
        <p:spPr bwMode="auto">
          <a:xfrm>
            <a:off x="0" y="836712"/>
            <a:ext cx="9144000" cy="54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2"/>
          <p:cNvSpPr txBox="1"/>
          <p:nvPr/>
        </p:nvSpPr>
        <p:spPr>
          <a:xfrm>
            <a:off x="8651557" y="6211669"/>
            <a:ext cx="492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3600" dirty="0" smtClean="0">
                <a:solidFill>
                  <a:srgbClr val="FF0000"/>
                </a:solidFill>
              </a:rPr>
              <a:t>3</a:t>
            </a:r>
            <a:endParaRPr lang="ru-RU" sz="3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3" name="Рисунок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59635"/>
            <a:ext cx="9144000" cy="69176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E:\печать\dhcp\9.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0916" y="0"/>
            <a:ext cx="8702168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 r="33694" b="8074"/>
          <a:stretch>
            <a:fillRect/>
          </a:stretch>
        </p:blipFill>
        <p:spPr bwMode="auto">
          <a:xfrm>
            <a:off x="0" y="-3272"/>
            <a:ext cx="9144000" cy="6861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8651557" y="6211669"/>
            <a:ext cx="492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3600" dirty="0" smtClean="0">
                <a:solidFill>
                  <a:srgbClr val="FF0000"/>
                </a:solidFill>
              </a:rPr>
              <a:t>1</a:t>
            </a:r>
            <a:endParaRPr lang="ru-RU" sz="3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План лабораторной работы </a:t>
            </a:r>
            <a:r>
              <a:rPr lang="ru-RU" dirty="0" smtClean="0"/>
              <a:t>№</a:t>
            </a:r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06916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ru-RU" dirty="0" smtClean="0"/>
              <a:t>Разбиться на команды минимум по 3 виртуальных машины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Придумать название команды 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>
                <a:solidFill>
                  <a:srgbClr val="00B050"/>
                </a:solidFill>
              </a:rPr>
              <a:t>Установить ОС </a:t>
            </a:r>
            <a:r>
              <a:rPr lang="en-US" dirty="0" smtClean="0">
                <a:solidFill>
                  <a:srgbClr val="00B050"/>
                </a:solidFill>
              </a:rPr>
              <a:t>Windows</a:t>
            </a:r>
            <a:r>
              <a:rPr lang="ru-RU" dirty="0" smtClean="0">
                <a:solidFill>
                  <a:srgbClr val="00B050"/>
                </a:solidFill>
              </a:rPr>
              <a:t> 10 на одну из виртуальных машин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Назначить остальным ОС </a:t>
            </a:r>
            <a:r>
              <a:rPr lang="en-US" dirty="0" smtClean="0"/>
              <a:t>Windows</a:t>
            </a:r>
            <a:r>
              <a:rPr lang="ru-RU" dirty="0" smtClean="0"/>
              <a:t> </a:t>
            </a:r>
            <a:r>
              <a:rPr lang="en-US" dirty="0" smtClean="0"/>
              <a:t>Server 2019 </a:t>
            </a:r>
            <a:r>
              <a:rPr lang="ru-RU" dirty="0" smtClean="0"/>
              <a:t>статические </a:t>
            </a:r>
            <a:r>
              <a:rPr lang="en-US" dirty="0" smtClean="0"/>
              <a:t>IP-</a:t>
            </a:r>
            <a:r>
              <a:rPr lang="ru-RU" dirty="0" smtClean="0"/>
              <a:t>адреса по варианту</a:t>
            </a:r>
          </a:p>
        </p:txBody>
      </p:sp>
      <p:sp>
        <p:nvSpPr>
          <p:cNvPr id="4" name="TextBox 2"/>
          <p:cNvSpPr txBox="1"/>
          <p:nvPr/>
        </p:nvSpPr>
        <p:spPr>
          <a:xfrm>
            <a:off x="8651557" y="6211669"/>
            <a:ext cx="492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3600" smtClean="0">
                <a:solidFill>
                  <a:srgbClr val="FF0000"/>
                </a:solidFill>
              </a:rPr>
              <a:t>4</a:t>
            </a:r>
            <a:endParaRPr lang="ru-RU" sz="3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План лабораторной работы №3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/>
          <a:lstStyle/>
          <a:p>
            <a:pPr marL="514350" indent="-514350">
              <a:buFont typeface="+mj-lt"/>
              <a:buAutoNum type="arabicPeriod" startAt="5"/>
            </a:pPr>
            <a:r>
              <a:rPr lang="ru-RU" dirty="0" smtClean="0"/>
              <a:t>Установить роль </a:t>
            </a:r>
            <a:r>
              <a:rPr lang="en-US" dirty="0" smtClean="0"/>
              <a:t>DHCP-</a:t>
            </a:r>
            <a:r>
              <a:rPr lang="ru-RU" dirty="0" smtClean="0"/>
              <a:t>сервер на виртуальные машины с ОС </a:t>
            </a:r>
            <a:r>
              <a:rPr lang="en-US" dirty="0" smtClean="0"/>
              <a:t>Windows Server 2019</a:t>
            </a:r>
            <a:endParaRPr lang="ru-RU" dirty="0" smtClean="0"/>
          </a:p>
          <a:p>
            <a:pPr marL="514350" indent="-514350">
              <a:buFont typeface="+mj-lt"/>
              <a:buAutoNum type="arabicPeriod" startAt="5"/>
            </a:pPr>
            <a:r>
              <a:rPr lang="ru-RU" dirty="0" smtClean="0"/>
              <a:t>Выбрать главный </a:t>
            </a:r>
            <a:r>
              <a:rPr lang="en-US" dirty="0" smtClean="0"/>
              <a:t>DHCP-</a:t>
            </a:r>
            <a:r>
              <a:rPr lang="ru-RU" dirty="0" smtClean="0"/>
              <a:t>сервер</a:t>
            </a:r>
            <a:endParaRPr lang="en-US" dirty="0" smtClean="0"/>
          </a:p>
          <a:p>
            <a:pPr marL="514350" indent="-514350">
              <a:buFont typeface="+mj-lt"/>
              <a:buAutoNum type="arabicPeriod" startAt="5"/>
            </a:pPr>
            <a:r>
              <a:rPr lang="ru-RU" dirty="0" smtClean="0"/>
              <a:t>На главном </a:t>
            </a:r>
            <a:r>
              <a:rPr lang="en-US" dirty="0" smtClean="0"/>
              <a:t>DHCP-</a:t>
            </a:r>
            <a:r>
              <a:rPr lang="ru-RU" dirty="0" smtClean="0"/>
              <a:t>сервере создать область с диапазоном адресов по варианту</a:t>
            </a:r>
          </a:p>
          <a:p>
            <a:pPr marL="514350" indent="-514350">
              <a:buFont typeface="+mj-lt"/>
              <a:buAutoNum type="arabicPeriod" startAt="5"/>
            </a:pPr>
            <a:r>
              <a:rPr lang="ru-RU" dirty="0" smtClean="0"/>
              <a:t>На главном </a:t>
            </a:r>
            <a:r>
              <a:rPr lang="en-US" dirty="0" smtClean="0"/>
              <a:t>DHCP-</a:t>
            </a:r>
            <a:r>
              <a:rPr lang="ru-RU" dirty="0" smtClean="0"/>
              <a:t>сервере задать параметр области 015 равным названию команды</a:t>
            </a:r>
            <a:endParaRPr lang="ru-RU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План лабораторной работы №3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/>
          <a:lstStyle/>
          <a:p>
            <a:pPr marL="514350" indent="-514350">
              <a:buFont typeface="+mj-lt"/>
              <a:buAutoNum type="arabicPeriod" startAt="9"/>
            </a:pPr>
            <a:r>
              <a:rPr lang="ru-RU" dirty="0" smtClean="0"/>
              <a:t>Настроить с главного </a:t>
            </a:r>
            <a:r>
              <a:rPr lang="en-US" dirty="0" smtClean="0"/>
              <a:t>DHCP-</a:t>
            </a:r>
            <a:r>
              <a:rPr lang="ru-RU" dirty="0" smtClean="0"/>
              <a:t>сервера обработку отказа с помощью остальных </a:t>
            </a:r>
            <a:r>
              <a:rPr lang="en-US" dirty="0" smtClean="0"/>
              <a:t>DHCP-</a:t>
            </a:r>
            <a:r>
              <a:rPr lang="ru-RU" dirty="0" smtClean="0"/>
              <a:t>серверов</a:t>
            </a:r>
          </a:p>
          <a:p>
            <a:pPr marL="514350" indent="-514350">
              <a:buFont typeface="+mj-lt"/>
              <a:buAutoNum type="arabicPeriod" startAt="9"/>
            </a:pPr>
            <a:r>
              <a:rPr lang="ru-RU" dirty="0" smtClean="0">
                <a:solidFill>
                  <a:srgbClr val="00B050"/>
                </a:solidFill>
              </a:rPr>
              <a:t>Установить и запустить на ОС </a:t>
            </a:r>
            <a:r>
              <a:rPr lang="en-US" dirty="0" smtClean="0">
                <a:solidFill>
                  <a:srgbClr val="00B050"/>
                </a:solidFill>
              </a:rPr>
              <a:t>Windows 10 </a:t>
            </a:r>
            <a:r>
              <a:rPr lang="ru-RU" dirty="0" err="1" smtClean="0">
                <a:solidFill>
                  <a:srgbClr val="00B050"/>
                </a:solidFill>
              </a:rPr>
              <a:t>сниффер</a:t>
            </a:r>
            <a:r>
              <a:rPr lang="ru-RU" dirty="0" smtClean="0">
                <a:solidFill>
                  <a:srgbClr val="00B050"/>
                </a:solidFill>
              </a:rPr>
              <a:t> </a:t>
            </a:r>
            <a:r>
              <a:rPr lang="en-US" dirty="0" err="1" smtClean="0">
                <a:solidFill>
                  <a:srgbClr val="00B050"/>
                </a:solidFill>
              </a:rPr>
              <a:t>Wireshark</a:t>
            </a:r>
            <a:endParaRPr lang="en-US" dirty="0" smtClean="0">
              <a:solidFill>
                <a:srgbClr val="00B050"/>
              </a:solidFill>
            </a:endParaRPr>
          </a:p>
          <a:p>
            <a:pPr marL="514350" indent="-514350">
              <a:buFont typeface="+mj-lt"/>
              <a:buAutoNum type="arabicPeriod" startAt="9"/>
            </a:pPr>
            <a:r>
              <a:rPr lang="ru-RU" dirty="0" smtClean="0">
                <a:solidFill>
                  <a:srgbClr val="00B050"/>
                </a:solidFill>
              </a:rPr>
              <a:t>Убедиться, что </a:t>
            </a:r>
            <a:r>
              <a:rPr lang="en-US" dirty="0" smtClean="0">
                <a:solidFill>
                  <a:srgbClr val="00B050"/>
                </a:solidFill>
              </a:rPr>
              <a:t>Windows 10 </a:t>
            </a:r>
            <a:r>
              <a:rPr lang="ru-RU" dirty="0" smtClean="0">
                <a:solidFill>
                  <a:srgbClr val="00B050"/>
                </a:solidFill>
              </a:rPr>
              <a:t> получила динамический </a:t>
            </a:r>
            <a:r>
              <a:rPr lang="en-US" dirty="0" smtClean="0">
                <a:solidFill>
                  <a:srgbClr val="00B050"/>
                </a:solidFill>
              </a:rPr>
              <a:t>IP</a:t>
            </a:r>
            <a:r>
              <a:rPr lang="ru-RU" dirty="0" smtClean="0">
                <a:solidFill>
                  <a:srgbClr val="00B050"/>
                </a:solidFill>
              </a:rPr>
              <a:t>-адрес (</a:t>
            </a:r>
            <a:r>
              <a:rPr lang="en-US" dirty="0" err="1" smtClean="0">
                <a:solidFill>
                  <a:srgbClr val="00B050"/>
                </a:solidFill>
              </a:rPr>
              <a:t>ipconfig</a:t>
            </a:r>
            <a:r>
              <a:rPr lang="en-US" dirty="0" smtClean="0">
                <a:solidFill>
                  <a:srgbClr val="00B050"/>
                </a:solidFill>
              </a:rPr>
              <a:t> /all</a:t>
            </a:r>
            <a:r>
              <a:rPr lang="ru-RU" dirty="0" smtClean="0">
                <a:solidFill>
                  <a:srgbClr val="00B050"/>
                </a:solidFill>
              </a:rPr>
              <a:t>)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План лабораторной работы №3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/>
          <a:lstStyle/>
          <a:p>
            <a:pPr marL="514350" indent="-514350">
              <a:buFont typeface="+mj-lt"/>
              <a:buAutoNum type="arabicPeriod" startAt="12"/>
            </a:pPr>
            <a:r>
              <a:rPr lang="ru-RU" sz="2800" dirty="0" smtClean="0"/>
              <a:t>Включить захват трафика на </a:t>
            </a:r>
            <a:br>
              <a:rPr lang="ru-RU" sz="2800" dirty="0" smtClean="0"/>
            </a:br>
            <a:r>
              <a:rPr lang="en-US" sz="2800" dirty="0" smtClean="0"/>
              <a:t>Windows 10 </a:t>
            </a:r>
            <a:endParaRPr lang="ru-RU" sz="2800" dirty="0" smtClean="0"/>
          </a:p>
          <a:p>
            <a:pPr marL="514350" indent="-514350">
              <a:buFont typeface="+mj-lt"/>
              <a:buAutoNum type="arabicPeriod" startAt="12"/>
            </a:pPr>
            <a:r>
              <a:rPr lang="ru-RU" sz="2800" dirty="0" smtClean="0"/>
              <a:t>Поочередно отключая </a:t>
            </a:r>
            <a:r>
              <a:rPr lang="en-US" sz="2800" dirty="0" smtClean="0"/>
              <a:t>DHCP-</a:t>
            </a:r>
            <a:r>
              <a:rPr lang="ru-RU" sz="2800" dirty="0" smtClean="0"/>
              <a:t>сервера (службы), от которых </a:t>
            </a:r>
            <a:r>
              <a:rPr lang="en-US" sz="2800" dirty="0" smtClean="0"/>
              <a:t>Windows 10 </a:t>
            </a:r>
            <a:r>
              <a:rPr lang="ru-RU" sz="2800" dirty="0" smtClean="0"/>
              <a:t>получает </a:t>
            </a:r>
            <a:r>
              <a:rPr lang="en-US" sz="2800" dirty="0" smtClean="0"/>
              <a:t>IP-</a:t>
            </a:r>
            <a:r>
              <a:rPr lang="ru-RU" sz="2800" dirty="0" smtClean="0"/>
              <a:t>адрес, выполнять на </a:t>
            </a:r>
            <a:r>
              <a:rPr lang="en-US" sz="2800" dirty="0" smtClean="0"/>
              <a:t>Windows 10 </a:t>
            </a:r>
            <a:r>
              <a:rPr lang="ru-RU" sz="2800" dirty="0" smtClean="0"/>
              <a:t>обновление </a:t>
            </a:r>
            <a:r>
              <a:rPr lang="en-US" sz="2800" dirty="0" smtClean="0"/>
              <a:t>IP-</a:t>
            </a:r>
            <a:r>
              <a:rPr lang="ru-RU" sz="2800" dirty="0" smtClean="0"/>
              <a:t>адреса и выяснение следующего </a:t>
            </a:r>
            <a:r>
              <a:rPr lang="en-US" sz="2800" dirty="0" smtClean="0"/>
              <a:t>DHCP-</a:t>
            </a:r>
            <a:r>
              <a:rPr lang="ru-RU" sz="2800" dirty="0" smtClean="0"/>
              <a:t>сервера </a:t>
            </a:r>
            <a:endParaRPr lang="en-US" sz="2800" dirty="0" smtClean="0"/>
          </a:p>
          <a:p>
            <a:pPr marL="514350" indent="-514350">
              <a:buNone/>
            </a:pPr>
            <a:r>
              <a:rPr lang="en-US" sz="2800" dirty="0" err="1" smtClean="0"/>
              <a:t>ipconfig</a:t>
            </a:r>
            <a:r>
              <a:rPr lang="en-US" sz="2800" dirty="0" smtClean="0"/>
              <a:t> /release</a:t>
            </a:r>
          </a:p>
          <a:p>
            <a:pPr marL="514350" indent="-514350">
              <a:buNone/>
            </a:pPr>
            <a:r>
              <a:rPr lang="en-US" sz="2800" dirty="0" err="1" smtClean="0"/>
              <a:t>ipconfig</a:t>
            </a:r>
            <a:r>
              <a:rPr lang="en-US" sz="2800" dirty="0" smtClean="0"/>
              <a:t> /renew</a:t>
            </a:r>
          </a:p>
          <a:p>
            <a:pPr marL="514350" indent="-514350">
              <a:buNone/>
            </a:pPr>
            <a:r>
              <a:rPr lang="en-US" sz="2800" dirty="0" err="1" smtClean="0"/>
              <a:t>ipconfig</a:t>
            </a:r>
            <a:r>
              <a:rPr lang="en-US" sz="2800" dirty="0" smtClean="0"/>
              <a:t> /all</a:t>
            </a:r>
            <a:endParaRPr lang="ru-RU" sz="2800" dirty="0" smtClean="0">
              <a:solidFill>
                <a:srgbClr val="00B050"/>
              </a:solidFill>
            </a:endParaRPr>
          </a:p>
          <a:p>
            <a:pPr marL="514350" indent="-514350">
              <a:buNone/>
            </a:pPr>
            <a:endParaRPr lang="ru-RU" sz="2800" dirty="0" smtClean="0">
              <a:solidFill>
                <a:srgbClr val="00B050"/>
              </a:solidFill>
            </a:endParaRPr>
          </a:p>
          <a:p>
            <a:pPr marL="514350" indent="-514350">
              <a:buNone/>
            </a:pPr>
            <a:endParaRPr lang="ru-RU" sz="2800" dirty="0" smtClean="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План лабораторной работы №3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/>
          <a:lstStyle/>
          <a:p>
            <a:pPr marL="0" indent="717550">
              <a:buNone/>
            </a:pPr>
            <a:r>
              <a:rPr lang="ru-RU" sz="3600" dirty="0" smtClean="0"/>
              <a:t>На защиту представить сохраненный в </a:t>
            </a:r>
            <a:r>
              <a:rPr lang="en-US" sz="3600" dirty="0" err="1" smtClean="0"/>
              <a:t>Wireshark</a:t>
            </a:r>
            <a:r>
              <a:rPr lang="en-US" sz="3600" dirty="0" smtClean="0"/>
              <a:t> </a:t>
            </a:r>
            <a:r>
              <a:rPr lang="ru-RU" sz="3600" dirty="0" smtClean="0"/>
              <a:t>журнал трафика, отфильтрованный для протокола </a:t>
            </a:r>
            <a:r>
              <a:rPr lang="en-US" sz="3600" dirty="0" smtClean="0"/>
              <a:t>DHCP </a:t>
            </a:r>
            <a:r>
              <a:rPr lang="ru-RU" sz="3600" dirty="0" smtClean="0"/>
              <a:t>и прокомментировать его.</a:t>
            </a:r>
            <a:endParaRPr lang="ru-RU" sz="3600" dirty="0" smtClean="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План лабораторной работы №3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/>
          <a:lstStyle/>
          <a:p>
            <a:pPr marL="514350" indent="-514350">
              <a:buNone/>
            </a:pPr>
            <a:r>
              <a:rPr lang="ru-RU" sz="2800" dirty="0" smtClean="0"/>
              <a:t>Вопросы по </a:t>
            </a:r>
            <a:r>
              <a:rPr lang="ru-RU" sz="2800" dirty="0" err="1" smtClean="0"/>
              <a:t>жруналу</a:t>
            </a:r>
            <a:r>
              <a:rPr lang="ru-RU" sz="2800" dirty="0" smtClean="0"/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800" dirty="0" smtClean="0"/>
              <a:t>где чей </a:t>
            </a:r>
            <a:r>
              <a:rPr lang="en-US" sz="2800" dirty="0" smtClean="0"/>
              <a:t>IP-</a:t>
            </a:r>
            <a:r>
              <a:rPr lang="ru-RU" sz="2800" dirty="0" smtClean="0"/>
              <a:t>адрес?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800" dirty="0" smtClean="0"/>
              <a:t>какие пакеты по каким командам отправлялись?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800" dirty="0" smtClean="0"/>
              <a:t>какие пакеты регулярно отправляются автоматически, без команды?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800" dirty="0" smtClean="0"/>
              <a:t>где в пакетах типа </a:t>
            </a:r>
            <a:r>
              <a:rPr lang="en-US" sz="2800" dirty="0" smtClean="0"/>
              <a:t>DHCPOFFER </a:t>
            </a:r>
            <a:r>
              <a:rPr lang="ru-RU" sz="2800" dirty="0" smtClean="0"/>
              <a:t>и </a:t>
            </a:r>
            <a:r>
              <a:rPr lang="en-US" sz="2800" dirty="0" smtClean="0"/>
              <a:t>DHCPACK </a:t>
            </a:r>
            <a:r>
              <a:rPr lang="ru-RU" sz="2800" dirty="0" smtClean="0"/>
              <a:t>указан назначаемый клиенту </a:t>
            </a:r>
            <a:r>
              <a:rPr lang="en-US" sz="2800" dirty="0" smtClean="0"/>
              <a:t>IP-</a:t>
            </a:r>
            <a:r>
              <a:rPr lang="ru-RU" sz="2800" dirty="0" smtClean="0"/>
              <a:t>адрес и имя домена-команды?</a:t>
            </a:r>
          </a:p>
          <a:p>
            <a:pPr marL="514350" indent="-514350">
              <a:buFont typeface="+mj-lt"/>
              <a:buAutoNum type="arabicPeriod"/>
            </a:pPr>
            <a:endParaRPr lang="ru-RU" sz="2800" dirty="0" smtClean="0"/>
          </a:p>
          <a:p>
            <a:pPr marL="514350" indent="-514350">
              <a:buNone/>
            </a:pPr>
            <a:endParaRPr lang="ru-RU" sz="2800" dirty="0" smtClean="0">
              <a:solidFill>
                <a:srgbClr val="00B050"/>
              </a:solidFill>
            </a:endParaRPr>
          </a:p>
          <a:p>
            <a:pPr marL="514350" indent="-514350">
              <a:buNone/>
            </a:pPr>
            <a:endParaRPr lang="ru-RU" sz="2800" dirty="0" smtClean="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E:\печать\dhcp\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61977"/>
            <a:ext cx="9144000" cy="633404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E:\печать\dhcp\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67347"/>
            <a:ext cx="9144000" cy="632330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E:\печать\dhcp\5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0"/>
            <a:ext cx="7920880" cy="684810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E:\печать\dhcp\6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9532" y="0"/>
            <a:ext cx="8424936" cy="682992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 l="39317" t="22355" r="4326" b="9260"/>
          <a:stretch>
            <a:fillRect/>
          </a:stretch>
        </p:blipFill>
        <p:spPr bwMode="auto">
          <a:xfrm>
            <a:off x="0" y="367494"/>
            <a:ext cx="9144000" cy="6005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E:\печать\dhcp\7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514475"/>
            <a:ext cx="9144000" cy="38290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E:\печать\dhcp\8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481496"/>
            <a:ext cx="9144000" cy="389500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E:\печать\dhcp\9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81680" cy="685720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E:\печать\dhcp\10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003221"/>
            <a:ext cx="9144000" cy="285155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E:\печать\dhcp\0.png"/>
          <p:cNvPicPr>
            <a:picLocks noChangeAspect="1" noChangeArrowheads="1"/>
          </p:cNvPicPr>
          <p:nvPr/>
        </p:nvPicPr>
        <p:blipFill>
          <a:blip r:embed="rId3" cstate="print"/>
          <a:srcRect b="27913"/>
          <a:stretch>
            <a:fillRect/>
          </a:stretch>
        </p:blipFill>
        <p:spPr bwMode="auto">
          <a:xfrm>
            <a:off x="0" y="453305"/>
            <a:ext cx="9144000" cy="595139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Заголовок 1"/>
          <p:cNvSpPr>
            <a:spLocks noGrp="1"/>
          </p:cNvSpPr>
          <p:nvPr>
            <p:ph type="title"/>
          </p:nvPr>
        </p:nvSpPr>
        <p:spPr>
          <a:xfrm>
            <a:off x="539750" y="197767"/>
            <a:ext cx="8229600" cy="1143001"/>
          </a:xfrm>
        </p:spPr>
        <p:txBody>
          <a:bodyPr/>
          <a:lstStyle/>
          <a:p>
            <a:r>
              <a:rPr lang="be-BY" dirty="0" smtClean="0"/>
              <a:t>Привязка сервера к сетевым интерфейсам</a:t>
            </a:r>
            <a:endParaRPr lang="ru-RU" dirty="0" smtClean="0"/>
          </a:p>
        </p:txBody>
      </p:sp>
      <p:pic>
        <p:nvPicPr>
          <p:cNvPr id="3074" name="Picture 2" descr="E:\печать\dhcp\0.1.png"/>
          <p:cNvPicPr>
            <a:picLocks noChangeAspect="1" noChangeArrowheads="1"/>
          </p:cNvPicPr>
          <p:nvPr/>
        </p:nvPicPr>
        <p:blipFill>
          <a:blip r:embed="rId3" cstate="print"/>
          <a:srcRect b="49826"/>
          <a:stretch>
            <a:fillRect/>
          </a:stretch>
        </p:blipFill>
        <p:spPr bwMode="auto">
          <a:xfrm>
            <a:off x="0" y="1814397"/>
            <a:ext cx="9144000" cy="391885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 l="15636" t="15906" r="30313" b="8540"/>
          <a:stretch>
            <a:fillRect/>
          </a:stretch>
        </p:blipFill>
        <p:spPr bwMode="auto">
          <a:xfrm>
            <a:off x="0" y="651015"/>
            <a:ext cx="9144000" cy="55559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 smtClean="0"/>
              <a:t>Области DHCP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107504" y="1196752"/>
            <a:ext cx="8928992" cy="5544616"/>
          </a:xfrm>
        </p:spPr>
        <p:txBody>
          <a:bodyPr/>
          <a:lstStyle/>
          <a:p>
            <a:pPr eaLnBrk="1" hangingPunct="1"/>
            <a:r>
              <a:rPr lang="ru-RU" sz="3600" u="sng" dirty="0" smtClean="0"/>
              <a:t>стандартные</a:t>
            </a:r>
            <a:r>
              <a:rPr lang="ru-RU" sz="3600" dirty="0" smtClean="0"/>
              <a:t>, описывающие одну IP-сеть; имеют параметры, свойства, состояние (</a:t>
            </a:r>
            <a:r>
              <a:rPr lang="ru-RU" sz="3600" dirty="0" err="1" smtClean="0"/>
              <a:t>вкл</a:t>
            </a:r>
            <a:r>
              <a:rPr lang="ru-RU" sz="3600" dirty="0" smtClean="0"/>
              <a:t>./выкл.) </a:t>
            </a:r>
          </a:p>
          <a:p>
            <a:pPr eaLnBrk="1" hangingPunct="1"/>
            <a:r>
              <a:rPr lang="ru-RU" sz="3600" u="sng" dirty="0" err="1" smtClean="0"/>
              <a:t>суперобласти</a:t>
            </a:r>
            <a:r>
              <a:rPr lang="ru-RU" sz="3600" dirty="0" smtClean="0"/>
              <a:t>, являющиеся совокупностью стандартных областей; имеют только состояние (</a:t>
            </a:r>
            <a:r>
              <a:rPr lang="ru-RU" sz="3600" dirty="0" err="1" smtClean="0"/>
              <a:t>вкл</a:t>
            </a:r>
            <a:r>
              <a:rPr lang="ru-RU" sz="3600" dirty="0" smtClean="0"/>
              <a:t>./выкл.) </a:t>
            </a:r>
          </a:p>
        </p:txBody>
      </p:sp>
      <p:sp>
        <p:nvSpPr>
          <p:cNvPr id="4" name="TextBox 2"/>
          <p:cNvSpPr txBox="1"/>
          <p:nvPr/>
        </p:nvSpPr>
        <p:spPr>
          <a:xfrm>
            <a:off x="8651557" y="6211669"/>
            <a:ext cx="492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3600" dirty="0" smtClean="0">
                <a:solidFill>
                  <a:srgbClr val="FF0000"/>
                </a:solidFill>
              </a:rPr>
              <a:t>2</a:t>
            </a:r>
            <a:endParaRPr lang="ru-RU" sz="3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41784"/>
            <a:ext cx="8229600" cy="1143000"/>
          </a:xfrm>
        </p:spPr>
        <p:txBody>
          <a:bodyPr/>
          <a:lstStyle/>
          <a:p>
            <a:pPr eaLnBrk="1" hangingPunct="1"/>
            <a:r>
              <a:rPr lang="ru-RU" b="1" dirty="0" smtClean="0"/>
              <a:t>Настраиваемые свойства области DHCP</a:t>
            </a:r>
            <a:r>
              <a:rPr lang="ru-RU" dirty="0" smtClean="0"/>
              <a:t> 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2348880"/>
            <a:ext cx="8229600" cy="432048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ru-RU" sz="4400" dirty="0" smtClean="0"/>
              <a:t>Диапазон </a:t>
            </a:r>
            <a:r>
              <a:rPr lang="en-US" sz="4400" dirty="0" smtClean="0"/>
              <a:t>IP-</a:t>
            </a:r>
            <a:r>
              <a:rPr lang="ru-RU" sz="4400" dirty="0" smtClean="0"/>
              <a:t>адресов</a:t>
            </a:r>
          </a:p>
          <a:p>
            <a:pPr eaLnBrk="1" hangingPunct="1">
              <a:lnSpc>
                <a:spcPct val="80000"/>
              </a:lnSpc>
            </a:pPr>
            <a:endParaRPr lang="ru-RU" sz="4400" dirty="0" smtClean="0"/>
          </a:p>
          <a:p>
            <a:pPr eaLnBrk="1" hangingPunct="1">
              <a:lnSpc>
                <a:spcPct val="80000"/>
              </a:lnSpc>
            </a:pPr>
            <a:r>
              <a:rPr lang="ru-RU" sz="4400" dirty="0" smtClean="0"/>
              <a:t>Маска подсети</a:t>
            </a:r>
          </a:p>
          <a:p>
            <a:pPr eaLnBrk="1" hangingPunct="1">
              <a:lnSpc>
                <a:spcPct val="80000"/>
              </a:lnSpc>
            </a:pPr>
            <a:endParaRPr lang="ru-RU" sz="4400" dirty="0" smtClean="0"/>
          </a:p>
          <a:p>
            <a:pPr eaLnBrk="1" hangingPunct="1">
              <a:lnSpc>
                <a:spcPct val="80000"/>
              </a:lnSpc>
            </a:pPr>
            <a:r>
              <a:rPr lang="ru-RU" sz="4400" dirty="0" smtClean="0"/>
              <a:t>Срок</a:t>
            </a:r>
            <a:r>
              <a:rPr lang="en-US" sz="4400" dirty="0" smtClean="0"/>
              <a:t> </a:t>
            </a:r>
            <a:r>
              <a:rPr lang="ru-RU" sz="4400" dirty="0" smtClean="0"/>
              <a:t>аренды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4000" smtClean="0"/>
              <a:t>Адреса динамической конфигурации</a:t>
            </a:r>
          </a:p>
        </p:txBody>
      </p:sp>
      <p:sp>
        <p:nvSpPr>
          <p:cNvPr id="7171" name="Text Box 4"/>
          <p:cNvSpPr txBox="1">
            <a:spLocks noChangeArrowheads="1"/>
          </p:cNvSpPr>
          <p:nvPr/>
        </p:nvSpPr>
        <p:spPr bwMode="auto">
          <a:xfrm>
            <a:off x="323850" y="1628775"/>
            <a:ext cx="8280400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ru-RU" sz="2400" i="1" u="sng" dirty="0">
                <a:latin typeface="+mn-lt"/>
              </a:rPr>
              <a:t>Частные адреса</a:t>
            </a:r>
            <a:r>
              <a:rPr lang="ru-RU" sz="2400" i="1" dirty="0">
                <a:latin typeface="+mn-lt"/>
              </a:rPr>
              <a:t> </a:t>
            </a:r>
            <a:r>
              <a:rPr lang="ru-RU" sz="2400" dirty="0">
                <a:latin typeface="+mn-lt"/>
              </a:rPr>
              <a:t>(</a:t>
            </a:r>
            <a:r>
              <a:rPr lang="ru-RU" sz="2400" dirty="0" err="1">
                <a:latin typeface="+mn-lt"/>
              </a:rPr>
              <a:t>Private</a:t>
            </a:r>
            <a:r>
              <a:rPr lang="ru-RU" sz="2400" dirty="0">
                <a:latin typeface="+mn-lt"/>
              </a:rPr>
              <a:t> </a:t>
            </a:r>
            <a:r>
              <a:rPr lang="ru-RU" sz="2400" dirty="0" err="1">
                <a:latin typeface="+mn-lt"/>
              </a:rPr>
              <a:t>addresses</a:t>
            </a:r>
            <a:r>
              <a:rPr lang="ru-RU" sz="2400" dirty="0">
                <a:latin typeface="+mn-lt"/>
              </a:rPr>
              <a:t>), </a:t>
            </a:r>
            <a:r>
              <a:rPr lang="ru-RU" sz="2400" dirty="0">
                <a:solidFill>
                  <a:srgbClr val="FF0000"/>
                </a:solidFill>
                <a:latin typeface="+mn-lt"/>
              </a:rPr>
              <a:t>описанные в RFC 1918</a:t>
            </a:r>
            <a:r>
              <a:rPr lang="ru-RU" sz="2400" dirty="0">
                <a:latin typeface="+mn-lt"/>
              </a:rPr>
              <a:t>, специально выделены для применения во внутренних сетях и не могут быть присвоены хостам в Интернете. </a:t>
            </a:r>
          </a:p>
          <a:p>
            <a:pPr algn="just"/>
            <a:r>
              <a:rPr lang="ru-RU" sz="2400" dirty="0">
                <a:latin typeface="+mn-lt"/>
              </a:rPr>
              <a:t>Существует </a:t>
            </a:r>
            <a:r>
              <a:rPr lang="ru-RU" sz="2400" u="sng" dirty="0">
                <a:latin typeface="+mn-lt"/>
              </a:rPr>
              <a:t>три диапазона частных адресов</a:t>
            </a:r>
            <a:r>
              <a:rPr lang="ru-RU" sz="2400" dirty="0">
                <a:latin typeface="+mn-lt"/>
              </a:rPr>
              <a:t>:</a:t>
            </a:r>
            <a:endParaRPr lang="ru-RU" sz="2400" i="1" dirty="0">
              <a:latin typeface="+mn-lt"/>
            </a:endParaRPr>
          </a:p>
          <a:p>
            <a:r>
              <a:rPr lang="ru-RU" sz="2400" i="1" dirty="0">
                <a:latin typeface="+mn-lt"/>
              </a:rPr>
              <a:t>• </a:t>
            </a:r>
            <a:r>
              <a:rPr lang="ru-RU" sz="2400" b="1" i="1" dirty="0">
                <a:latin typeface="+mn-lt"/>
              </a:rPr>
              <a:t>ID подсети – </a:t>
            </a:r>
            <a:r>
              <a:rPr lang="ru-RU" sz="2400" b="1" i="1" dirty="0" smtClean="0">
                <a:latin typeface="+mn-lt"/>
              </a:rPr>
              <a:t>10.0.0.0</a:t>
            </a:r>
            <a:endParaRPr lang="ru-RU" sz="2400" b="1" i="1" dirty="0">
              <a:latin typeface="+mn-lt"/>
            </a:endParaRPr>
          </a:p>
          <a:p>
            <a:r>
              <a:rPr lang="ru-RU" sz="2400" b="1" i="1" dirty="0">
                <a:latin typeface="+mn-lt"/>
              </a:rPr>
              <a:t>• ID подсети – </a:t>
            </a:r>
            <a:r>
              <a:rPr lang="ru-RU" sz="2400" b="1" i="1" dirty="0" smtClean="0">
                <a:latin typeface="+mn-lt"/>
              </a:rPr>
              <a:t>172.16.0.0</a:t>
            </a:r>
            <a:endParaRPr lang="ru-RU" sz="2400" b="1" i="1" dirty="0">
              <a:latin typeface="+mn-lt"/>
            </a:endParaRPr>
          </a:p>
          <a:p>
            <a:r>
              <a:rPr lang="ru-RU" sz="2400" b="1" i="1" dirty="0">
                <a:latin typeface="+mn-lt"/>
              </a:rPr>
              <a:t>• ID подсети – </a:t>
            </a:r>
            <a:r>
              <a:rPr lang="ru-RU" sz="2400" b="1" i="1" dirty="0" smtClean="0">
                <a:latin typeface="+mn-lt"/>
              </a:rPr>
              <a:t>192.168.0.0</a:t>
            </a:r>
            <a:endParaRPr lang="ru-RU" sz="2400" i="1" dirty="0">
              <a:latin typeface="+mn-lt"/>
            </a:endParaRPr>
          </a:p>
        </p:txBody>
      </p:sp>
      <p:sp>
        <p:nvSpPr>
          <p:cNvPr id="7172" name="Text Box 5"/>
          <p:cNvSpPr txBox="1">
            <a:spLocks noChangeArrowheads="1"/>
          </p:cNvSpPr>
          <p:nvPr/>
        </p:nvSpPr>
        <p:spPr bwMode="auto">
          <a:xfrm>
            <a:off x="251594" y="4797152"/>
            <a:ext cx="8424862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ru-RU" sz="2400" dirty="0">
                <a:latin typeface="+mn-lt"/>
              </a:rPr>
              <a:t>Помимо описанных частных адресов существует диапазон </a:t>
            </a:r>
            <a:r>
              <a:rPr lang="ru-RU" sz="2400" i="1" u="sng" dirty="0">
                <a:latin typeface="+mn-lt"/>
              </a:rPr>
              <a:t>автоматических частных адресов</a:t>
            </a:r>
            <a:r>
              <a:rPr lang="ru-RU" sz="2400" i="1" dirty="0">
                <a:latin typeface="+mn-lt"/>
              </a:rPr>
              <a:t> </a:t>
            </a:r>
            <a:r>
              <a:rPr lang="ru-RU" sz="2400" dirty="0">
                <a:latin typeface="+mn-lt"/>
              </a:rPr>
              <a:t>APIPA (</a:t>
            </a:r>
            <a:r>
              <a:rPr lang="ru-RU" sz="2400" dirty="0" err="1">
                <a:latin typeface="+mn-lt"/>
              </a:rPr>
              <a:t>Automatic</a:t>
            </a:r>
            <a:r>
              <a:rPr lang="ru-RU" sz="2400" dirty="0">
                <a:latin typeface="+mn-lt"/>
              </a:rPr>
              <a:t> </a:t>
            </a:r>
            <a:r>
              <a:rPr lang="ru-RU" sz="2400" dirty="0" err="1">
                <a:latin typeface="+mn-lt"/>
              </a:rPr>
              <a:t>Private</a:t>
            </a:r>
            <a:r>
              <a:rPr lang="ru-RU" sz="2400" dirty="0">
                <a:latin typeface="+mn-lt"/>
              </a:rPr>
              <a:t> IP </a:t>
            </a:r>
            <a:r>
              <a:rPr lang="ru-RU" sz="2400" dirty="0" err="1">
                <a:latin typeface="+mn-lt"/>
              </a:rPr>
              <a:t>Address</a:t>
            </a:r>
            <a:r>
              <a:rPr lang="ru-RU" sz="2400" dirty="0">
                <a:latin typeface="+mn-lt"/>
              </a:rPr>
              <a:t>): </a:t>
            </a:r>
            <a:r>
              <a:rPr lang="ru-RU" sz="2400" b="1" i="1" dirty="0">
                <a:latin typeface="+mn-lt"/>
              </a:rPr>
              <a:t>ID подсети – 169.254.0.0, маска подсети: 255.255.0.0</a:t>
            </a:r>
            <a:r>
              <a:rPr lang="ru-RU" sz="2400" dirty="0">
                <a:latin typeface="+mn-lt"/>
              </a:rPr>
              <a:t>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Оформление по умолчанию">
  <a:themeElements>
    <a:clrScheme name="Оформление по 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Arial Black">
      <a:majorFont>
        <a:latin typeface="Arial Black"/>
        <a:ea typeface=""/>
        <a:cs typeface=""/>
      </a:majorFont>
      <a:minorFont>
        <a:latin typeface="Arial Black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8907</TotalTime>
  <Words>461</Words>
  <Application>Microsoft Office PowerPoint</Application>
  <PresentationFormat>Экран (4:3)</PresentationFormat>
  <Paragraphs>99</Paragraphs>
  <Slides>33</Slides>
  <Notes>33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33</vt:i4>
      </vt:variant>
    </vt:vector>
  </HeadingPairs>
  <TitlesOfParts>
    <vt:vector size="34" baseType="lpstr">
      <vt:lpstr>Оформление по умолчанию</vt:lpstr>
      <vt:lpstr>Администрирование информационных систем и веб-порталов</vt:lpstr>
      <vt:lpstr>Слайд 2</vt:lpstr>
      <vt:lpstr>Слайд 3</vt:lpstr>
      <vt:lpstr>Слайд 4</vt:lpstr>
      <vt:lpstr>Привязка сервера к сетевым интерфейсам</vt:lpstr>
      <vt:lpstr>Слайд 6</vt:lpstr>
      <vt:lpstr>Области DHCP</vt:lpstr>
      <vt:lpstr>Настраиваемые свойства области DHCP </vt:lpstr>
      <vt:lpstr>Адреса динамической конфигурации</vt:lpstr>
      <vt:lpstr>Рассчитываемые свойства области DHCP </vt:lpstr>
      <vt:lpstr>Уровни параметров DHCP </vt:lpstr>
      <vt:lpstr>Параметры DHCP </vt:lpstr>
      <vt:lpstr>Слайд 13</vt:lpstr>
      <vt:lpstr>Слайд 14</vt:lpstr>
      <vt:lpstr>Слайд 15</vt:lpstr>
      <vt:lpstr>Слайд 16</vt:lpstr>
      <vt:lpstr>DHCP-сообщения</vt:lpstr>
      <vt:lpstr>Слайд 18</vt:lpstr>
      <vt:lpstr>Слайд 19</vt:lpstr>
      <vt:lpstr>План лабораторной работы №3</vt:lpstr>
      <vt:lpstr>План лабораторной работы №3</vt:lpstr>
      <vt:lpstr>План лабораторной работы №3</vt:lpstr>
      <vt:lpstr>План лабораторной работы №3</vt:lpstr>
      <vt:lpstr>План лабораторной работы №3</vt:lpstr>
      <vt:lpstr>План лабораторной работы №3</vt:lpstr>
      <vt:lpstr>Слайд 26</vt:lpstr>
      <vt:lpstr>Слайд 27</vt:lpstr>
      <vt:lpstr>Слайд 28</vt:lpstr>
      <vt:lpstr>Слайд 29</vt:lpstr>
      <vt:lpstr>Слайд 30</vt:lpstr>
      <vt:lpstr>Слайд 31</vt:lpstr>
      <vt:lpstr>Слайд 32</vt:lpstr>
      <vt:lpstr>Слайд 33</vt:lpstr>
    </vt:vector>
  </TitlesOfParts>
  <Company>Overclockers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DHCP – Dynamic Host Configuration Protocol</dc:title>
  <dc:creator>DmitriM</dc:creator>
  <cp:lastModifiedBy>Главный</cp:lastModifiedBy>
  <cp:revision>72</cp:revision>
  <dcterms:created xsi:type="dcterms:W3CDTF">2010-05-12T06:30:19Z</dcterms:created>
  <dcterms:modified xsi:type="dcterms:W3CDTF">2020-06-25T11:22:50Z</dcterms:modified>
</cp:coreProperties>
</file>