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Generation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Лист1!$M$14:$M$23</c:f>
              <c:numCache>
                <c:formatCode>h:mm:ss</c:formatCode>
                <c:ptCount val="10"/>
                <c:pt idx="0">
                  <c:v>0</c:v>
                </c:pt>
                <c:pt idx="1">
                  <c:v>1.5625E-2</c:v>
                </c:pt>
                <c:pt idx="2">
                  <c:v>3.3969907407407407E-2</c:v>
                </c:pt>
                <c:pt idx="3">
                  <c:v>5.151620370370371E-2</c:v>
                </c:pt>
                <c:pt idx="4">
                  <c:v>6.9317129629629631E-2</c:v>
                </c:pt>
                <c:pt idx="5">
                  <c:v>8.7569444444444436E-2</c:v>
                </c:pt>
                <c:pt idx="6">
                  <c:v>0.10585648148148148</c:v>
                </c:pt>
                <c:pt idx="7">
                  <c:v>0.12443287037037037</c:v>
                </c:pt>
                <c:pt idx="8">
                  <c:v>0.1428587962962963</c:v>
                </c:pt>
                <c:pt idx="9">
                  <c:v>0.16126157407407407</c:v>
                </c:pt>
              </c:numCache>
            </c:numRef>
          </c:cat>
          <c:val>
            <c:numRef>
              <c:f>Лист1!$L$14:$L$23</c:f>
              <c:numCache>
                <c:formatCode>General</c:formatCode>
                <c:ptCount val="10"/>
                <c:pt idx="0">
                  <c:v>0</c:v>
                </c:pt>
                <c:pt idx="1">
                  <c:v>5000000</c:v>
                </c:pt>
                <c:pt idx="2">
                  <c:v>10000000</c:v>
                </c:pt>
                <c:pt idx="3">
                  <c:v>15000000</c:v>
                </c:pt>
                <c:pt idx="4">
                  <c:v>20000000</c:v>
                </c:pt>
                <c:pt idx="5">
                  <c:v>25000000</c:v>
                </c:pt>
                <c:pt idx="6">
                  <c:v>30000000</c:v>
                </c:pt>
                <c:pt idx="7">
                  <c:v>35000000</c:v>
                </c:pt>
                <c:pt idx="8">
                  <c:v>40000000</c:v>
                </c:pt>
                <c:pt idx="9">
                  <c:v>45000000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D2-47D8-9C7A-960DE97A2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5063016"/>
        <c:axId val="415063408"/>
      </c:lineChart>
      <c:catAx>
        <c:axId val="415063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063408"/>
        <c:crosses val="autoZero"/>
        <c:auto val="1"/>
        <c:lblAlgn val="ctr"/>
        <c:lblOffset val="100"/>
        <c:noMultiLvlLbl val="0"/>
      </c:catAx>
      <c:valAx>
        <c:axId val="41506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06301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22171" y="1458686"/>
            <a:ext cx="7937954" cy="2927045"/>
          </a:xfrm>
        </p:spPr>
        <p:txBody>
          <a:bodyPr>
            <a:normAutofit/>
          </a:bodyPr>
          <a:lstStyle/>
          <a:p>
            <a:r>
              <a:rPr lang="uk-UA" sz="4000" b="1" dirty="0" smtClean="0"/>
              <a:t>Алгоритм частково гомоморфного шифрування на еліптичних кривих </a:t>
            </a:r>
            <a:endParaRPr lang="uk-UA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Квєтний Р.Н. Титарчук Є.О.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2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Гомоморфне шифрування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/>
                  <a:t>	</a:t>
                </a:r>
                <a:r>
                  <a:rPr lang="uk-UA" sz="2400" dirty="0" smtClean="0"/>
                  <a:t>Це така форма шифрування, що дозволяє виконувати арифметичні дії над зашифрованими текстами та отримувати результат, який відповідає результату операцій, що виконуються над відкритим текстом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/>
                        <m:t>𝐸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r>
                            <a:rPr lang="uk-UA" sz="2400" i="1"/>
                            <m:t>𝑎</m:t>
                          </m:r>
                        </m:e>
                      </m:d>
                      <m:r>
                        <a:rPr lang="uk-UA" sz="2400" i="1"/>
                        <m:t>+</m:t>
                      </m:r>
                      <m:r>
                        <a:rPr lang="uk-UA" sz="2400" i="1"/>
                        <m:t>𝐸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r>
                            <a:rPr lang="uk-UA" sz="2400" i="1"/>
                            <m:t>𝑏</m:t>
                          </m:r>
                        </m:e>
                      </m:d>
                      <m:r>
                        <a:rPr lang="uk-UA" sz="2400" i="1"/>
                        <m:t>=</m:t>
                      </m:r>
                      <m:r>
                        <a:rPr lang="uk-UA" sz="2400" i="1"/>
                        <m:t>𝐸</m:t>
                      </m:r>
                      <m:r>
                        <a:rPr lang="uk-UA" sz="2400" i="1"/>
                        <m:t>(</m:t>
                      </m:r>
                      <m:r>
                        <a:rPr lang="uk-UA" sz="2400" i="1"/>
                        <m:t>𝑎</m:t>
                      </m:r>
                      <m:r>
                        <a:rPr lang="uk-UA" sz="2400" i="1"/>
                        <m:t>+</m:t>
                      </m:r>
                      <m:r>
                        <a:rPr lang="uk-UA" sz="2400" i="1"/>
                        <m:t>𝑏</m:t>
                      </m:r>
                      <m:r>
                        <a:rPr lang="uk-UA" sz="2400" i="1"/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/>
                        <m:t>𝐷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r>
                            <a:rPr lang="uk-UA" sz="2400" i="1"/>
                            <m:t>𝐸</m:t>
                          </m:r>
                          <m:d>
                            <m:dPr>
                              <m:ctrlPr>
                                <a:rPr lang="en-US" sz="2400" i="1"/>
                              </m:ctrlPr>
                            </m:dPr>
                            <m:e>
                              <m:r>
                                <a:rPr lang="uk-UA" sz="2400" i="1"/>
                                <m:t>𝑎</m:t>
                              </m:r>
                              <m:r>
                                <a:rPr lang="uk-UA" sz="2400" i="1"/>
                                <m:t>+</m:t>
                              </m:r>
                              <m:r>
                                <a:rPr lang="uk-UA" sz="2400" i="1"/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uk-UA" sz="2400" i="1"/>
                        <m:t>=</m:t>
                      </m:r>
                      <m:r>
                        <a:rPr lang="uk-UA" sz="2400" i="1"/>
                        <m:t>𝑎</m:t>
                      </m:r>
                      <m:r>
                        <a:rPr lang="uk-UA" sz="2400" i="1"/>
                        <m:t>+</m:t>
                      </m:r>
                      <m:r>
                        <a:rPr lang="uk-UA" sz="2400" i="1"/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4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Частково гомоморфне шифрування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	Дозволяє виконувати лише частину операцій гомоморфно (наприклад додавання, але не множення)</a:t>
            </a:r>
          </a:p>
          <a:p>
            <a:pPr marL="0" indent="0">
              <a:buNone/>
            </a:pPr>
            <a:r>
              <a:rPr lang="uk-UA" sz="2400" dirty="0" smtClean="0"/>
              <a:t>	Перевагою таких алгоритмів в порівнянні з повністю гомоморфними є їх швидкодія, недоліком – вузька область застосування.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48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Параметри шифрування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 smtClean="0"/>
                  <a:t>Для шифрування необхідно обрати:</a:t>
                </a:r>
                <a:endParaRPr lang="en-US" sz="2400" dirty="0" smtClean="0"/>
              </a:p>
              <a:p>
                <a:pPr marL="3587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uk-U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uk-U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uk-UA" sz="2400" dirty="0" smtClean="0"/>
                  <a:t>еліптична крива</a:t>
                </a:r>
              </a:p>
              <a:p>
                <a:pPr marL="358775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uk-UA" sz="2400" dirty="0" smtClean="0"/>
                  <a:t>– точка генератор, що належить еліптичній кривій</a:t>
                </a:r>
              </a:p>
              <a:p>
                <a:pPr marL="358775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uk-UA" sz="2400" dirty="0" smtClean="0"/>
                  <a:t>порядок точки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ru-RU" sz="2400" dirty="0" err="1" smtClean="0"/>
                  <a:t>Згенерувати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відкритий</a:t>
                </a:r>
                <a:r>
                  <a:rPr lang="ru-RU" sz="2400" dirty="0" smtClean="0"/>
                  <a:t> та </a:t>
                </a:r>
                <a:r>
                  <a:rPr lang="ru-RU" sz="2400" dirty="0" err="1" smtClean="0"/>
                  <a:t>закритий</a:t>
                </a:r>
                <a:r>
                  <a:rPr lang="ru-RU" sz="2400" dirty="0" smtClean="0"/>
                  <a:t> ключ:</a:t>
                </a:r>
              </a:p>
              <a:p>
                <a:pPr marL="358775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uk-UA" sz="2400" dirty="0" smtClean="0"/>
                  <a:t>приватний ключ шифрування</a:t>
                </a:r>
              </a:p>
              <a:p>
                <a:pPr marL="358775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uk-UA" sz="2400" dirty="0" smtClean="0"/>
                  <a:t>публічний ключ шифрування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28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шифрування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 smtClean="0"/>
                  <a:t>Кодує </a:t>
                </a:r>
                <a:r>
                  <a:rPr lang="uk-UA" sz="2400" dirty="0" err="1" smtClean="0"/>
                  <a:t>числ</a:t>
                </a:r>
                <a:r>
                  <a:rPr lang="ru-RU" sz="2400" dirty="0" smtClean="0"/>
                  <a:t>о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),</a:t>
                </a:r>
                <a:r>
                  <a:rPr lang="uk-UA" sz="2400" dirty="0" smtClean="0"/>
                  <a:t> що хоче зашифрувати точкою еліптичної кривої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uk-UA" sz="2400" dirty="0" smtClean="0"/>
              </a:p>
              <a:p>
                <a:pPr marL="0" indent="0">
                  <a:buNone/>
                </a:pPr>
                <a:r>
                  <a:rPr lang="uk-UA" sz="2400" dirty="0" smtClean="0"/>
                  <a:t>Генерує </a:t>
                </a:r>
                <a:r>
                  <a:rPr lang="uk-UA" sz="2400" dirty="0" err="1" smtClean="0"/>
                  <a:t>сеансовий</a:t>
                </a:r>
                <a:r>
                  <a:rPr lang="uk-UA" sz="2400" dirty="0" smtClean="0"/>
                  <a:t> приватний ключ</a:t>
                </a:r>
                <a:r>
                  <a:rPr lang="en-US" sz="2400" dirty="0" smtClean="0"/>
                  <a:t> –</a:t>
                </a:r>
                <a:r>
                  <a:rPr lang="uk-UA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uk-UA" sz="2400" dirty="0" smtClean="0"/>
                  <a:t>Шифрує отриману точку відкритим та </a:t>
                </a:r>
                <a:r>
                  <a:rPr lang="uk-UA" sz="2400" dirty="0" err="1" smtClean="0"/>
                  <a:t>сеансовим</a:t>
                </a:r>
                <a:r>
                  <a:rPr lang="uk-UA" sz="2400" dirty="0" smtClean="0"/>
                  <a:t> ключами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729619"/>
            <a:ext cx="10131425" cy="6724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2800" cap="none" dirty="0" smtClean="0"/>
              <a:t>Кожен з учасників: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00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sz="2400" dirty="0" smtClean="0"/>
                  <a:t>При додаванні додаються відповідні частини </a:t>
                </a:r>
                <a:r>
                  <a:rPr lang="uk-UA" sz="2400" dirty="0" err="1" smtClean="0"/>
                  <a:t>шифротексту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uk-UA" sz="2400" dirty="0" smtClean="0"/>
                  <a:t>учасників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uk-UA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uk-UA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 smtClean="0"/>
                  <a:t>Приклад д</a:t>
                </a:r>
                <a:r>
                  <a:rPr lang="ru-RU" sz="2400" dirty="0" smtClean="0"/>
                  <a:t>ля </a:t>
                </a:r>
                <a:r>
                  <a:rPr lang="ru-RU" sz="2400" dirty="0" err="1" smtClean="0"/>
                  <a:t>трьох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учасник</a:t>
                </a:r>
                <a:r>
                  <a:rPr lang="uk-UA" sz="2400" dirty="0" err="1" smtClean="0"/>
                  <a:t>ів</a:t>
                </a:r>
                <a:r>
                  <a:rPr lang="uk-UA" sz="2400" dirty="0" smtClean="0"/>
                  <a:t>: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dirty="0" smtClean="0"/>
              </a:p>
              <a:p>
                <a:pPr marL="0" indent="0">
                  <a:buNone/>
                </a:pPr>
                <a:endParaRPr lang="uk-UA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4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72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Розшифрування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sz="2400" dirty="0" smtClean="0"/>
                  <a:t>Для розшифрування власник приватного ключа множить підказку (першу частину </a:t>
                </a:r>
                <a:r>
                  <a:rPr lang="uk-UA" sz="2400" dirty="0" err="1" smtClean="0"/>
                  <a:t>шифротексту</a:t>
                </a:r>
                <a:r>
                  <a:rPr lang="uk-UA" sz="2400" dirty="0" smtClean="0"/>
                  <a:t>) на приватний ключ та віднімає її від другої частини.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𝑛𝐺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uk-UA" sz="2400" dirty="0" smtClean="0"/>
                  <a:t>Приклад для трьох доданків: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47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Декодування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766902"/>
                <a:ext cx="10131425" cy="11944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 smtClean="0"/>
                  <a:t>Для декодування отриманої суми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uk-UA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lang="uk-UA" sz="2400" dirty="0" smtClean="0"/>
                  <a:t>), </a:t>
                </a:r>
                <a:r>
                  <a:rPr lang="uk-UA" sz="2400" dirty="0" err="1" smtClean="0"/>
                  <a:t>неохідно</a:t>
                </a:r>
                <a:r>
                  <a:rPr lang="uk-UA" sz="2400" dirty="0" smtClean="0"/>
                  <a:t> згенерувати перші </a:t>
                </a:r>
                <a:r>
                  <a:rPr lang="en-US" sz="2400" dirty="0" smtClean="0"/>
                  <a:t>S </a:t>
                </a:r>
                <a:r>
                  <a:rPr lang="ru-RU" sz="2400" dirty="0" err="1" smtClean="0"/>
                  <a:t>точок</a:t>
                </a:r>
                <a:r>
                  <a:rPr lang="ru-RU" sz="2400" dirty="0" smtClean="0"/>
                  <a:t> ел</a:t>
                </a:r>
                <a:r>
                  <a:rPr lang="uk-UA" sz="2400" dirty="0" err="1" smtClean="0"/>
                  <a:t>іптичної</a:t>
                </a:r>
                <a:r>
                  <a:rPr lang="uk-UA" sz="2400" dirty="0" smtClean="0"/>
                  <a:t> кривої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uk-UA" sz="2400" dirty="0" smtClean="0"/>
                  <a:t>)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766902"/>
                <a:ext cx="10131425" cy="1194405"/>
              </a:xfrm>
              <a:blipFill>
                <a:blip r:embed="rId2"/>
                <a:stretch>
                  <a:fillRect l="-963" t="-52041" b="-1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20107209"/>
              </p:ext>
            </p:extLst>
          </p:nvPr>
        </p:nvGraphicFramePr>
        <p:xfrm>
          <a:off x="685799" y="2712447"/>
          <a:ext cx="6346372" cy="3808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7195457" y="2421390"/>
                <a:ext cx="4539343" cy="33944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uk-UA" sz="2400" dirty="0"/>
                  <a:t>Графік залежності часу генерації таблиці для зворотного відображення </a:t>
                </a:r>
                <a:r>
                  <a:rPr lang="uk-UA" sz="2400" dirty="0" smtClean="0"/>
                  <a:t>суми </a:t>
                </a:r>
                <a:r>
                  <a:rPr lang="uk-UA" sz="2400" dirty="0"/>
                  <a:t>(.</a:t>
                </a:r>
                <a:r>
                  <a:rPr lang="en-US" sz="2400" dirty="0"/>
                  <a:t>NET Framework</a:t>
                </a:r>
                <a:r>
                  <a:rPr lang="uk-UA" sz="2400" dirty="0"/>
                  <a:t> 4.5.2, </a:t>
                </a:r>
                <a:r>
                  <a:rPr lang="en-US" sz="2400" dirty="0"/>
                  <a:t>Windows</a:t>
                </a:r>
                <a:r>
                  <a:rPr lang="uk-UA" sz="2400" dirty="0"/>
                  <a:t> 10, </a:t>
                </a:r>
                <a:r>
                  <a:rPr lang="en-US" sz="2400" dirty="0"/>
                  <a:t>Intel </a:t>
                </a:r>
                <a:r>
                  <a:rPr lang="en-US" sz="2400" dirty="0" err="1"/>
                  <a:t>i</a:t>
                </a:r>
                <a:r>
                  <a:rPr lang="uk-UA" sz="2400" dirty="0"/>
                  <a:t>5-6600, 16Gb RAM, один потік</a:t>
                </a:r>
                <a:r>
                  <a:rPr lang="uk-UA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uk-UA" sz="2400" dirty="0" smtClean="0"/>
                  <a:t>45 млн. точок </a:t>
                </a:r>
                <a14:m>
                  <m:oMath xmlns:m="http://schemas.openxmlformats.org/officeDocument/2006/math">
                    <m:r>
                      <a:rPr lang="uk-U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 smtClean="0"/>
                  <a:t> 4 </a:t>
                </a:r>
                <a:r>
                  <a:rPr lang="ru-RU" sz="2400" dirty="0" smtClean="0"/>
                  <a:t>год</a:t>
                </a:r>
                <a:endParaRPr lang="en-US" sz="2400" dirty="0"/>
              </a:p>
            </p:txBody>
          </p:sp>
        </mc:Choice>
        <mc:Fallback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457" y="2421390"/>
                <a:ext cx="4539343" cy="3394438"/>
              </a:xfrm>
              <a:prstGeom prst="rect">
                <a:avLst/>
              </a:prstGeom>
              <a:blipFill>
                <a:blip r:embed="rId4"/>
                <a:stretch>
                  <a:fillRect l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2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 smtClean="0"/>
              <a:t>Код програми що реалізує представлену схему шифрування на мові програмування </a:t>
            </a:r>
            <a:r>
              <a:rPr lang="en-US" sz="2800" dirty="0" smtClean="0"/>
              <a:t>C# (.NET 4.5 VS2015):</a:t>
            </a:r>
            <a:endParaRPr lang="uk-UA" sz="2800" dirty="0" smtClean="0"/>
          </a:p>
          <a:p>
            <a:pPr marL="0" indent="0"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://github.com/EugeneTi/partially_homomorphic.git</a:t>
            </a:r>
          </a:p>
        </p:txBody>
      </p:sp>
    </p:spTree>
    <p:extLst>
      <p:ext uri="{BB962C8B-B14F-4D97-AF65-F5344CB8AC3E}">
        <p14:creationId xmlns:p14="http://schemas.microsoft.com/office/powerpoint/2010/main" val="104988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202</TotalTime>
  <Words>136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Небеса</vt:lpstr>
      <vt:lpstr>Алгоритм частково гомоморфного шифрування на еліптичних кривих </vt:lpstr>
      <vt:lpstr>Гомоморфне шифрування</vt:lpstr>
      <vt:lpstr>Частково гомоморфне шифрування</vt:lpstr>
      <vt:lpstr>Параметри шифрування</vt:lpstr>
      <vt:lpstr>шифрування</vt:lpstr>
      <vt:lpstr>Додавання</vt:lpstr>
      <vt:lpstr>Розшифрування</vt:lpstr>
      <vt:lpstr>Декодування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частково гомоморфного шифрування на еліптичних кривих</dc:title>
  <dc:creator>Eugene Titarchuk</dc:creator>
  <cp:lastModifiedBy>Eugene Titarchuk</cp:lastModifiedBy>
  <cp:revision>18</cp:revision>
  <dcterms:created xsi:type="dcterms:W3CDTF">2016-10-03T18:27:29Z</dcterms:created>
  <dcterms:modified xsi:type="dcterms:W3CDTF">2016-10-03T21:49:30Z</dcterms:modified>
</cp:coreProperties>
</file>