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7" r:id="rId13"/>
    <p:sldId id="268" r:id="rId14"/>
    <p:sldId id="265" r:id="rId15"/>
    <p:sldId id="266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51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5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3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714"/>
            <a:ext cx="14630400" cy="8230314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1215614" y="3123076"/>
            <a:ext cx="12199170" cy="2638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03"/>
              </a:lnSpc>
            </a:pPr>
            <a:r>
              <a:rPr lang="uk-UA" sz="4400" dirty="0"/>
              <a:t>«</a:t>
            </a:r>
            <a:r>
              <a:rPr lang="en-US" sz="4400" dirty="0" err="1"/>
              <a:t>Розроблення</a:t>
            </a:r>
            <a:r>
              <a:rPr lang="en-US" sz="4400" dirty="0"/>
              <a:t> </a:t>
            </a:r>
            <a:r>
              <a:rPr lang="en-US" sz="4400" dirty="0" err="1"/>
              <a:t>інформаційного</a:t>
            </a:r>
            <a:r>
              <a:rPr lang="en-US" sz="4400" dirty="0"/>
              <a:t> </a:t>
            </a:r>
            <a:r>
              <a:rPr lang="en-US" sz="4400" dirty="0" err="1"/>
              <a:t>сервісу</a:t>
            </a:r>
            <a:r>
              <a:rPr lang="en-US" sz="4400" dirty="0"/>
              <a:t> </a:t>
            </a:r>
            <a:r>
              <a:rPr lang="en-US" sz="4400" dirty="0" err="1"/>
              <a:t>підтримки</a:t>
            </a:r>
            <a:r>
              <a:rPr lang="en-US" sz="4400" dirty="0"/>
              <a:t> </a:t>
            </a:r>
            <a:r>
              <a:rPr lang="en-US" sz="4400" dirty="0" err="1"/>
              <a:t>продажу</a:t>
            </a:r>
            <a:r>
              <a:rPr lang="en-US" sz="4400" dirty="0"/>
              <a:t> </a:t>
            </a:r>
            <a:r>
              <a:rPr lang="en-US" sz="4400" dirty="0" err="1"/>
              <a:t>комп'ютерної</a:t>
            </a:r>
            <a:r>
              <a:rPr lang="en-US" sz="4400" dirty="0"/>
              <a:t> </a:t>
            </a:r>
            <a:r>
              <a:rPr lang="en-US" sz="4400" dirty="0" err="1"/>
              <a:t>техніки</a:t>
            </a:r>
            <a:r>
              <a:rPr lang="uk-UA" sz="4400" dirty="0"/>
              <a:t>»</a:t>
            </a:r>
            <a:endParaRPr lang="en-US" sz="13800" dirty="0"/>
          </a:p>
        </p:txBody>
      </p:sp>
      <p:sp>
        <p:nvSpPr>
          <p:cNvPr id="6" name="Text 3"/>
          <p:cNvSpPr/>
          <p:nvPr/>
        </p:nvSpPr>
        <p:spPr>
          <a:xfrm>
            <a:off x="828556" y="6656070"/>
            <a:ext cx="7486888" cy="3314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0"/>
              </a:lnSpc>
              <a:buNone/>
            </a:pPr>
            <a:endParaRPr lang="en-US" sz="1740" dirty="0"/>
          </a:p>
        </p:txBody>
      </p:sp>
      <p:sp>
        <p:nvSpPr>
          <p:cNvPr id="7" name="Shape 4"/>
          <p:cNvSpPr/>
          <p:nvPr/>
        </p:nvSpPr>
        <p:spPr>
          <a:xfrm>
            <a:off x="828556" y="7252573"/>
            <a:ext cx="353497" cy="353497"/>
          </a:xfrm>
          <a:prstGeom prst="roundRect">
            <a:avLst>
              <a:gd name="adj" fmla="val 2586467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2423" y="7236023"/>
            <a:ext cx="2407325" cy="3867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45"/>
              </a:lnSpc>
              <a:buNone/>
            </a:pPr>
            <a:endParaRPr lang="en-US" sz="2175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9C4CC591-2099-4C8B-8083-895B429DF189}"/>
              </a:ext>
            </a:extLst>
          </p:cNvPr>
          <p:cNvSpPr/>
          <p:nvPr/>
        </p:nvSpPr>
        <p:spPr>
          <a:xfrm>
            <a:off x="828556" y="6110234"/>
            <a:ext cx="28507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Виконав: </a:t>
            </a:r>
            <a:r>
              <a:rPr lang="uk-UA" sz="2000" dirty="0" err="1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Турбай</a:t>
            </a:r>
            <a:r>
              <a:rPr lang="uk-UA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Євгеній</a:t>
            </a:r>
            <a:endParaRPr lang="uk-UA" altLang="ru-RU" sz="2000" dirty="0"/>
          </a:p>
          <a:p>
            <a:endParaRPr lang="uk-U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0A8C4-10A2-41F6-B4D6-2E9AF364E9BB}"/>
              </a:ext>
            </a:extLst>
          </p:cNvPr>
          <p:cNvSpPr txBox="1"/>
          <p:nvPr/>
        </p:nvSpPr>
        <p:spPr>
          <a:xfrm>
            <a:off x="4087905" y="579216"/>
            <a:ext cx="6917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МІНІСТЕРСТВО ОСВІТИ І НАУКИ</a:t>
            </a:r>
            <a:r>
              <a:rPr lang="en-US" sz="2000" dirty="0"/>
              <a:t>, </a:t>
            </a:r>
            <a:endParaRPr lang="uk-UA" sz="2000" dirty="0"/>
          </a:p>
          <a:p>
            <a:pPr algn="ctr"/>
            <a:r>
              <a:rPr lang="uk-UA" sz="2000" dirty="0"/>
              <a:t>ПОЛТАВСЬКИЙ ДЕРЖАВНИЙ АГРАРНИЙ УНІВЕСРИТЕТ</a:t>
            </a:r>
          </a:p>
          <a:p>
            <a:pPr algn="ctr"/>
            <a:r>
              <a:rPr lang="uk-UA" sz="2000" dirty="0"/>
              <a:t>КАФЕДРА </a:t>
            </a:r>
          </a:p>
          <a:p>
            <a:pPr algn="ctr"/>
            <a:r>
              <a:rPr lang="uk-UA" sz="2000" dirty="0"/>
              <a:t>ІНФОРМАЦІЙНИХ СИСТЕМ ТА ТЕХНОЛОГІЙ</a:t>
            </a:r>
            <a:br>
              <a:rPr lang="ru-RU" sz="2000" dirty="0"/>
            </a:br>
            <a:endParaRPr lang="uk-UA" sz="2000" dirty="0"/>
          </a:p>
          <a:p>
            <a:pPr algn="ctr"/>
            <a:endParaRPr lang="uk-UA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6F269-472E-4376-A9A8-803A68011A77}"/>
              </a:ext>
            </a:extLst>
          </p:cNvPr>
          <p:cNvSpPr txBox="1"/>
          <p:nvPr/>
        </p:nvSpPr>
        <p:spPr>
          <a:xfrm>
            <a:off x="2735131" y="1919948"/>
            <a:ext cx="916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ru-RU" sz="3600" b="1" dirty="0"/>
            </a:b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Кваліфікаційна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робота на тему:</a:t>
            </a:r>
            <a:endParaRPr lang="uk-U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uk-UA" sz="3600" b="1" dirty="0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B3B5D505-A345-43D3-A152-9E9F394F9D80}"/>
              </a:ext>
            </a:extLst>
          </p:cNvPr>
          <p:cNvSpPr/>
          <p:nvPr/>
        </p:nvSpPr>
        <p:spPr>
          <a:xfrm>
            <a:off x="828556" y="6779323"/>
            <a:ext cx="616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>
                <a:solidFill>
                  <a:srgbClr val="3C3939"/>
                </a:solidFill>
                <a:ea typeface="Roboto" pitchFamily="34" charset="-122"/>
              </a:rPr>
              <a:t>Керівник: професор, </a:t>
            </a:r>
            <a:r>
              <a:rPr lang="uk-UA" sz="2000" dirty="0" err="1">
                <a:solidFill>
                  <a:srgbClr val="3C3939"/>
                </a:solidFill>
                <a:ea typeface="Roboto" pitchFamily="34" charset="-122"/>
              </a:rPr>
              <a:t>Одарущенко</a:t>
            </a:r>
            <a:r>
              <a:rPr lang="uk-UA" sz="2000" dirty="0">
                <a:solidFill>
                  <a:srgbClr val="3C3939"/>
                </a:solidFill>
                <a:ea typeface="Roboto" pitchFamily="34" charset="-122"/>
              </a:rPr>
              <a:t> Олег Миколайович</a:t>
            </a:r>
            <a:endParaRPr lang="uk-UA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96819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4576543" y="713802"/>
            <a:ext cx="6374741" cy="6954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400" dirty="0">
                <a:solidFill>
                  <a:srgbClr val="1B1B27"/>
                </a:solidFill>
                <a:ea typeface="Raleway" pitchFamily="34" charset="-122"/>
              </a:rPr>
              <a:t>Результати розробки</a:t>
            </a:r>
            <a:endParaRPr lang="en-US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DBF4F2-F307-4C78-A8B7-5E9DABB5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29" y="1719731"/>
            <a:ext cx="8669142" cy="63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uk-UA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43" y="355937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53243" y="43369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uk-UA" sz="2800" dirty="0">
                <a:solidFill>
                  <a:srgbClr val="3C3939"/>
                </a:solidFill>
                <a:ea typeface="Raleway" pitchFamily="34" charset="-122"/>
              </a:rPr>
              <a:t>Кошик для товарів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1653243" y="4817388"/>
            <a:ext cx="3295888" cy="14112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Зручний кошик для додавання та </a:t>
            </a:r>
            <a:r>
              <a:rPr lang="en-US" sz="20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управління</a:t>
            </a: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товарами</a:t>
            </a:r>
            <a:endParaRPr lang="en-US" sz="20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744E426-1ED4-4A6D-9736-1F731D9F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199" y="2689117"/>
            <a:ext cx="3832958" cy="4427026"/>
          </a:xfrm>
          <a:prstGeom prst="rect">
            <a:avLst/>
          </a:prstGeom>
        </p:spPr>
      </p:pic>
      <p:sp>
        <p:nvSpPr>
          <p:cNvPr id="10" name="Text 2">
            <a:extLst>
              <a:ext uri="{FF2B5EF4-FFF2-40B4-BE49-F238E27FC236}">
                <a16:creationId xmlns:a16="http://schemas.microsoft.com/office/drawing/2014/main" id="{A9AFF78C-B570-4921-A39C-BB15CFDAC0BA}"/>
              </a:ext>
            </a:extLst>
          </p:cNvPr>
          <p:cNvSpPr/>
          <p:nvPr/>
        </p:nvSpPr>
        <p:spPr>
          <a:xfrm>
            <a:off x="4479666" y="1712237"/>
            <a:ext cx="56709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k-UA" sz="4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Результати розробки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4479666" y="1819215"/>
            <a:ext cx="56709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k-UA" sz="4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Результати розробки</a:t>
            </a:r>
            <a:endParaRPr lang="en-US" sz="48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61" y="357419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828800" y="4351790"/>
            <a:ext cx="28054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Перегляд зображень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1828800" y="4832208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Спеціальний плеєр для перегляду зображень товарів у повному розмірі</a:t>
            </a:r>
            <a:endParaRPr lang="en-US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2A3242-AB9B-488A-B1BD-83DA34FBE0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49131" y="3068552"/>
            <a:ext cx="6489400" cy="29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4479666" y="1712237"/>
            <a:ext cx="56709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k-UA" sz="4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Результати розробки</a:t>
            </a:r>
            <a:endParaRPr lang="en-US" sz="48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13" y="340459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647713" y="41821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Мобільна адаптація</a:t>
            </a:r>
            <a:endParaRPr lang="en-US" sz="2800" dirty="0"/>
          </a:p>
        </p:txBody>
      </p:sp>
      <p:sp>
        <p:nvSpPr>
          <p:cNvPr id="13" name="Text 8"/>
          <p:cNvSpPr/>
          <p:nvPr/>
        </p:nvSpPr>
        <p:spPr>
          <a:xfrm>
            <a:off x="1647713" y="4662613"/>
            <a:ext cx="35052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Оптимізований інтерфейс для зручного використання на різних пристроях</a:t>
            </a:r>
            <a:endParaRPr lang="en-US" sz="20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CDBFCA4-C813-4D4C-AB39-C7146CABB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311" y="2608532"/>
            <a:ext cx="4527376" cy="43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069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Висновки</a:t>
            </a:r>
            <a:endParaRPr lang="en-US" sz="4800" dirty="0"/>
          </a:p>
        </p:txBody>
      </p:sp>
      <p:sp>
        <p:nvSpPr>
          <p:cNvPr id="5" name="Shape 3"/>
          <p:cNvSpPr/>
          <p:nvPr/>
        </p:nvSpPr>
        <p:spPr>
          <a:xfrm>
            <a:off x="2037993" y="33955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6587" y="3437215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2915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Ефективний сервіс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2760107" y="3875961"/>
            <a:ext cx="2647950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Розроблений сервіс відповідає сучасним вимогам ринку та підвищує ефективність продажу комп'ютерної техніки.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6049328" y="33955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212443" y="3437214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771442" y="3395542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Задоволеність клієнтів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6771442" y="4223146"/>
            <a:ext cx="2647950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Сервіс забезпечує клієнтів необхідною інформацією та підтримкою, підвищуючи їхню лояльність.</a:t>
            </a:r>
            <a:endParaRPr lang="en-US" sz="2000" dirty="0"/>
          </a:p>
        </p:txBody>
      </p:sp>
      <p:sp>
        <p:nvSpPr>
          <p:cNvPr id="13" name="Shape 11"/>
          <p:cNvSpPr/>
          <p:nvPr/>
        </p:nvSpPr>
        <p:spPr>
          <a:xfrm>
            <a:off x="9766876" y="33955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944577" y="3395542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0488990" y="3395542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Конкурентна перевага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10488990" y="4223146"/>
            <a:ext cx="264795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Впровадження сервісу сприятиме підвищенню конкурентоспроможності компаній на ринку комп'ютерної техніки.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45CD0775-6040-45BE-81D6-100D37EF61DD}"/>
              </a:ext>
            </a:extLst>
          </p:cNvPr>
          <p:cNvSpPr/>
          <p:nvPr/>
        </p:nvSpPr>
        <p:spPr>
          <a:xfrm>
            <a:off x="4153917" y="3682277"/>
            <a:ext cx="6322565" cy="865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468"/>
              </a:lnSpc>
            </a:pPr>
            <a:r>
              <a:rPr lang="uk-UA" sz="7200" dirty="0">
                <a:solidFill>
                  <a:srgbClr val="1B1B27"/>
                </a:solidFill>
                <a:ea typeface="Raleway" pitchFamily="34" charset="-122"/>
              </a:rPr>
              <a:t>Дякую за увагу!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217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4598152" y="2069450"/>
            <a:ext cx="54340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uk-UA" sz="5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Актуальність теми 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2037993" y="38551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Зростання ринку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2037993" y="4424482"/>
            <a:ext cx="500622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Minecraft" panose="02000603000000000000" pitchFamily="2" charset="0"/>
                <a:cs typeface="Roboto" pitchFamily="34" charset="-120"/>
              </a:rPr>
              <a:t>Прогнозується, що до 2025 року обсяг ринку комп'ютерної техніки сягне $500 </a:t>
            </a:r>
            <a:r>
              <a:rPr lang="en-US" sz="2000" dirty="0" err="1">
                <a:solidFill>
                  <a:srgbClr val="3C3939"/>
                </a:solidFill>
                <a:ea typeface="Minecraft" panose="02000603000000000000" pitchFamily="2" charset="0"/>
                <a:cs typeface="Roboto" pitchFamily="34" charset="-120"/>
              </a:rPr>
              <a:t>мільярдів</a:t>
            </a:r>
            <a:r>
              <a:rPr lang="en-US" sz="2000" dirty="0">
                <a:solidFill>
                  <a:srgbClr val="3C3939"/>
                </a:solidFill>
                <a:ea typeface="Minecraft" panose="02000603000000000000" pitchFamily="2" charset="0"/>
                <a:cs typeface="Roboto" pitchFamily="34" charset="-120"/>
              </a:rPr>
              <a:t>.</a:t>
            </a:r>
            <a:r>
              <a:rPr lang="uk-UA" sz="2000" dirty="0">
                <a:solidFill>
                  <a:srgbClr val="3C3939"/>
                </a:solidFill>
                <a:ea typeface="Minecraft" panose="02000603000000000000" pitchFamily="2" charset="0"/>
                <a:cs typeface="Roboto" pitchFamily="34" charset="-120"/>
              </a:rPr>
              <a:t>  </a:t>
            </a:r>
            <a:endParaRPr lang="en-US" sz="2000" dirty="0">
              <a:ea typeface="Minecraft" panose="02000603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3806" y="3855125"/>
            <a:ext cx="31314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Ключові фактори успіху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7593806" y="4424482"/>
            <a:ext cx="500622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Ефективна підтримка продажу, надання повної та актуальної інформації про продукти, підвищення лояльності клієнтів.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905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r>
              <a:rPr lang="uk-UA" dirty="0"/>
              <a:t> </a:t>
            </a:r>
          </a:p>
        </p:txBody>
      </p:sp>
      <p:sp>
        <p:nvSpPr>
          <p:cNvPr id="4" name="Text 2"/>
          <p:cNvSpPr/>
          <p:nvPr/>
        </p:nvSpPr>
        <p:spPr>
          <a:xfrm>
            <a:off x="4383048" y="216658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Мета </a:t>
            </a:r>
            <a:r>
              <a:rPr lang="en-US" sz="5400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та</a:t>
            </a:r>
            <a:r>
              <a:rPr lang="en-US" sz="5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uk-UA" sz="5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об’єкт</a:t>
            </a:r>
            <a:endParaRPr lang="en-US" sz="5400" dirty="0"/>
          </a:p>
        </p:txBody>
      </p:sp>
      <p:sp>
        <p:nvSpPr>
          <p:cNvPr id="5" name="Shape 3"/>
          <p:cNvSpPr/>
          <p:nvPr/>
        </p:nvSpPr>
        <p:spPr>
          <a:xfrm>
            <a:off x="2037993" y="39023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6587" y="3912076"/>
            <a:ext cx="142637" cy="443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16530" y="40133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 err="1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Мета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2716530" y="4549438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 err="1"/>
              <a:t>Розробити</a:t>
            </a:r>
            <a:r>
              <a:rPr lang="uk-UA" sz="2000" dirty="0"/>
              <a:t> </a:t>
            </a:r>
            <a:r>
              <a:rPr lang="en-US" sz="2000" dirty="0"/>
              <a:t> інформаційний сервіс підтримки продажу комп'ютерної техніки, який відповідатиме потребам клієнтів та </a:t>
            </a:r>
            <a:r>
              <a:rPr lang="en-US" sz="2000" dirty="0" err="1"/>
              <a:t>продавців</a:t>
            </a:r>
            <a:r>
              <a:rPr lang="en-US" sz="2000" dirty="0"/>
              <a:t>.</a:t>
            </a:r>
          </a:p>
        </p:txBody>
      </p:sp>
      <p:sp>
        <p:nvSpPr>
          <p:cNvPr id="9" name="Shape 7"/>
          <p:cNvSpPr/>
          <p:nvPr/>
        </p:nvSpPr>
        <p:spPr>
          <a:xfrm>
            <a:off x="7426285" y="39023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9401" y="3916997"/>
            <a:ext cx="173712" cy="395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62447" y="40133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k-UA" sz="3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Об’єкт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8148399" y="4549438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Забезпечити клієнтів необхідною інформацією, консультаціями та підтримкою після покупки.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1658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Технології розробки</a:t>
            </a:r>
            <a:endParaRPr lang="en-US" sz="5400" dirty="0"/>
          </a:p>
        </p:txBody>
      </p:sp>
      <p:sp>
        <p:nvSpPr>
          <p:cNvPr id="6" name="Shape 3"/>
          <p:cNvSpPr/>
          <p:nvPr/>
        </p:nvSpPr>
        <p:spPr>
          <a:xfrm>
            <a:off x="4490799" y="3244215"/>
            <a:ext cx="4542115" cy="1273254"/>
          </a:xfrm>
          <a:prstGeom prst="roundRect">
            <a:avLst>
              <a:gd name="adj" fmla="val 785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3474006"/>
            <a:ext cx="319649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 err="1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Мови</a:t>
            </a: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dirty="0" err="1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програмування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4720590" y="3954423"/>
            <a:ext cx="40825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HTML, CSS, JavaScript</a:t>
            </a:r>
            <a:endParaRPr lang="en-US" dirty="0"/>
          </a:p>
        </p:txBody>
      </p:sp>
      <p:sp>
        <p:nvSpPr>
          <p:cNvPr id="9" name="Shape 6"/>
          <p:cNvSpPr/>
          <p:nvPr/>
        </p:nvSpPr>
        <p:spPr>
          <a:xfrm>
            <a:off x="9255085" y="3244215"/>
            <a:ext cx="4542115" cy="1273254"/>
          </a:xfrm>
          <a:prstGeom prst="roundRect">
            <a:avLst>
              <a:gd name="adj" fmla="val 785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3474006"/>
            <a:ext cx="35235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k-UA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Фреймворки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9484876" y="3954423"/>
            <a:ext cx="40825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React, Angular</a:t>
            </a:r>
            <a:endParaRPr lang="en-US" dirty="0"/>
          </a:p>
        </p:txBody>
      </p:sp>
      <p:sp>
        <p:nvSpPr>
          <p:cNvPr id="12" name="Shape 9"/>
          <p:cNvSpPr/>
          <p:nvPr/>
        </p:nvSpPr>
        <p:spPr>
          <a:xfrm>
            <a:off x="4490799" y="4739640"/>
            <a:ext cx="9306401" cy="1273254"/>
          </a:xfrm>
          <a:prstGeom prst="roundRect">
            <a:avLst>
              <a:gd name="adj" fmla="val 785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49694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Сучасні тенденції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4720590" y="5449848"/>
            <a:ext cx="884682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Ефективні та зручні для користувача сервіси</a:t>
            </a:r>
            <a:endParaRPr lang="en-US" sz="20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34E2FA8-F2D7-488B-B728-EA8FD6F81E3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79" y="3537288"/>
            <a:ext cx="701040" cy="70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913E4A-EE80-4982-888A-E6ECB26B1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0537" y="3501888"/>
            <a:ext cx="701039" cy="7010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10394"/>
            <a:ext cx="89346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Аналіз ринку та цільової аудиторії</a:t>
            </a:r>
            <a:endParaRPr lang="en-US" sz="4800" dirty="0"/>
          </a:p>
        </p:txBody>
      </p:sp>
      <p:sp>
        <p:nvSpPr>
          <p:cNvPr id="6" name="Shape 3"/>
          <p:cNvSpPr/>
          <p:nvPr/>
        </p:nvSpPr>
        <p:spPr>
          <a:xfrm>
            <a:off x="1144310" y="2352794"/>
            <a:ext cx="44410" cy="455164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83041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6027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95077" y="2644378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5749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Ключові фактори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2388513" y="3055382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Швидкість обробки замовлень, актуальна інформація про продукцію, індивідуальний підхід до клієнтів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1416427" y="464385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4161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9599" y="4457819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3884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Цільова аудиторія</a:t>
            </a:r>
            <a:endParaRPr lang="en-US" sz="3200" dirty="0"/>
          </a:p>
        </p:txBody>
      </p:sp>
      <p:sp>
        <p:nvSpPr>
          <p:cNvPr id="16" name="Text 13"/>
          <p:cNvSpPr/>
          <p:nvPr/>
        </p:nvSpPr>
        <p:spPr>
          <a:xfrm>
            <a:off x="2388513" y="4868823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Приватні особи та бізнес-клієнти</a:t>
            </a:r>
            <a:endParaRPr lang="en-US" sz="2400" dirty="0"/>
          </a:p>
        </p:txBody>
      </p:sp>
      <p:sp>
        <p:nvSpPr>
          <p:cNvPr id="17" name="Shape 14"/>
          <p:cNvSpPr/>
          <p:nvPr/>
        </p:nvSpPr>
        <p:spPr>
          <a:xfrm>
            <a:off x="1416427" y="612403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96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77456" y="5938004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68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Вимоги</a:t>
            </a:r>
            <a:endParaRPr lang="en-US" sz="3200" dirty="0"/>
          </a:p>
        </p:txBody>
      </p:sp>
      <p:sp>
        <p:nvSpPr>
          <p:cNvPr id="21" name="Text 18"/>
          <p:cNvSpPr/>
          <p:nvPr/>
        </p:nvSpPr>
        <p:spPr>
          <a:xfrm>
            <a:off x="2388513" y="6349008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Гнучке та масштабоване рішення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59181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Проектування сервісу</a:t>
            </a:r>
            <a:endParaRPr lang="en-US" sz="5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8004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Архітектура системи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Розробка архітектури, вибір технологій та інструментів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Інтеграція</a:t>
            </a:r>
            <a:endParaRPr lang="en-US" sz="2800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Інтеграція з існуючими системами обліку та управління</a:t>
            </a:r>
            <a:endParaRPr lang="en-US" sz="2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Масштабування</a:t>
            </a:r>
            <a:endParaRPr lang="en-US" sz="2800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Можливість масштабування сервісу відповідно до зростання бізнесу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0283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Розробка програмного забезпечення</a:t>
            </a:r>
            <a:endParaRPr lang="en-US" sz="4800" dirty="0"/>
          </a:p>
        </p:txBody>
      </p:sp>
      <p:sp>
        <p:nvSpPr>
          <p:cNvPr id="6" name="Shape 3"/>
          <p:cNvSpPr/>
          <p:nvPr/>
        </p:nvSpPr>
        <p:spPr>
          <a:xfrm>
            <a:off x="833199" y="3424832"/>
            <a:ext cx="4542115" cy="1828681"/>
          </a:xfrm>
          <a:prstGeom prst="roundRect">
            <a:avLst>
              <a:gd name="adj" fmla="val 622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3654623"/>
            <a:ext cx="29295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Замовлення та запаси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1062989" y="4135041"/>
            <a:ext cx="452687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Розробка функціоналу для управління замовленнями та запасами продукції</a:t>
            </a:r>
            <a:endParaRPr lang="en-US" sz="2000" dirty="0"/>
          </a:p>
        </p:txBody>
      </p:sp>
      <p:sp>
        <p:nvSpPr>
          <p:cNvPr id="9" name="Shape 6"/>
          <p:cNvSpPr/>
          <p:nvPr/>
        </p:nvSpPr>
        <p:spPr>
          <a:xfrm>
            <a:off x="5597485" y="3424833"/>
            <a:ext cx="4542115" cy="1828680"/>
          </a:xfrm>
          <a:prstGeom prst="roundRect">
            <a:avLst>
              <a:gd name="adj" fmla="val 622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3654623"/>
            <a:ext cx="31106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Інтерфейс користувача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5827276" y="4135041"/>
            <a:ext cx="408253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Розробка зручного інтерфейсу для доступу до даних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833199" y="5461658"/>
            <a:ext cx="9306401" cy="1273254"/>
          </a:xfrm>
          <a:prstGeom prst="roundRect">
            <a:avLst>
              <a:gd name="adj" fmla="val 785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2990" y="55873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Безпека даних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1062990" y="6038634"/>
            <a:ext cx="884682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Забезпечення надійного захисту інформації від несанкціонованого доступу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91734"/>
            <a:ext cx="75055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Впровадження та підтримка</a:t>
            </a:r>
            <a:endParaRPr lang="en-US" sz="4800" dirty="0"/>
          </a:p>
        </p:txBody>
      </p:sp>
      <p:sp>
        <p:nvSpPr>
          <p:cNvPr id="6" name="Shape 3"/>
          <p:cNvSpPr/>
          <p:nvPr/>
        </p:nvSpPr>
        <p:spPr>
          <a:xfrm>
            <a:off x="4801910" y="2519363"/>
            <a:ext cx="44410" cy="4218384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99698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7692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52677" y="2810947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7415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Інтеграція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6046113" y="3221950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Інтеграція сервісу з існуючими системами компанії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5074027" y="447716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24946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37199" y="4291132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217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Тестування</a:t>
            </a:r>
            <a:endParaRPr lang="en-US" sz="2800" dirty="0"/>
          </a:p>
        </p:txBody>
      </p:sp>
      <p:sp>
        <p:nvSpPr>
          <p:cNvPr id="16" name="Text 13"/>
          <p:cNvSpPr/>
          <p:nvPr/>
        </p:nvSpPr>
        <p:spPr>
          <a:xfrm>
            <a:off x="6046113" y="4702135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Тестування роботи системи в реальних умовах</a:t>
            </a: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5074027" y="595735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7296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5056" y="5771317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019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Підтримка</a:t>
            </a:r>
            <a:endParaRPr lang="en-US" sz="2800" dirty="0"/>
          </a:p>
        </p:txBody>
      </p:sp>
      <p:sp>
        <p:nvSpPr>
          <p:cNvPr id="21" name="Text 18"/>
          <p:cNvSpPr/>
          <p:nvPr/>
        </p:nvSpPr>
        <p:spPr>
          <a:xfrm>
            <a:off x="6046113" y="6182320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Регулярне оновлення, моніторинг роботи, виправлення помилок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96819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4576543" y="713802"/>
            <a:ext cx="6374741" cy="6954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400" dirty="0">
                <a:solidFill>
                  <a:srgbClr val="1B1B27"/>
                </a:solidFill>
                <a:ea typeface="Raleway" pitchFamily="34" charset="-122"/>
              </a:rPr>
              <a:t>Результати розробки</a:t>
            </a:r>
            <a:endParaRPr lang="en-US" sz="4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B327A3-2B82-49AD-9735-975A68F8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52" y="1510463"/>
            <a:ext cx="8975096" cy="63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354</Words>
  <Application>Microsoft Office PowerPoint</Application>
  <PresentationFormat>Довільний</PresentationFormat>
  <Paragraphs>98</Paragraphs>
  <Slides>15</Slides>
  <Notes>14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Arial</vt:lpstr>
      <vt:lpstr>Calibri</vt:lpstr>
      <vt:lpstr>Raleway</vt:lpstr>
      <vt:lpstr>Roboto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Eugene</cp:lastModifiedBy>
  <cp:revision>22</cp:revision>
  <dcterms:created xsi:type="dcterms:W3CDTF">2024-06-10T19:20:54Z</dcterms:created>
  <dcterms:modified xsi:type="dcterms:W3CDTF">2024-06-15T18:03:02Z</dcterms:modified>
</cp:coreProperties>
</file>