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716"/>
    <p:restoredTop sz="94651"/>
  </p:normalViewPr>
  <p:slideViewPr>
    <p:cSldViewPr snapToGrid="0" snapToObjects="1">
      <p:cViewPr varScale="1">
        <p:scale>
          <a:sx n="104" d="100"/>
          <a:sy n="104" d="100"/>
        </p:scale>
        <p:origin x="488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4" name="Shape 16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" name="Title Text"/>
          <p:cNvSpPr txBox="1"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Title Text</a:t>
            </a:r>
          </a:p>
        </p:txBody>
      </p:sp>
      <p:sp>
        <p:nvSpPr>
          <p:cNvPr id="1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"/>
          <p:cNvSpPr txBox="1"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103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Image"/>
          <p:cNvSpPr>
            <a:spLocks noGrp="1"/>
          </p:cNvSpPr>
          <p:nvPr>
            <p:ph type="pic" sz="half" idx="13"/>
          </p:nvPr>
        </p:nvSpPr>
        <p:spPr>
          <a:xfrm>
            <a:off x="5463161" y="-90805"/>
            <a:ext cx="8585201" cy="504380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2" name="Image"/>
          <p:cNvSpPr>
            <a:spLocks noGrp="1"/>
          </p:cNvSpPr>
          <p:nvPr>
            <p:ph type="pic" sz="half" idx="14"/>
          </p:nvPr>
        </p:nvSpPr>
        <p:spPr>
          <a:xfrm>
            <a:off x="5918717" y="4660900"/>
            <a:ext cx="7669766" cy="5219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3" name="Image"/>
          <p:cNvSpPr>
            <a:spLocks noGrp="1"/>
          </p:cNvSpPr>
          <p:nvPr>
            <p:ph type="pic" idx="15"/>
          </p:nvPr>
        </p:nvSpPr>
        <p:spPr>
          <a:xfrm>
            <a:off x="-1016000" y="-12700"/>
            <a:ext cx="8860898" cy="9779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allout"/>
          <p:cNvSpPr/>
          <p:nvPr/>
        </p:nvSpPr>
        <p:spPr>
          <a:xfrm>
            <a:off x="469900" y="2362200"/>
            <a:ext cx="12065000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122" name="Type a quote here."/>
          <p:cNvSpPr txBox="1">
            <a:spLocks noGrp="1"/>
          </p:cNvSpPr>
          <p:nvPr>
            <p:ph type="body" sz="quarter" idx="13"/>
          </p:nvPr>
        </p:nvSpPr>
        <p:spPr>
          <a:xfrm>
            <a:off x="889000" y="2908300"/>
            <a:ext cx="11226800" cy="129794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94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Type a quote here.</a:t>
            </a:r>
          </a:p>
        </p:txBody>
      </p:sp>
      <p:sp>
        <p:nvSpPr>
          <p:cNvPr id="123" name="Johnny Appleseed"/>
          <p:cNvSpPr txBox="1">
            <a:spLocks noGrp="1"/>
          </p:cNvSpPr>
          <p:nvPr>
            <p:ph type="body" sz="quarter" idx="14"/>
          </p:nvPr>
        </p:nvSpPr>
        <p:spPr>
          <a:xfrm>
            <a:off x="406400" y="7789333"/>
            <a:ext cx="12192000" cy="863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6000"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Johnny Appleseed</a:t>
            </a:r>
          </a:p>
        </p:txBody>
      </p:sp>
      <p:sp>
        <p:nvSpPr>
          <p:cNvPr id="124" name="Text"/>
          <p:cNvSpPr txBox="1">
            <a:spLocks noGrp="1"/>
          </p:cNvSpPr>
          <p:nvPr>
            <p:ph type="body" sz="quarter" idx="15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1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 Al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ype a quote here."/>
          <p:cNvSpPr txBox="1">
            <a:spLocks noGrp="1"/>
          </p:cNvSpPr>
          <p:nvPr>
            <p:ph type="body" sz="quarter" idx="13"/>
          </p:nvPr>
        </p:nvSpPr>
        <p:spPr>
          <a:xfrm>
            <a:off x="5892800" y="2641600"/>
            <a:ext cx="6705600" cy="25019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94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Type a quote here.</a:t>
            </a:r>
          </a:p>
        </p:txBody>
      </p:sp>
      <p:sp>
        <p:nvSpPr>
          <p:cNvPr id="133" name="Image"/>
          <p:cNvSpPr>
            <a:spLocks noGrp="1"/>
          </p:cNvSpPr>
          <p:nvPr>
            <p:ph type="pic" idx="14"/>
          </p:nvPr>
        </p:nvSpPr>
        <p:spPr>
          <a:xfrm>
            <a:off x="-1016000" y="-12700"/>
            <a:ext cx="8860898" cy="9779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4" name="Johnny Appleseed"/>
          <p:cNvSpPr txBox="1">
            <a:spLocks noGrp="1"/>
          </p:cNvSpPr>
          <p:nvPr>
            <p:ph type="body" sz="quarter" idx="15"/>
          </p:nvPr>
        </p:nvSpPr>
        <p:spPr>
          <a:xfrm>
            <a:off x="5892800" y="7789333"/>
            <a:ext cx="6705600" cy="863601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457200">
              <a:spcBef>
                <a:spcPts val="0"/>
              </a:spcBef>
              <a:buClrTx/>
              <a:buSzTx/>
              <a:buFontTx/>
              <a:buNone/>
              <a:defRPr sz="60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Johnny Appleseed</a:t>
            </a:r>
          </a:p>
        </p:txBody>
      </p:sp>
      <p:sp>
        <p:nvSpPr>
          <p:cNvPr id="1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Image"/>
          <p:cNvSpPr>
            <a:spLocks noGrp="1"/>
          </p:cNvSpPr>
          <p:nvPr>
            <p:ph type="pic" idx="13"/>
          </p:nvPr>
        </p:nvSpPr>
        <p:spPr>
          <a:xfrm>
            <a:off x="-914400" y="-12700"/>
            <a:ext cx="14814645" cy="9779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Horizontal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Image"/>
          <p:cNvSpPr>
            <a:spLocks noGrp="1"/>
          </p:cNvSpPr>
          <p:nvPr>
            <p:ph type="pic" idx="13"/>
          </p:nvPr>
        </p:nvSpPr>
        <p:spPr>
          <a:xfrm>
            <a:off x="-914400" y="-12700"/>
            <a:ext cx="14814645" cy="9779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3" name="Line"/>
          <p:cNvSpPr>
            <a:spLocks noGrp="1"/>
          </p:cNvSpPr>
          <p:nvPr>
            <p:ph type="body" sz="quarter" idx="14"/>
          </p:nvPr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4" name="Title Text"/>
          <p:cNvSpPr txBox="1"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Title Text</a:t>
            </a:r>
          </a:p>
        </p:txBody>
      </p:sp>
      <p:sp>
        <p:nvSpPr>
          <p:cNvPr id="2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Line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4" name="Title Text"/>
          <p:cNvSpPr txBox="1"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Title Text</a:t>
            </a:r>
          </a:p>
        </p:txBody>
      </p:sp>
      <p:sp>
        <p:nvSpPr>
          <p:cNvPr id="3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161859" y="4191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Centre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Text"/>
          <p:cNvSpPr txBox="1">
            <a:spLocks noGrp="1"/>
          </p:cNvSpPr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Title Text</a:t>
            </a:r>
          </a:p>
        </p:txBody>
      </p:sp>
      <p:sp>
        <p:nvSpPr>
          <p:cNvPr id="4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Vertical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Line"/>
          <p:cNvSpPr/>
          <p:nvPr/>
        </p:nvSpPr>
        <p:spPr>
          <a:xfrm flipV="1">
            <a:off x="5892800" y="6141012"/>
            <a:ext cx="6705600" cy="14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2" name="Image"/>
          <p:cNvSpPr>
            <a:spLocks noGrp="1"/>
          </p:cNvSpPr>
          <p:nvPr>
            <p:ph type="pic" idx="13"/>
          </p:nvPr>
        </p:nvSpPr>
        <p:spPr>
          <a:xfrm>
            <a:off x="-1016000" y="-12700"/>
            <a:ext cx="8860898" cy="9779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53" name="Title Text"/>
          <p:cNvSpPr txBox="1">
            <a:spLocks noGrp="1"/>
          </p:cNvSpPr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Title Text</a:t>
            </a:r>
          </a:p>
        </p:txBody>
      </p:sp>
      <p:sp>
        <p:nvSpPr>
          <p:cNvPr id="5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"/>
          <p:cNvSpPr txBox="1"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63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"/>
          <p:cNvSpPr txBox="1"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7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"/>
          <p:cNvSpPr txBox="1"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8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83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"/>
          <p:cNvSpPr txBox="1"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92" name="Image"/>
          <p:cNvSpPr>
            <a:spLocks noGrp="1"/>
          </p:cNvSpPr>
          <p:nvPr>
            <p:ph type="pic" idx="14"/>
          </p:nvPr>
        </p:nvSpPr>
        <p:spPr>
          <a:xfrm>
            <a:off x="6665377" y="1219200"/>
            <a:ext cx="7445457" cy="8216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3" name="Title Text"/>
          <p:cNvSpPr txBox="1">
            <a:spLocks noGrp="1"/>
          </p:cNvSpPr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4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2800"/>
            </a:lvl1pPr>
            <a:lvl2pPr>
              <a:buClr>
                <a:schemeClr val="accent1"/>
              </a:buClr>
              <a:buChar char="▸"/>
              <a:defRPr sz="2800"/>
            </a:lvl2pPr>
            <a:lvl3pPr>
              <a:buClr>
                <a:schemeClr val="accent1"/>
              </a:buClr>
              <a:buChar char="▸"/>
              <a:defRPr sz="2800"/>
            </a:lvl3pPr>
            <a:lvl4pPr>
              <a:buClr>
                <a:schemeClr val="accent1"/>
              </a:buClr>
              <a:buChar char="▸"/>
              <a:defRPr sz="2800"/>
            </a:lvl4pPr>
            <a:lvl5pPr>
              <a:buClr>
                <a:schemeClr val="accent1"/>
              </a:buClr>
              <a:buChar char="▸"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 flipV="1">
            <a:off x="406400" y="9931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1pPr>
      <a:lvl2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8890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3335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17780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22225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26670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115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5560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005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pring security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Spring security</a:t>
            </a:r>
          </a:p>
        </p:txBody>
      </p:sp>
      <p:sp>
        <p:nvSpPr>
          <p:cNvPr id="167" name="Body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</a:t>
            </a:r>
          </a:p>
        </p:txBody>
      </p:sp>
      <p:sp>
        <p:nvSpPr>
          <p:cNvPr id="170" name="План заняття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3679">
              <a:spcBef>
                <a:spcPts val="1100"/>
              </a:spcBef>
              <a:defRPr sz="2400"/>
            </a:lvl1pPr>
          </a:lstStyle>
          <a:p>
            <a:r>
              <a:t>План заняття</a:t>
            </a:r>
          </a:p>
        </p:txBody>
      </p:sp>
      <p:sp>
        <p:nvSpPr>
          <p:cNvPr id="171" name="Вступ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Вступ</a:t>
            </a:r>
          </a:p>
          <a:p>
            <a:r>
              <a:t>Захист веб-застосунку</a:t>
            </a:r>
          </a:p>
          <a:p>
            <a:r>
              <a:t>Spring Security без Spring MVC</a:t>
            </a:r>
          </a:p>
          <a:p>
            <a:r>
              <a:t>Фільтри, що використовуються</a:t>
            </a:r>
          </a:p>
          <a:p>
            <a:r>
              <a:t>Налаштування</a:t>
            </a:r>
          </a:p>
          <a:p>
            <a:r>
              <a:t>Використання Spring Security в застосунку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</a:t>
            </a:r>
          </a:p>
        </p:txBody>
      </p:sp>
      <p:sp>
        <p:nvSpPr>
          <p:cNvPr id="174" name="Вступ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r>
              <a:t>Вступ</a:t>
            </a:r>
          </a:p>
        </p:txBody>
      </p:sp>
      <p:sp>
        <p:nvSpPr>
          <p:cNvPr id="175" name="Що зберігається в Application Context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20040" indent="-320040" defTabSz="420624">
              <a:spcBef>
                <a:spcPts val="2000"/>
              </a:spcBef>
              <a:defRPr sz="2448"/>
            </a:pPr>
            <a:r>
              <a:rPr dirty="0" err="1"/>
              <a:t>Що</a:t>
            </a:r>
            <a:r>
              <a:rPr dirty="0"/>
              <a:t> </a:t>
            </a:r>
            <a:r>
              <a:rPr dirty="0" err="1"/>
              <a:t>зберігається</a:t>
            </a:r>
            <a:r>
              <a:rPr dirty="0"/>
              <a:t> </a:t>
            </a:r>
            <a:r>
              <a:rPr dirty="0" err="1"/>
              <a:t>в</a:t>
            </a:r>
            <a:r>
              <a:rPr dirty="0"/>
              <a:t> Application Context</a:t>
            </a:r>
          </a:p>
          <a:p>
            <a:pPr marL="640080" lvl="1" indent="-320040" defTabSz="420624">
              <a:spcBef>
                <a:spcPts val="2000"/>
              </a:spcBef>
              <a:defRPr sz="2448"/>
            </a:pPr>
            <a:r>
              <a:rPr dirty="0" err="1"/>
              <a:t>Біни</a:t>
            </a:r>
            <a:r>
              <a:rPr dirty="0"/>
              <a:t> </a:t>
            </a:r>
            <a:r>
              <a:rPr dirty="0" err="1"/>
              <a:t>в</a:t>
            </a:r>
            <a:r>
              <a:rPr dirty="0"/>
              <a:t> </a:t>
            </a:r>
            <a:r>
              <a:rPr dirty="0" err="1"/>
              <a:t>beanFactory</a:t>
            </a:r>
            <a:r>
              <a:rPr dirty="0"/>
              <a:t> </a:t>
            </a:r>
            <a:r>
              <a:rPr dirty="0" err="1"/>
              <a:t>та</a:t>
            </a:r>
            <a:r>
              <a:rPr dirty="0"/>
              <a:t> </a:t>
            </a:r>
            <a:r>
              <a:rPr dirty="0" err="1"/>
              <a:t>параметри</a:t>
            </a:r>
            <a:r>
              <a:rPr dirty="0"/>
              <a:t> </a:t>
            </a:r>
            <a:r>
              <a:rPr dirty="0" err="1"/>
              <a:t>застосунку</a:t>
            </a:r>
            <a:r>
              <a:rPr dirty="0"/>
              <a:t> </a:t>
            </a:r>
            <a:r>
              <a:rPr dirty="0" err="1"/>
              <a:t>і</a:t>
            </a:r>
            <a:r>
              <a:rPr dirty="0"/>
              <a:t> </a:t>
            </a:r>
            <a:r>
              <a:rPr dirty="0" err="1"/>
              <a:t>середовища</a:t>
            </a:r>
            <a:r>
              <a:rPr dirty="0"/>
              <a:t> </a:t>
            </a:r>
            <a:r>
              <a:rPr dirty="0" err="1"/>
              <a:t>в</a:t>
            </a:r>
            <a:r>
              <a:rPr dirty="0"/>
              <a:t> environment</a:t>
            </a:r>
          </a:p>
          <a:p>
            <a:pPr marL="320040" indent="-320040" defTabSz="420624">
              <a:spcBef>
                <a:spcPts val="2000"/>
              </a:spcBef>
              <a:defRPr sz="2448"/>
            </a:pPr>
            <a:r>
              <a:rPr dirty="0" err="1"/>
              <a:t>Що</a:t>
            </a:r>
            <a:r>
              <a:rPr dirty="0"/>
              <a:t> </a:t>
            </a:r>
            <a:r>
              <a:rPr dirty="0" err="1"/>
              <a:t>таке</a:t>
            </a:r>
            <a:r>
              <a:rPr dirty="0"/>
              <a:t> Filter </a:t>
            </a:r>
            <a:r>
              <a:rPr dirty="0" err="1"/>
              <a:t>та</a:t>
            </a:r>
            <a:r>
              <a:rPr dirty="0"/>
              <a:t> </a:t>
            </a:r>
            <a:r>
              <a:rPr dirty="0" err="1"/>
              <a:t>яка</a:t>
            </a:r>
            <a:r>
              <a:rPr dirty="0"/>
              <a:t> </a:t>
            </a:r>
            <a:r>
              <a:rPr dirty="0" err="1"/>
              <a:t>його</a:t>
            </a:r>
            <a:r>
              <a:rPr dirty="0"/>
              <a:t> </a:t>
            </a:r>
            <a:r>
              <a:rPr dirty="0" err="1"/>
              <a:t>відмінність</a:t>
            </a:r>
            <a:r>
              <a:rPr dirty="0"/>
              <a:t> </a:t>
            </a:r>
            <a:r>
              <a:rPr dirty="0" err="1"/>
              <a:t>від</a:t>
            </a:r>
            <a:r>
              <a:rPr dirty="0"/>
              <a:t> </a:t>
            </a:r>
            <a:r>
              <a:rPr dirty="0" err="1"/>
              <a:t>Intercepor</a:t>
            </a:r>
            <a:r>
              <a:rPr dirty="0"/>
              <a:t>-a</a:t>
            </a:r>
          </a:p>
          <a:p>
            <a:pPr marL="640080" lvl="1" indent="-320040" defTabSz="420624">
              <a:spcBef>
                <a:spcPts val="2000"/>
              </a:spcBef>
              <a:defRPr sz="2448"/>
            </a:pPr>
            <a:r>
              <a:rPr dirty="0"/>
              <a:t>Filter - </a:t>
            </a:r>
            <a:r>
              <a:rPr dirty="0" err="1"/>
              <a:t>частина</a:t>
            </a:r>
            <a:r>
              <a:rPr dirty="0"/>
              <a:t> </a:t>
            </a:r>
            <a:r>
              <a:rPr dirty="0" err="1"/>
              <a:t>ServletAPI</a:t>
            </a:r>
            <a:r>
              <a:rPr dirty="0"/>
              <a:t> </a:t>
            </a:r>
            <a:r>
              <a:rPr dirty="0" err="1"/>
              <a:t>який</a:t>
            </a:r>
            <a:r>
              <a:rPr dirty="0"/>
              <a:t> </a:t>
            </a:r>
            <a:r>
              <a:rPr dirty="0" err="1"/>
              <a:t>виконується</a:t>
            </a:r>
            <a:r>
              <a:rPr dirty="0"/>
              <a:t> </a:t>
            </a:r>
            <a:r>
              <a:rPr dirty="0" err="1"/>
              <a:t>перед</a:t>
            </a:r>
            <a:r>
              <a:rPr dirty="0"/>
              <a:t> </a:t>
            </a:r>
            <a:r>
              <a:rPr dirty="0" err="1"/>
              <a:t>початком</a:t>
            </a:r>
            <a:r>
              <a:rPr dirty="0"/>
              <a:t> </a:t>
            </a:r>
            <a:r>
              <a:rPr dirty="0" err="1"/>
              <a:t>обробки</a:t>
            </a:r>
            <a:r>
              <a:rPr dirty="0"/>
              <a:t> </a:t>
            </a:r>
            <a:r>
              <a:rPr dirty="0" err="1"/>
              <a:t>в</a:t>
            </a:r>
            <a:r>
              <a:rPr dirty="0"/>
              <a:t> Spring, Interceptor </a:t>
            </a:r>
            <a:r>
              <a:rPr dirty="0" err="1"/>
              <a:t>відпрацьовує</a:t>
            </a:r>
            <a:r>
              <a:rPr dirty="0"/>
              <a:t> </a:t>
            </a:r>
            <a:r>
              <a:rPr dirty="0" err="1"/>
              <a:t>перед</a:t>
            </a:r>
            <a:r>
              <a:rPr dirty="0"/>
              <a:t> </a:t>
            </a:r>
            <a:r>
              <a:rPr dirty="0" err="1"/>
              <a:t>контролером</a:t>
            </a:r>
            <a:endParaRPr dirty="0"/>
          </a:p>
          <a:p>
            <a:pPr marL="320040" indent="-320040" defTabSz="420624">
              <a:spcBef>
                <a:spcPts val="2000"/>
              </a:spcBef>
              <a:defRPr sz="2448"/>
            </a:pPr>
            <a:r>
              <a:rPr dirty="0" err="1"/>
              <a:t>Які</a:t>
            </a:r>
            <a:r>
              <a:rPr dirty="0"/>
              <a:t> </a:t>
            </a:r>
            <a:r>
              <a:rPr dirty="0" err="1"/>
              <a:t>бази</a:t>
            </a:r>
            <a:r>
              <a:rPr dirty="0"/>
              <a:t> </a:t>
            </a:r>
            <a:r>
              <a:rPr dirty="0" err="1"/>
              <a:t>даних</a:t>
            </a:r>
            <a:r>
              <a:rPr dirty="0"/>
              <a:t> </a:t>
            </a:r>
            <a:r>
              <a:rPr dirty="0" err="1"/>
              <a:t>можна</a:t>
            </a:r>
            <a:r>
              <a:rPr dirty="0"/>
              <a:t> </a:t>
            </a:r>
            <a:r>
              <a:rPr dirty="0" err="1"/>
              <a:t>використовувати</a:t>
            </a:r>
            <a:r>
              <a:rPr dirty="0"/>
              <a:t> </a:t>
            </a:r>
            <a:r>
              <a:rPr dirty="0" err="1"/>
              <a:t>з</a:t>
            </a:r>
            <a:r>
              <a:rPr dirty="0"/>
              <a:t> Spring Data</a:t>
            </a:r>
          </a:p>
          <a:p>
            <a:pPr marL="640080" lvl="1" indent="-320040" defTabSz="420624">
              <a:spcBef>
                <a:spcPts val="2000"/>
              </a:spcBef>
              <a:defRPr sz="2448"/>
            </a:pPr>
            <a:r>
              <a:rPr dirty="0"/>
              <a:t>Spring Data </a:t>
            </a:r>
            <a:r>
              <a:rPr dirty="0" err="1"/>
              <a:t>працює</a:t>
            </a:r>
            <a:r>
              <a:rPr dirty="0"/>
              <a:t> </a:t>
            </a:r>
            <a:r>
              <a:rPr dirty="0" err="1"/>
              <a:t>з</a:t>
            </a:r>
            <a:r>
              <a:rPr dirty="0"/>
              <a:t> </a:t>
            </a:r>
            <a:r>
              <a:rPr dirty="0" err="1"/>
              <a:t>більшістю</a:t>
            </a:r>
            <a:r>
              <a:rPr dirty="0"/>
              <a:t> </a:t>
            </a:r>
            <a:r>
              <a:rPr dirty="0" err="1"/>
              <a:t>популярних</a:t>
            </a:r>
            <a:r>
              <a:rPr dirty="0"/>
              <a:t> </a:t>
            </a:r>
            <a:r>
              <a:rPr dirty="0" err="1"/>
              <a:t>баз</a:t>
            </a:r>
            <a:r>
              <a:rPr dirty="0"/>
              <a:t> </a:t>
            </a:r>
            <a:r>
              <a:rPr dirty="0" err="1"/>
              <a:t>даних</a:t>
            </a:r>
            <a:r>
              <a:rPr dirty="0"/>
              <a:t> </a:t>
            </a:r>
            <a:r>
              <a:rPr dirty="0" err="1"/>
              <a:t>без</a:t>
            </a:r>
            <a:r>
              <a:rPr dirty="0"/>
              <a:t> </a:t>
            </a:r>
            <a:r>
              <a:rPr dirty="0" err="1"/>
              <a:t>необхідності</a:t>
            </a:r>
            <a:r>
              <a:rPr dirty="0"/>
              <a:t> </a:t>
            </a:r>
            <a:r>
              <a:rPr dirty="0" err="1"/>
              <a:t>уточнювати</a:t>
            </a:r>
            <a:r>
              <a:rPr dirty="0"/>
              <a:t> underlying DB</a:t>
            </a:r>
          </a:p>
          <a:p>
            <a:pPr marL="320040" indent="-320040" defTabSz="420624">
              <a:spcBef>
                <a:spcPts val="2000"/>
              </a:spcBef>
              <a:defRPr sz="2448"/>
            </a:pPr>
            <a:r>
              <a:rPr dirty="0" err="1"/>
              <a:t>Яким</a:t>
            </a:r>
            <a:r>
              <a:rPr dirty="0"/>
              <a:t> </a:t>
            </a:r>
            <a:r>
              <a:rPr dirty="0" err="1"/>
              <a:t>чином</a:t>
            </a:r>
            <a:r>
              <a:rPr dirty="0"/>
              <a:t> </a:t>
            </a:r>
            <a:r>
              <a:rPr dirty="0" err="1"/>
              <a:t>можна</a:t>
            </a:r>
            <a:r>
              <a:rPr dirty="0"/>
              <a:t> </a:t>
            </a:r>
            <a:r>
              <a:rPr dirty="0" err="1"/>
              <a:t>отримати</a:t>
            </a:r>
            <a:r>
              <a:rPr dirty="0"/>
              <a:t> Cookie </a:t>
            </a:r>
            <a:r>
              <a:rPr dirty="0" err="1"/>
              <a:t>веб</a:t>
            </a:r>
            <a:r>
              <a:rPr dirty="0"/>
              <a:t> </a:t>
            </a:r>
            <a:r>
              <a:rPr dirty="0" err="1"/>
              <a:t>запиту</a:t>
            </a:r>
            <a:endParaRPr dirty="0"/>
          </a:p>
          <a:p>
            <a:pPr marL="640080" lvl="1" indent="-320040" defTabSz="420624">
              <a:spcBef>
                <a:spcPts val="2000"/>
              </a:spcBef>
              <a:defRPr sz="2448"/>
            </a:pPr>
            <a:r>
              <a:rPr dirty="0" err="1"/>
              <a:t>Анотація</a:t>
            </a:r>
            <a:r>
              <a:rPr dirty="0"/>
              <a:t> @</a:t>
            </a:r>
            <a:r>
              <a:rPr dirty="0" err="1"/>
              <a:t>CookieValue</a:t>
            </a:r>
            <a:r>
              <a:rPr dirty="0"/>
              <a:t> </a:t>
            </a:r>
            <a:r>
              <a:rPr dirty="0" err="1"/>
              <a:t>або</a:t>
            </a:r>
            <a:r>
              <a:rPr dirty="0"/>
              <a:t> </a:t>
            </a:r>
            <a:r>
              <a:rPr dirty="0" err="1"/>
              <a:t>отримання</a:t>
            </a:r>
            <a:r>
              <a:rPr dirty="0"/>
              <a:t> </a:t>
            </a:r>
            <a:r>
              <a:rPr dirty="0" err="1"/>
              <a:t>з</a:t>
            </a:r>
            <a:r>
              <a:rPr dirty="0"/>
              <a:t> </a:t>
            </a:r>
            <a:r>
              <a:rPr dirty="0" err="1"/>
              <a:t>HttpServletRequest-у</a:t>
            </a: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" grpId="0" build="p" bldLvl="2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</a:t>
            </a:r>
          </a:p>
        </p:txBody>
      </p:sp>
      <p:sp>
        <p:nvSpPr>
          <p:cNvPr id="178" name="Захист веб-застосунку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r>
              <a:t>Захист веб-застосунку</a:t>
            </a:r>
          </a:p>
        </p:txBody>
      </p:sp>
      <p:sp>
        <p:nvSpPr>
          <p:cNvPr id="179" name="Захист веб-застосунку необхідний для можливості контролювати доступ до ресурсів та інформації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Захист веб-застосунку необхідний для можливості контролювати доступ до ресурсів та інформації</a:t>
            </a:r>
          </a:p>
          <a:p>
            <a:r>
              <a:t>Найчастіший приклад - авторизація для отримання доступу до приватних сторінок/матеріалів</a:t>
            </a:r>
          </a:p>
          <a:p>
            <a:r>
              <a:t>Часто використовується система токенів - після успішного введення пари «логін+пароль» випускається токен, який надає доступ до застосунку на певний час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</a:t>
            </a:r>
          </a:p>
        </p:txBody>
      </p:sp>
      <p:sp>
        <p:nvSpPr>
          <p:cNvPr id="182" name="Spring security без spring MVC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r>
              <a:t>Spring security без spring MVC </a:t>
            </a:r>
          </a:p>
        </p:txBody>
      </p:sp>
      <p:sp>
        <p:nvSpPr>
          <p:cNvPr id="183" name="Spring Security не потребує обов‘язкового використання SpringMVC, оскільки побудований з використанням фільтрів. Тим не менш, це означає, що використання Spring Security за межами веб застосунку не є можливим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Spring Security </a:t>
            </a:r>
            <a:r>
              <a:rPr dirty="0" err="1"/>
              <a:t>не</a:t>
            </a:r>
            <a:r>
              <a:rPr dirty="0"/>
              <a:t> </a:t>
            </a:r>
            <a:r>
              <a:rPr dirty="0" err="1"/>
              <a:t>потребує</a:t>
            </a:r>
            <a:r>
              <a:rPr dirty="0"/>
              <a:t> </a:t>
            </a:r>
            <a:r>
              <a:rPr dirty="0" err="1"/>
              <a:t>обов‘язкового</a:t>
            </a:r>
            <a:r>
              <a:rPr dirty="0"/>
              <a:t> </a:t>
            </a:r>
            <a:r>
              <a:rPr dirty="0" err="1"/>
              <a:t>використання</a:t>
            </a:r>
            <a:r>
              <a:rPr dirty="0"/>
              <a:t> </a:t>
            </a:r>
            <a:r>
              <a:rPr dirty="0" err="1"/>
              <a:t>SpringMVC</a:t>
            </a:r>
            <a:r>
              <a:rPr dirty="0"/>
              <a:t>, </a:t>
            </a:r>
            <a:r>
              <a:rPr dirty="0" err="1"/>
              <a:t>оскільки</a:t>
            </a:r>
            <a:r>
              <a:rPr dirty="0"/>
              <a:t> </a:t>
            </a:r>
            <a:r>
              <a:rPr dirty="0" err="1"/>
              <a:t>побудований</a:t>
            </a:r>
            <a:r>
              <a:rPr dirty="0"/>
              <a:t> </a:t>
            </a:r>
            <a:r>
              <a:rPr dirty="0" err="1"/>
              <a:t>з</a:t>
            </a:r>
            <a:r>
              <a:rPr dirty="0"/>
              <a:t> </a:t>
            </a:r>
            <a:r>
              <a:rPr dirty="0" err="1"/>
              <a:t>використанням</a:t>
            </a:r>
            <a:r>
              <a:rPr dirty="0"/>
              <a:t> </a:t>
            </a:r>
            <a:r>
              <a:rPr dirty="0" err="1"/>
              <a:t>фільтрів</a:t>
            </a:r>
            <a:r>
              <a:rPr dirty="0"/>
              <a:t>.</a:t>
            </a:r>
          </a:p>
          <a:p>
            <a:r>
              <a:rPr dirty="0"/>
              <a:t>Spring Security </a:t>
            </a:r>
            <a:r>
              <a:rPr dirty="0" err="1"/>
              <a:t>позиціонується</a:t>
            </a:r>
            <a:r>
              <a:rPr dirty="0"/>
              <a:t> </a:t>
            </a:r>
            <a:r>
              <a:rPr dirty="0" err="1"/>
              <a:t>як</a:t>
            </a:r>
            <a:r>
              <a:rPr dirty="0"/>
              <a:t> </a:t>
            </a:r>
            <a:r>
              <a:rPr dirty="0" err="1"/>
              <a:t>максимально</a:t>
            </a:r>
            <a:r>
              <a:rPr dirty="0"/>
              <a:t> </a:t>
            </a:r>
            <a:r>
              <a:rPr dirty="0" err="1"/>
              <a:t>автономний</a:t>
            </a:r>
            <a:r>
              <a:rPr dirty="0"/>
              <a:t> </a:t>
            </a:r>
            <a:r>
              <a:rPr dirty="0" err="1"/>
              <a:t>фреймворк</a:t>
            </a:r>
            <a:r>
              <a:rPr dirty="0"/>
              <a:t>, </a:t>
            </a:r>
            <a:r>
              <a:rPr dirty="0" err="1"/>
              <a:t>без</a:t>
            </a:r>
            <a:r>
              <a:rPr dirty="0"/>
              <a:t> </a:t>
            </a:r>
            <a:r>
              <a:rPr dirty="0" err="1"/>
              <a:t>необхідності</a:t>
            </a:r>
            <a:r>
              <a:rPr dirty="0"/>
              <a:t> </a:t>
            </a:r>
            <a:r>
              <a:rPr dirty="0" err="1"/>
              <a:t>довгого</a:t>
            </a:r>
            <a:r>
              <a:rPr dirty="0"/>
              <a:t> </a:t>
            </a:r>
            <a:r>
              <a:rPr dirty="0" err="1"/>
              <a:t>специфічного</a:t>
            </a:r>
            <a:r>
              <a:rPr dirty="0"/>
              <a:t> </a:t>
            </a:r>
            <a:r>
              <a:rPr dirty="0" err="1"/>
              <a:t>налаштування</a:t>
            </a:r>
            <a:endParaRPr dirty="0"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ext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</a:t>
            </a:r>
          </a:p>
        </p:txBody>
      </p:sp>
      <p:sp>
        <p:nvSpPr>
          <p:cNvPr id="186" name="ФІльтри що використовуються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r>
              <a:t>ФІльтри що використовуються</a:t>
            </a:r>
          </a:p>
        </p:txBody>
      </p:sp>
      <p:sp>
        <p:nvSpPr>
          <p:cNvPr id="187" name="ChannelProcessingFilter, because it might need to redirect to a different protocol…"/>
          <p:cNvSpPr txBox="1">
            <a:spLocks noGrp="1"/>
          </p:cNvSpPr>
          <p:nvPr>
            <p:ph type="body" idx="1"/>
          </p:nvPr>
        </p:nvSpPr>
        <p:spPr>
          <a:xfrm>
            <a:off x="406399" y="2791177"/>
            <a:ext cx="12192001" cy="6108701"/>
          </a:xfrm>
          <a:prstGeom prst="rect">
            <a:avLst/>
          </a:prstGeom>
        </p:spPr>
        <p:txBody>
          <a:bodyPr/>
          <a:lstStyle/>
          <a:p>
            <a:pPr marL="597701" indent="-459398" algn="just" defTabSz="452627">
              <a:spcBef>
                <a:spcPts val="0"/>
              </a:spcBef>
              <a:buClrTx/>
              <a:buSzPct val="100000"/>
              <a:buFont typeface="Courier"/>
              <a:buAutoNum type="arabicPeriod"/>
              <a:defRPr sz="188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sz="1881" dirty="0" err="1">
                <a:solidFill>
                  <a:srgbClr val="FFFFFF"/>
                </a:solidFill>
                <a:latin typeface="Arial"/>
                <a:cs typeface="Arial"/>
                <a:sym typeface="Courier"/>
              </a:rPr>
              <a:t>ChannelProcessingFilter</a:t>
            </a:r>
            <a:r>
              <a:rPr sz="1881" dirty="0">
                <a:solidFill>
                  <a:srgbClr val="FFFFFF"/>
                </a:solidFill>
                <a:latin typeface="Arial"/>
                <a:cs typeface="Arial"/>
              </a:rPr>
              <a:t>, because it might need to redirect to a different protocol</a:t>
            </a:r>
          </a:p>
          <a:p>
            <a:pPr marL="597701" indent="-459398" algn="just" defTabSz="452627">
              <a:spcBef>
                <a:spcPts val="0"/>
              </a:spcBef>
              <a:buClrTx/>
              <a:buSzPct val="100000"/>
              <a:buFont typeface="Courier"/>
              <a:buAutoNum type="arabicPeriod"/>
              <a:defRPr sz="188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sz="1881" dirty="0" err="1">
                <a:solidFill>
                  <a:srgbClr val="FFFFFF"/>
                </a:solidFill>
                <a:latin typeface="Arial"/>
                <a:cs typeface="Arial"/>
                <a:sym typeface="Courier"/>
              </a:rPr>
              <a:t>SecurityContextPersistenceFilter</a:t>
            </a:r>
            <a:r>
              <a:rPr sz="1881" dirty="0">
                <a:solidFill>
                  <a:srgbClr val="FFFFFF"/>
                </a:solidFill>
                <a:latin typeface="Arial"/>
                <a:cs typeface="Arial"/>
              </a:rPr>
              <a:t>, so a </a:t>
            </a:r>
            <a:r>
              <a:rPr sz="1881" dirty="0" err="1">
                <a:solidFill>
                  <a:srgbClr val="FFFFFF"/>
                </a:solidFill>
                <a:latin typeface="Arial"/>
                <a:cs typeface="Arial"/>
                <a:sym typeface="Courier"/>
              </a:rPr>
              <a:t>SecurityContext</a:t>
            </a:r>
            <a:r>
              <a:rPr sz="1881" dirty="0">
                <a:solidFill>
                  <a:srgbClr val="FFFFFF"/>
                </a:solidFill>
                <a:latin typeface="Arial"/>
                <a:cs typeface="Arial"/>
              </a:rPr>
              <a:t> can be set up in the </a:t>
            </a:r>
            <a:r>
              <a:rPr sz="1881" dirty="0" err="1">
                <a:solidFill>
                  <a:srgbClr val="FFFFFF"/>
                </a:solidFill>
                <a:latin typeface="Arial"/>
                <a:cs typeface="Arial"/>
                <a:sym typeface="Courier"/>
              </a:rPr>
              <a:t>SecurityContextHolder</a:t>
            </a:r>
            <a:r>
              <a:rPr sz="1881" dirty="0">
                <a:solidFill>
                  <a:srgbClr val="FFFFFF"/>
                </a:solidFill>
                <a:latin typeface="Arial"/>
                <a:cs typeface="Arial"/>
              </a:rPr>
              <a:t> at the beginning of a web request, and any changes to the </a:t>
            </a:r>
            <a:r>
              <a:rPr sz="1881" dirty="0" err="1">
                <a:solidFill>
                  <a:srgbClr val="FFFFFF"/>
                </a:solidFill>
                <a:latin typeface="Arial"/>
                <a:cs typeface="Arial"/>
                <a:sym typeface="Courier"/>
              </a:rPr>
              <a:t>SecurityContext</a:t>
            </a:r>
            <a:r>
              <a:rPr sz="1881" dirty="0">
                <a:solidFill>
                  <a:srgbClr val="FFFFFF"/>
                </a:solidFill>
                <a:latin typeface="Arial"/>
                <a:cs typeface="Arial"/>
              </a:rPr>
              <a:t> can be copied to the </a:t>
            </a:r>
            <a:r>
              <a:rPr sz="1881" dirty="0" err="1">
                <a:solidFill>
                  <a:srgbClr val="FFFFFF"/>
                </a:solidFill>
                <a:latin typeface="Arial"/>
                <a:cs typeface="Arial"/>
                <a:sym typeface="Courier"/>
              </a:rPr>
              <a:t>HttpSession</a:t>
            </a:r>
            <a:r>
              <a:rPr sz="1881" dirty="0">
                <a:solidFill>
                  <a:srgbClr val="FFFFFF"/>
                </a:solidFill>
                <a:latin typeface="Arial"/>
                <a:cs typeface="Arial"/>
              </a:rPr>
              <a:t> when the web request ends (ready for use with the next web request)</a:t>
            </a:r>
          </a:p>
          <a:p>
            <a:pPr marL="597701" indent="-459398" algn="just" defTabSz="452627">
              <a:spcBef>
                <a:spcPts val="0"/>
              </a:spcBef>
              <a:buClrTx/>
              <a:buSzPct val="100000"/>
              <a:buFont typeface="Courier"/>
              <a:buAutoNum type="arabicPeriod"/>
              <a:defRPr sz="188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sz="1881" dirty="0" err="1">
                <a:solidFill>
                  <a:srgbClr val="FFFFFF"/>
                </a:solidFill>
                <a:latin typeface="Arial"/>
                <a:cs typeface="Arial"/>
                <a:sym typeface="Courier"/>
              </a:rPr>
              <a:t>ConcurrentSessionFilter</a:t>
            </a:r>
            <a:r>
              <a:rPr sz="1881" dirty="0">
                <a:solidFill>
                  <a:srgbClr val="FFFFFF"/>
                </a:solidFill>
                <a:latin typeface="Arial"/>
                <a:cs typeface="Arial"/>
              </a:rPr>
              <a:t>, because it uses the </a:t>
            </a:r>
            <a:r>
              <a:rPr sz="1881" dirty="0" err="1">
                <a:solidFill>
                  <a:srgbClr val="FFFFFF"/>
                </a:solidFill>
                <a:latin typeface="Arial"/>
                <a:cs typeface="Arial"/>
                <a:sym typeface="Courier"/>
              </a:rPr>
              <a:t>SecurityContextHolder</a:t>
            </a:r>
            <a:r>
              <a:rPr sz="1881" dirty="0">
                <a:solidFill>
                  <a:srgbClr val="FFFFFF"/>
                </a:solidFill>
                <a:latin typeface="Arial"/>
                <a:cs typeface="Arial"/>
              </a:rPr>
              <a:t> functionality but needs to update the </a:t>
            </a:r>
            <a:r>
              <a:rPr sz="1881" dirty="0" err="1">
                <a:solidFill>
                  <a:srgbClr val="FFFFFF"/>
                </a:solidFill>
                <a:latin typeface="Arial"/>
                <a:cs typeface="Arial"/>
                <a:sym typeface="Courier"/>
              </a:rPr>
              <a:t>SessionRegistry</a:t>
            </a:r>
            <a:r>
              <a:rPr sz="1881" dirty="0">
                <a:solidFill>
                  <a:srgbClr val="FFFFFF"/>
                </a:solidFill>
                <a:latin typeface="Arial"/>
                <a:cs typeface="Arial"/>
              </a:rPr>
              <a:t> to reflect ongoing requests from the principality </a:t>
            </a:r>
          </a:p>
          <a:p>
            <a:pPr marL="597701" indent="-459398" algn="just" defTabSz="452627">
              <a:spcBef>
                <a:spcPts val="0"/>
              </a:spcBef>
              <a:buClrTx/>
              <a:buSzPct val="100000"/>
              <a:buFont typeface="Courier"/>
              <a:buAutoNum type="arabicPeriod"/>
              <a:defRPr sz="188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sz="1881" dirty="0">
                <a:solidFill>
                  <a:srgbClr val="FFFFFF"/>
                </a:solidFill>
                <a:latin typeface="Arial"/>
                <a:cs typeface="Arial"/>
              </a:rPr>
              <a:t>Authentication processing mechanisms - </a:t>
            </a:r>
            <a:r>
              <a:rPr sz="1881" dirty="0" err="1">
                <a:solidFill>
                  <a:srgbClr val="FFFFFF"/>
                </a:solidFill>
                <a:latin typeface="Arial"/>
                <a:cs typeface="Arial"/>
                <a:sym typeface="Courier"/>
              </a:rPr>
              <a:t>UsernamePasswordAuthenticationFilter</a:t>
            </a:r>
            <a:r>
              <a:rPr sz="1881" dirty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sz="1881" dirty="0" err="1">
                <a:solidFill>
                  <a:srgbClr val="FFFFFF"/>
                </a:solidFill>
                <a:latin typeface="Arial"/>
                <a:cs typeface="Arial"/>
                <a:sym typeface="Courier"/>
              </a:rPr>
              <a:t>CasAuthenticationFilter</a:t>
            </a:r>
            <a:r>
              <a:rPr sz="1881" dirty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sz="1881" dirty="0" err="1">
                <a:solidFill>
                  <a:srgbClr val="FFFFFF"/>
                </a:solidFill>
                <a:latin typeface="Arial"/>
                <a:cs typeface="Arial"/>
                <a:sym typeface="Courier"/>
              </a:rPr>
              <a:t>BasicAuthenticationFilter</a:t>
            </a:r>
            <a:r>
              <a:rPr sz="188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81" dirty="0" err="1">
                <a:solidFill>
                  <a:srgbClr val="FFFFFF"/>
                </a:solidFill>
                <a:latin typeface="Arial"/>
                <a:cs typeface="Arial"/>
              </a:rPr>
              <a:t>etc</a:t>
            </a:r>
            <a:r>
              <a:rPr sz="1881" dirty="0">
                <a:solidFill>
                  <a:srgbClr val="FFFFFF"/>
                </a:solidFill>
                <a:latin typeface="Arial"/>
                <a:cs typeface="Arial"/>
              </a:rPr>
              <a:t> - so that the </a:t>
            </a:r>
            <a:r>
              <a:rPr sz="1881" dirty="0" err="1">
                <a:solidFill>
                  <a:srgbClr val="FFFFFF"/>
                </a:solidFill>
                <a:latin typeface="Arial"/>
                <a:cs typeface="Arial"/>
                <a:sym typeface="Courier"/>
              </a:rPr>
              <a:t>SecurityContextHolder</a:t>
            </a:r>
            <a:r>
              <a:rPr sz="1881" dirty="0">
                <a:solidFill>
                  <a:srgbClr val="FFFFFF"/>
                </a:solidFill>
                <a:latin typeface="Arial"/>
                <a:cs typeface="Arial"/>
              </a:rPr>
              <a:t> can be modified to contain a valid </a:t>
            </a:r>
            <a:r>
              <a:rPr sz="1881" dirty="0">
                <a:solidFill>
                  <a:srgbClr val="FFFFFF"/>
                </a:solidFill>
                <a:latin typeface="Arial"/>
                <a:cs typeface="Arial"/>
                <a:sym typeface="Courier"/>
              </a:rPr>
              <a:t>Authentication</a:t>
            </a:r>
            <a:r>
              <a:rPr sz="1881" dirty="0">
                <a:solidFill>
                  <a:srgbClr val="FFFFFF"/>
                </a:solidFill>
                <a:latin typeface="Arial"/>
                <a:cs typeface="Arial"/>
              </a:rPr>
              <a:t> request token</a:t>
            </a:r>
          </a:p>
          <a:p>
            <a:pPr marL="597701" indent="-459398" algn="just" defTabSz="452627">
              <a:spcBef>
                <a:spcPts val="0"/>
              </a:spcBef>
              <a:buClrTx/>
              <a:buSzPct val="100000"/>
              <a:buFont typeface="Courier"/>
              <a:buAutoNum type="arabicPeriod"/>
              <a:defRPr sz="188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sz="1881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881" dirty="0" err="1">
                <a:solidFill>
                  <a:srgbClr val="FFFFFF"/>
                </a:solidFill>
                <a:latin typeface="Arial"/>
                <a:cs typeface="Arial"/>
                <a:sym typeface="Courier"/>
              </a:rPr>
              <a:t>SecurityContextHolderAwareRequestFilter</a:t>
            </a:r>
            <a:r>
              <a:rPr sz="1881" dirty="0">
                <a:solidFill>
                  <a:srgbClr val="FFFFFF"/>
                </a:solidFill>
                <a:latin typeface="Arial"/>
                <a:cs typeface="Arial"/>
              </a:rPr>
              <a:t>, if you are using it to install a Spring Security aware </a:t>
            </a:r>
            <a:r>
              <a:rPr sz="1881" dirty="0" err="1">
                <a:solidFill>
                  <a:srgbClr val="FFFFFF"/>
                </a:solidFill>
                <a:latin typeface="Arial"/>
                <a:cs typeface="Arial"/>
                <a:sym typeface="Courier"/>
              </a:rPr>
              <a:t>HttpServletRequestWrapper</a:t>
            </a:r>
            <a:r>
              <a:rPr sz="1881" dirty="0">
                <a:solidFill>
                  <a:srgbClr val="FFFFFF"/>
                </a:solidFill>
                <a:latin typeface="Arial"/>
                <a:cs typeface="Arial"/>
              </a:rPr>
              <a:t> into your servlet container</a:t>
            </a:r>
          </a:p>
          <a:p>
            <a:pPr marL="597701" indent="-459398" algn="just" defTabSz="452627">
              <a:spcBef>
                <a:spcPts val="0"/>
              </a:spcBef>
              <a:buClrTx/>
              <a:buSzPct val="100000"/>
              <a:buFont typeface="Courier"/>
              <a:buAutoNum type="arabicPeriod"/>
              <a:defRPr sz="188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sz="1881" dirty="0" err="1">
                <a:solidFill>
                  <a:srgbClr val="FFFFFF"/>
                </a:solidFill>
                <a:latin typeface="Arial"/>
                <a:cs typeface="Arial"/>
                <a:sym typeface="Courier"/>
              </a:rPr>
              <a:t>RememberMeAuthenticationFilter</a:t>
            </a:r>
            <a:r>
              <a:rPr sz="1881" dirty="0">
                <a:solidFill>
                  <a:srgbClr val="FFFFFF"/>
                </a:solidFill>
                <a:latin typeface="Arial"/>
                <a:cs typeface="Arial"/>
              </a:rPr>
              <a:t>, so that if no earlier authentication processing mechanism updated the </a:t>
            </a:r>
            <a:r>
              <a:rPr sz="1881" dirty="0" err="1">
                <a:solidFill>
                  <a:srgbClr val="FFFFFF"/>
                </a:solidFill>
                <a:latin typeface="Arial"/>
                <a:cs typeface="Arial"/>
                <a:sym typeface="Courier"/>
              </a:rPr>
              <a:t>SecurityContextHolder</a:t>
            </a:r>
            <a:r>
              <a:rPr sz="1881" dirty="0">
                <a:solidFill>
                  <a:srgbClr val="FFFFFF"/>
                </a:solidFill>
                <a:latin typeface="Arial"/>
                <a:cs typeface="Arial"/>
              </a:rPr>
              <a:t>, and the request presents a cookie that enables remember-me services to take place, a suitable remembered </a:t>
            </a:r>
            <a:r>
              <a:rPr sz="1881" dirty="0">
                <a:solidFill>
                  <a:srgbClr val="FFFFFF"/>
                </a:solidFill>
                <a:latin typeface="Arial"/>
                <a:cs typeface="Arial"/>
                <a:sym typeface="Courier"/>
              </a:rPr>
              <a:t>Authentication</a:t>
            </a:r>
            <a:r>
              <a:rPr sz="1881" dirty="0">
                <a:solidFill>
                  <a:srgbClr val="FFFFFF"/>
                </a:solidFill>
                <a:latin typeface="Arial"/>
                <a:cs typeface="Arial"/>
              </a:rPr>
              <a:t> object will be put there</a:t>
            </a:r>
          </a:p>
          <a:p>
            <a:pPr marL="597701" indent="-459398" algn="just" defTabSz="452627">
              <a:spcBef>
                <a:spcPts val="0"/>
              </a:spcBef>
              <a:buClrTx/>
              <a:buSzPct val="100000"/>
              <a:buFont typeface="Courier"/>
              <a:buAutoNum type="arabicPeriod"/>
              <a:defRPr sz="188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sz="1881" dirty="0" err="1">
                <a:solidFill>
                  <a:srgbClr val="FFFFFF"/>
                </a:solidFill>
                <a:latin typeface="Arial"/>
                <a:cs typeface="Arial"/>
                <a:sym typeface="Courier"/>
              </a:rPr>
              <a:t>AnonymousAuthenticationFilter</a:t>
            </a:r>
            <a:r>
              <a:rPr sz="1881" dirty="0">
                <a:solidFill>
                  <a:srgbClr val="FFFFFF"/>
                </a:solidFill>
                <a:latin typeface="Arial"/>
                <a:cs typeface="Arial"/>
              </a:rPr>
              <a:t>, so that if no earlier authentication processing mechanism updated the </a:t>
            </a:r>
            <a:r>
              <a:rPr sz="1881" dirty="0" err="1">
                <a:solidFill>
                  <a:srgbClr val="FFFFFF"/>
                </a:solidFill>
                <a:latin typeface="Arial"/>
                <a:cs typeface="Arial"/>
                <a:sym typeface="Courier"/>
              </a:rPr>
              <a:t>SecurityContextHolder</a:t>
            </a:r>
            <a:r>
              <a:rPr sz="1881" dirty="0">
                <a:solidFill>
                  <a:srgbClr val="FFFFFF"/>
                </a:solidFill>
                <a:latin typeface="Arial"/>
                <a:cs typeface="Arial"/>
              </a:rPr>
              <a:t>, an anonymous </a:t>
            </a:r>
            <a:r>
              <a:rPr sz="1881" dirty="0">
                <a:solidFill>
                  <a:srgbClr val="FFFFFF"/>
                </a:solidFill>
                <a:latin typeface="Arial"/>
                <a:cs typeface="Arial"/>
                <a:sym typeface="Courier"/>
              </a:rPr>
              <a:t>Authentication</a:t>
            </a:r>
            <a:r>
              <a:rPr sz="1881" dirty="0">
                <a:solidFill>
                  <a:srgbClr val="FFFFFF"/>
                </a:solidFill>
                <a:latin typeface="Arial"/>
                <a:cs typeface="Arial"/>
              </a:rPr>
              <a:t> object will be put there</a:t>
            </a:r>
          </a:p>
          <a:p>
            <a:pPr marL="597701" indent="-459398" algn="just" defTabSz="452627">
              <a:spcBef>
                <a:spcPts val="0"/>
              </a:spcBef>
              <a:buClrTx/>
              <a:buSzPct val="100000"/>
              <a:buFont typeface="Courier"/>
              <a:buAutoNum type="arabicPeriod"/>
              <a:defRPr sz="188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sz="1881" dirty="0" err="1">
                <a:solidFill>
                  <a:srgbClr val="FFFFFF"/>
                </a:solidFill>
                <a:latin typeface="Arial"/>
                <a:cs typeface="Arial"/>
                <a:sym typeface="Courier"/>
              </a:rPr>
              <a:t>ExceptionTranslationFilter</a:t>
            </a:r>
            <a:r>
              <a:rPr sz="1881" dirty="0">
                <a:solidFill>
                  <a:srgbClr val="FFFFFF"/>
                </a:solidFill>
                <a:latin typeface="Arial"/>
                <a:cs typeface="Arial"/>
              </a:rPr>
              <a:t>, to catch any Spring Security exceptions so that either an HTTP error response can be returned or an appropriate </a:t>
            </a:r>
            <a:r>
              <a:rPr sz="1881" dirty="0" err="1">
                <a:solidFill>
                  <a:srgbClr val="FFFFFF"/>
                </a:solidFill>
                <a:latin typeface="Arial"/>
                <a:cs typeface="Arial"/>
                <a:sym typeface="Courier"/>
              </a:rPr>
              <a:t>AuthenticationEntryPoint</a:t>
            </a:r>
            <a:r>
              <a:rPr sz="1881" dirty="0">
                <a:solidFill>
                  <a:srgbClr val="FFFFFF"/>
                </a:solidFill>
                <a:latin typeface="Arial"/>
                <a:cs typeface="Arial"/>
              </a:rPr>
              <a:t> can be launched</a:t>
            </a:r>
          </a:p>
          <a:p>
            <a:pPr marL="597701" indent="-459398" algn="just" defTabSz="452627">
              <a:spcBef>
                <a:spcPts val="0"/>
              </a:spcBef>
              <a:buClrTx/>
              <a:buSzPct val="100000"/>
              <a:buFont typeface="Courier"/>
              <a:buAutoNum type="arabicPeriod"/>
              <a:defRPr sz="188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sz="1881" dirty="0" err="1">
                <a:solidFill>
                  <a:srgbClr val="FFFFFF"/>
                </a:solidFill>
                <a:latin typeface="Arial"/>
                <a:cs typeface="Arial"/>
                <a:sym typeface="Courier"/>
              </a:rPr>
              <a:t>FilterSecurityInterceptor</a:t>
            </a:r>
            <a:r>
              <a:rPr sz="1881" dirty="0">
                <a:solidFill>
                  <a:srgbClr val="FFFFFF"/>
                </a:solidFill>
                <a:latin typeface="Arial"/>
                <a:cs typeface="Arial"/>
              </a:rPr>
              <a:t>, to protect web URIs and raise exceptions when access is denied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</a:t>
            </a:r>
          </a:p>
        </p:txBody>
      </p:sp>
      <p:sp>
        <p:nvSpPr>
          <p:cNvPr id="190" name="Налаштування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r>
              <a:t>Налаштування</a:t>
            </a:r>
          </a:p>
        </p:txBody>
      </p:sp>
      <p:sp>
        <p:nvSpPr>
          <p:cNvPr id="191" name="Мінімальне налаштування включає в себе: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Мінімальне налаштування включає в себе:</a:t>
            </a:r>
          </a:p>
          <a:p>
            <a:pPr lvl="1"/>
            <a:r>
              <a:t>Включення анотації @EnableWebSecurity над будь-яким конфігураційним класом</a:t>
            </a:r>
          </a:p>
          <a:p>
            <a:pPr lvl="1"/>
            <a:r>
              <a:t>Визначення біна UserDetailService для вказання списку користувачів</a:t>
            </a:r>
          </a:p>
          <a:p>
            <a:r>
              <a:t>При такій конфігурації всі існуючі контролери будуть захищені автоматично згенерованою сторінкою авторизації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</a:t>
            </a:r>
          </a:p>
        </p:txBody>
      </p:sp>
      <p:sp>
        <p:nvSpPr>
          <p:cNvPr id="194" name="використання spring security в застосунку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r>
              <a:t>використання spring security в застосунку</a:t>
            </a:r>
          </a:p>
        </p:txBody>
      </p:sp>
      <p:sp>
        <p:nvSpPr>
          <p:cNvPr id="195" name="Є кілька способів використання Spring Security: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Є кілька способів використання Spring Security:</a:t>
            </a:r>
          </a:p>
          <a:p>
            <a:pPr lvl="1"/>
            <a:r>
              <a:t>Захист контролерів за URL. Налаштовується під час конфігурації</a:t>
            </a:r>
          </a:p>
          <a:p>
            <a:pPr lvl="1"/>
            <a:r>
              <a:t>Захист методів. Для використання над захищеним методом треба вказати @PreAuthorized(“hasRole(‘USER’)”)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2015</TotalTime>
  <Words>485</Words>
  <Application>Microsoft Macintosh PowerPoint</Application>
  <PresentationFormat>Custom</PresentationFormat>
  <Paragraphs>50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Avenir Next</vt:lpstr>
      <vt:lpstr>Avenir Next Medium</vt:lpstr>
      <vt:lpstr>Courier</vt:lpstr>
      <vt:lpstr>DIN Alternate</vt:lpstr>
      <vt:lpstr>DIN Condensed</vt:lpstr>
      <vt:lpstr>Helvetica</vt:lpstr>
      <vt:lpstr>Helvetica Neue</vt:lpstr>
      <vt:lpstr>New_Template7</vt:lpstr>
      <vt:lpstr>Spring security</vt:lpstr>
      <vt:lpstr>План заняття</vt:lpstr>
      <vt:lpstr>Вступ</vt:lpstr>
      <vt:lpstr>Захист веб-застосунку</vt:lpstr>
      <vt:lpstr>Spring security без spring MVC </vt:lpstr>
      <vt:lpstr>ФІльтри що використовуються</vt:lpstr>
      <vt:lpstr>Налаштування</vt:lpstr>
      <vt:lpstr>використання spring security в застосунку</vt:lpstr>
    </vt:vector>
  </TitlesOfParts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security</dc:title>
  <cp:lastModifiedBy>Олексій Ретізник</cp:lastModifiedBy>
  <cp:revision>2</cp:revision>
  <dcterms:modified xsi:type="dcterms:W3CDTF">2019-10-22T21:05:53Z</dcterms:modified>
</cp:coreProperties>
</file>