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09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10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789E-ACBC-ED40-AE2E-80581151B8C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7D5B7-0D93-A14B-A16C-669A9914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CA8-9CE6-004F-A19D-6455ADC22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0B1D-8702-ED4C-9A44-F90FB26CE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Виконавець:</a:t>
            </a:r>
          </a:p>
          <a:p>
            <a:r>
              <a:rPr lang="uk-UA" dirty="0" err="1"/>
              <a:t>Ретізник</a:t>
            </a:r>
            <a:r>
              <a:rPr lang="uk-UA" dirty="0"/>
              <a:t> Олексій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8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651B-415A-8A4F-A12F-27C2B9B2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 заняття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FA52-F6A8-044B-9ACE-1A33EAF0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  <a:p>
            <a:r>
              <a:rPr lang="uk-UA" dirty="0"/>
              <a:t>Використання баз даних</a:t>
            </a:r>
          </a:p>
          <a:p>
            <a:r>
              <a:rPr lang="uk-UA" dirty="0"/>
              <a:t>Транзакції</a:t>
            </a:r>
          </a:p>
          <a:p>
            <a:r>
              <a:rPr lang="en-US" dirty="0"/>
              <a:t>DDL</a:t>
            </a:r>
          </a:p>
          <a:p>
            <a:r>
              <a:rPr lang="uk-UA" dirty="0" err="1"/>
              <a:t>Репозиторії</a:t>
            </a:r>
            <a:endParaRPr lang="uk-UA" dirty="0"/>
          </a:p>
          <a:p>
            <a:r>
              <a:rPr lang="uk-UA" dirty="0"/>
              <a:t>Транслювання помилок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F816-FEAB-7D41-B0B2-48642E7D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0303-623E-4349-80AF-CEF3224E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Що містить </a:t>
            </a:r>
            <a:r>
              <a:rPr lang="en-US" dirty="0" err="1"/>
              <a:t>ApplicationContext</a:t>
            </a:r>
            <a:r>
              <a:rPr lang="en-US" dirty="0"/>
              <a:t>?</a:t>
            </a:r>
          </a:p>
          <a:p>
            <a:pPr lvl="1"/>
            <a:r>
              <a:rPr lang="uk-UA" dirty="0"/>
              <a:t>Контекст нашого застосунку, тобто всі дані які йому можуть бути необхідні для коректного функціонування</a:t>
            </a:r>
          </a:p>
          <a:p>
            <a:r>
              <a:rPr lang="uk-UA" dirty="0"/>
              <a:t>Яка головна задача </a:t>
            </a:r>
            <a:r>
              <a:rPr lang="en-US" dirty="0" err="1"/>
              <a:t>SpringCore</a:t>
            </a:r>
            <a:endParaRPr lang="en-US" dirty="0"/>
          </a:p>
          <a:p>
            <a:pPr lvl="1"/>
            <a:r>
              <a:rPr lang="uk-UA" dirty="0"/>
              <a:t>Надати реалізацію основного функціоналу який можуть використовувати інші модулі, </a:t>
            </a:r>
            <a:r>
              <a:rPr lang="en-US" dirty="0" err="1"/>
              <a:t>IoC</a:t>
            </a:r>
            <a:r>
              <a:rPr lang="en-US" dirty="0"/>
              <a:t>, </a:t>
            </a:r>
            <a:r>
              <a:rPr lang="en-US" dirty="0" err="1"/>
              <a:t>SpEL</a:t>
            </a:r>
            <a:r>
              <a:rPr lang="en-US" dirty="0"/>
              <a:t>, Validation </a:t>
            </a:r>
            <a:r>
              <a:rPr lang="uk-UA" dirty="0"/>
              <a:t>тощо</a:t>
            </a:r>
          </a:p>
          <a:p>
            <a:r>
              <a:rPr lang="uk-UA" dirty="0"/>
              <a:t>Схема роботи </a:t>
            </a:r>
            <a:r>
              <a:rPr lang="en-US" dirty="0"/>
              <a:t>MVC</a:t>
            </a:r>
          </a:p>
          <a:p>
            <a:pPr lvl="1"/>
            <a:r>
              <a:rPr lang="uk-UA" dirty="0"/>
              <a:t>Запит надходить від користувача в </a:t>
            </a:r>
            <a:r>
              <a:rPr lang="uk-UA" dirty="0" err="1"/>
              <a:t>контроллер</a:t>
            </a:r>
            <a:r>
              <a:rPr lang="uk-UA" dirty="0"/>
              <a:t>, в якому створюється модель з даними, яка в свою чергу використовується для створення відображення (</a:t>
            </a:r>
            <a:r>
              <a:rPr lang="en-US" dirty="0"/>
              <a:t>View)</a:t>
            </a:r>
          </a:p>
          <a:p>
            <a:r>
              <a:rPr lang="uk-UA" dirty="0"/>
              <a:t>Яка різниця між </a:t>
            </a:r>
            <a:r>
              <a:rPr lang="en-US" dirty="0"/>
              <a:t>Controller</a:t>
            </a:r>
            <a:r>
              <a:rPr lang="uk-UA" dirty="0"/>
              <a:t> та 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 err="1"/>
              <a:t>RestController</a:t>
            </a:r>
            <a:r>
              <a:rPr lang="en-US" dirty="0"/>
              <a:t> </a:t>
            </a:r>
            <a:r>
              <a:rPr lang="uk-UA" dirty="0"/>
              <a:t>має додатково автоматично налаштовані параметри які спрощують роботу в режимі </a:t>
            </a:r>
            <a:r>
              <a:rPr lang="en-US" dirty="0"/>
              <a:t>Rest (content-type, @</a:t>
            </a:r>
            <a:r>
              <a:rPr lang="en-US" dirty="0" err="1"/>
              <a:t>ResponseBody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15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9A3-DD04-784F-8842-044E6458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баз даних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9A8A-52D2-5447-86D2-4409B6C7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Бази даних використовуються для довготривалого та цілісного збереження даних</a:t>
            </a:r>
          </a:p>
          <a:p>
            <a:pPr lvl="1"/>
            <a:r>
              <a:rPr lang="uk-UA" dirty="0"/>
              <a:t>Реалізовані механізми транзакцій</a:t>
            </a:r>
          </a:p>
          <a:p>
            <a:pPr lvl="1"/>
            <a:r>
              <a:rPr lang="uk-UA" dirty="0"/>
              <a:t>Реалізовані </a:t>
            </a:r>
            <a:r>
              <a:rPr lang="uk-UA" dirty="0" err="1"/>
              <a:t>бекапи</a:t>
            </a:r>
            <a:endParaRPr lang="uk-UA" dirty="0"/>
          </a:p>
          <a:p>
            <a:pPr lvl="1"/>
            <a:r>
              <a:rPr lang="uk-UA" dirty="0"/>
              <a:t>Додаткове </a:t>
            </a:r>
            <a:r>
              <a:rPr lang="uk-UA" dirty="0" err="1"/>
              <a:t>логування</a:t>
            </a:r>
            <a:endParaRPr lang="uk-UA" dirty="0"/>
          </a:p>
          <a:p>
            <a:pPr lvl="1"/>
            <a:r>
              <a:rPr lang="uk-UA" dirty="0"/>
              <a:t>Складні запити на зчитування, оновлення, занесення даних</a:t>
            </a:r>
          </a:p>
          <a:p>
            <a:r>
              <a:rPr lang="uk-UA" dirty="0"/>
              <a:t>Також багато баз даних мають можливість виконувати додатковий логічний функціонал по виклику, або </a:t>
            </a:r>
            <a:r>
              <a:rPr lang="uk-UA" dirty="0" err="1"/>
              <a:t>тріггеру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178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B833-9BAA-6A4B-AA7E-2AB6E7FF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Транзакції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A094-4ECD-DF4A-B8F1-0A84EF05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Транзакція в базі даних – це набір операцій які підпорядковуються принципу </a:t>
            </a:r>
            <a:r>
              <a:rPr lang="en-US" dirty="0"/>
              <a:t>ACID</a:t>
            </a:r>
          </a:p>
          <a:p>
            <a:pPr lvl="1"/>
            <a:r>
              <a:rPr lang="en-US" dirty="0"/>
              <a:t>Atomicity – </a:t>
            </a:r>
            <a:r>
              <a:rPr lang="uk-UA" dirty="0"/>
              <a:t>вся транзакція розглядається як єдина неподільна одиниця. Вона або виконується повністю, або не виконується взагалі</a:t>
            </a:r>
            <a:endParaRPr lang="en-US" dirty="0"/>
          </a:p>
          <a:p>
            <a:pPr lvl="1"/>
            <a:r>
              <a:rPr lang="en-US" dirty="0"/>
              <a:t>Consistency</a:t>
            </a:r>
            <a:r>
              <a:rPr lang="uk-UA" dirty="0"/>
              <a:t> – транзакція повинна зберігати узгодженість системи</a:t>
            </a:r>
            <a:endParaRPr lang="en-US" dirty="0"/>
          </a:p>
          <a:p>
            <a:pPr lvl="1"/>
            <a:r>
              <a:rPr lang="en-US" dirty="0"/>
              <a:t>Isolation</a:t>
            </a:r>
            <a:r>
              <a:rPr lang="uk-UA" dirty="0"/>
              <a:t> – транзакція ізолює будь-які власні зміни не даючи доступу до змінених частин ззовні</a:t>
            </a:r>
            <a:endParaRPr lang="en-US" dirty="0"/>
          </a:p>
          <a:p>
            <a:pPr lvl="1"/>
            <a:r>
              <a:rPr lang="en-US" dirty="0"/>
              <a:t>Durability</a:t>
            </a:r>
            <a:r>
              <a:rPr lang="uk-UA" dirty="0"/>
              <a:t> – після успішного завершення транзакції, її результати повинні бути збережені незалежно від обставин, навіть у випадку перезавантажень, </a:t>
            </a:r>
            <a:r>
              <a:rPr lang="uk-UA" dirty="0" err="1"/>
              <a:t>відновлень</a:t>
            </a:r>
            <a:r>
              <a:rPr lang="uk-UA" dirty="0"/>
              <a:t> або інших чинників</a:t>
            </a:r>
          </a:p>
          <a:p>
            <a:r>
              <a:rPr lang="uk-UA" dirty="0"/>
              <a:t>У окремих випадках один або більше перерахованих принципів можуть бути порушені, але в такому випадку стабільність бази даних не гарантується</a:t>
            </a:r>
          </a:p>
          <a:p>
            <a:r>
              <a:rPr lang="uk-UA" dirty="0"/>
              <a:t>Для використання транзакцій створений інтерфейс </a:t>
            </a:r>
            <a:r>
              <a:rPr lang="en-US" dirty="0"/>
              <a:t>@Transactional</a:t>
            </a:r>
            <a:endParaRPr lang="uk-UA" dirty="0"/>
          </a:p>
          <a:p>
            <a:r>
              <a:rPr lang="en-US" dirty="0"/>
              <a:t>@Transactional </a:t>
            </a:r>
            <a:r>
              <a:rPr lang="uk-UA" dirty="0"/>
              <a:t>працює </a:t>
            </a:r>
            <a:r>
              <a:rPr lang="uk-UA" dirty="0" err="1"/>
              <a:t>коректно</a:t>
            </a:r>
            <a:r>
              <a:rPr lang="uk-UA" dirty="0"/>
              <a:t> лише при виклику прямо на </a:t>
            </a:r>
            <a:r>
              <a:rPr lang="uk-UA"/>
              <a:t>біні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4B6D-8BFF-4444-BDCB-E6BA2208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00F8-C5E7-AA42-A672-19E3534D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DDL (data definition language) – </a:t>
            </a:r>
            <a:r>
              <a:rPr lang="uk-UA" dirty="0"/>
              <a:t>це мова розмітки структури бази даних. З її використанням можна описати поля таблиці, її властивості та накладені обмеження</a:t>
            </a:r>
            <a:endParaRPr lang="en-US" dirty="0"/>
          </a:p>
          <a:p>
            <a:r>
              <a:rPr lang="uk-UA" dirty="0"/>
              <a:t>Окрім команд для створення таблиць, вона надає команди для видалення та зміни таблиць</a:t>
            </a:r>
          </a:p>
          <a:p>
            <a:r>
              <a:rPr lang="en-US" dirty="0" err="1"/>
              <a:t>SpringData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javax.persistence</a:t>
            </a:r>
            <a:r>
              <a:rPr lang="en-US" dirty="0"/>
              <a:t>.* </a:t>
            </a:r>
            <a:r>
              <a:rPr lang="uk-UA" dirty="0"/>
              <a:t>надають корисні </a:t>
            </a:r>
            <a:r>
              <a:rPr lang="uk-UA" dirty="0" err="1"/>
              <a:t>аннотації</a:t>
            </a:r>
            <a:r>
              <a:rPr lang="uk-UA" dirty="0"/>
              <a:t> для формування </a:t>
            </a:r>
            <a:r>
              <a:rPr lang="en-US" dirty="0"/>
              <a:t>DDL </a:t>
            </a:r>
            <a:r>
              <a:rPr lang="uk-UA" dirty="0"/>
              <a:t>прямо в</a:t>
            </a:r>
            <a:r>
              <a:rPr lang="en-US" dirty="0"/>
              <a:t> java </a:t>
            </a:r>
            <a:r>
              <a:rPr lang="uk-UA" dirty="0"/>
              <a:t>коді</a:t>
            </a:r>
          </a:p>
          <a:p>
            <a:r>
              <a:rPr lang="en-US" dirty="0"/>
              <a:t>Hibernate </a:t>
            </a:r>
            <a:r>
              <a:rPr lang="uk-UA" dirty="0"/>
              <a:t>який використовується як провайдер за замовченням найбільш часто має вбудований інструмент для побудови таблиць за такими анотаціями</a:t>
            </a:r>
          </a:p>
          <a:p>
            <a:r>
              <a:rPr lang="uk-UA" dirty="0"/>
              <a:t>Однак треба бути обережним з його використанням, оскільки автоматизований </a:t>
            </a:r>
            <a:r>
              <a:rPr lang="en-US" dirty="0"/>
              <a:t>DDL </a:t>
            </a:r>
            <a:r>
              <a:rPr lang="uk-UA" dirty="0"/>
              <a:t>може мати непередбачувані наслідки (наприклад назви колонок за назвами полів)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A838-F545-094C-A622-26D22E15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Репозиторії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B5-8A39-EF4F-8A45-FEB46C07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Репозиторій</a:t>
            </a:r>
            <a:r>
              <a:rPr lang="uk-UA" dirty="0"/>
              <a:t> – це </a:t>
            </a:r>
            <a:r>
              <a:rPr lang="uk-UA" dirty="0" err="1"/>
              <a:t>бін</a:t>
            </a:r>
            <a:r>
              <a:rPr lang="uk-UA" dirty="0"/>
              <a:t>, який відповідає за роботу з базою даних. Він не повинен містити жодної бізнес логіки і лише описує правила отримання, додавання, оновлення та видалення даних</a:t>
            </a:r>
          </a:p>
          <a:p>
            <a:r>
              <a:rPr lang="en-US" dirty="0" err="1"/>
              <a:t>SpringData</a:t>
            </a:r>
            <a:r>
              <a:rPr lang="en-US" dirty="0"/>
              <a:t> </a:t>
            </a:r>
            <a:r>
              <a:rPr lang="uk-UA" dirty="0"/>
              <a:t>надає можливість не описувати логіку отримування даних а створити інтерфейс і вказати функції які будуть необхідні, реалізація буде підставлена автоматично</a:t>
            </a:r>
          </a:p>
          <a:p>
            <a:r>
              <a:rPr lang="uk-UA" dirty="0"/>
              <a:t>Інтерфейс </a:t>
            </a:r>
            <a:r>
              <a:rPr lang="en-US" dirty="0" err="1"/>
              <a:t>JpaRepository</a:t>
            </a:r>
            <a:r>
              <a:rPr lang="en-US" dirty="0"/>
              <a:t>&lt;POJO, ID_CLASS&gt;</a:t>
            </a:r>
          </a:p>
          <a:p>
            <a:r>
              <a:rPr lang="uk-UA" dirty="0"/>
              <a:t>Окрім того можна вказувати власні запити </a:t>
            </a:r>
            <a:r>
              <a:rPr lang="en-US" dirty="0"/>
              <a:t>@Query </a:t>
            </a:r>
            <a:r>
              <a:rPr lang="uk-UA" dirty="0"/>
              <a:t>і залишити </a:t>
            </a:r>
            <a:r>
              <a:rPr lang="uk-UA" dirty="0" err="1"/>
              <a:t>маппінг</a:t>
            </a:r>
            <a:r>
              <a:rPr lang="uk-UA" dirty="0"/>
              <a:t> </a:t>
            </a:r>
            <a:r>
              <a:rPr lang="en-US" dirty="0"/>
              <a:t>Spring Data</a:t>
            </a:r>
            <a:endParaRPr lang="uk-UA" dirty="0"/>
          </a:p>
          <a:p>
            <a:r>
              <a:rPr lang="en-US" dirty="0"/>
              <a:t>@Query </a:t>
            </a:r>
            <a:r>
              <a:rPr lang="uk-UA" dirty="0"/>
              <a:t>використовує </a:t>
            </a:r>
            <a:r>
              <a:rPr lang="en-US" dirty="0"/>
              <a:t>JPQL </a:t>
            </a:r>
            <a:r>
              <a:rPr lang="uk-UA" dirty="0"/>
              <a:t>за замовченням, але може бути і </a:t>
            </a:r>
            <a:r>
              <a:rPr lang="uk-UA" dirty="0" err="1"/>
              <a:t>нативною</a:t>
            </a:r>
            <a:r>
              <a:rPr lang="uk-UA" dirty="0"/>
              <a:t> при встановленні параметру </a:t>
            </a:r>
            <a:r>
              <a:rPr lang="en-US" dirty="0" err="1"/>
              <a:t>nativeQuery</a:t>
            </a:r>
            <a:r>
              <a:rPr lang="en-US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50982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497-0DD5-E34A-8E39-097A31E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Транслювання помилок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1B20-0D9B-664D-B9F0-20D996DB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 виникненні будь-якої помилки при виконанні запиту або пре/пост </a:t>
            </a:r>
            <a:r>
              <a:rPr lang="uk-UA" dirty="0" err="1"/>
              <a:t>процессінгу</a:t>
            </a:r>
            <a:r>
              <a:rPr lang="uk-UA" dirty="0"/>
              <a:t>, вона буде обгорнута у визначений </a:t>
            </a:r>
            <a:r>
              <a:rPr lang="en-US" dirty="0" err="1"/>
              <a:t>SpringData</a:t>
            </a:r>
            <a:r>
              <a:rPr lang="en-US" dirty="0"/>
              <a:t> </a:t>
            </a:r>
            <a:r>
              <a:rPr lang="uk-UA" dirty="0"/>
              <a:t>клас помилки і викинута на рівень вище відкритої транзакції. При цьому транзакція буде завершена </a:t>
            </a:r>
            <a:r>
              <a:rPr lang="uk-UA" dirty="0" err="1"/>
              <a:t>неуспішно</a:t>
            </a:r>
            <a:r>
              <a:rPr lang="uk-UA" dirty="0"/>
              <a:t> і відмінена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86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{58C255DF-7E59-8449-A031-17FD49670877}tf10001060</Template>
  <TotalTime>41</TotalTime>
  <Words>501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Spring Data</vt:lpstr>
      <vt:lpstr>План заняття</vt:lpstr>
      <vt:lpstr>Вступ</vt:lpstr>
      <vt:lpstr>Використання баз даних </vt:lpstr>
      <vt:lpstr>Транзакції</vt:lpstr>
      <vt:lpstr>DDL</vt:lpstr>
      <vt:lpstr>Репозиторії</vt:lpstr>
      <vt:lpstr>Транслювання помилок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Олексій Ретізник</dc:creator>
  <cp:lastModifiedBy>Олексій Ретізник</cp:lastModifiedBy>
  <cp:revision>6</cp:revision>
  <dcterms:created xsi:type="dcterms:W3CDTF">2019-10-18T10:22:43Z</dcterms:created>
  <dcterms:modified xsi:type="dcterms:W3CDTF">2019-10-18T11:03:47Z</dcterms:modified>
</cp:coreProperties>
</file>