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692" r:id="rId3"/>
  </p:sldMasterIdLst>
  <p:notesMasterIdLst>
    <p:notesMasterId r:id="rId37"/>
  </p:notesMasterIdLst>
  <p:sldIdLst>
    <p:sldId id="256" r:id="rId4"/>
    <p:sldId id="257" r:id="rId5"/>
    <p:sldId id="258" r:id="rId6"/>
    <p:sldId id="260" r:id="rId7"/>
    <p:sldId id="269" r:id="rId8"/>
    <p:sldId id="261" r:id="rId9"/>
    <p:sldId id="271" r:id="rId10"/>
    <p:sldId id="272" r:id="rId11"/>
    <p:sldId id="273" r:id="rId12"/>
    <p:sldId id="262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3" r:id="rId21"/>
    <p:sldId id="277" r:id="rId22"/>
    <p:sldId id="264" r:id="rId23"/>
    <p:sldId id="280" r:id="rId24"/>
    <p:sldId id="292" r:id="rId25"/>
    <p:sldId id="294" r:id="rId26"/>
    <p:sldId id="297" r:id="rId27"/>
    <p:sldId id="293" r:id="rId28"/>
    <p:sldId id="295" r:id="rId29"/>
    <p:sldId id="296" r:id="rId30"/>
    <p:sldId id="265" r:id="rId31"/>
    <p:sldId id="298" r:id="rId32"/>
    <p:sldId id="299" r:id="rId33"/>
    <p:sldId id="300" r:id="rId34"/>
    <p:sldId id="301" r:id="rId35"/>
    <p:sldId id="266" r:id="rId3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6"/>
    <p:restoredTop sz="93699"/>
  </p:normalViewPr>
  <p:slideViewPr>
    <p:cSldViewPr snapToGrid="0" snapToObjects="1">
      <p:cViewPr varScale="1">
        <p:scale>
          <a:sx n="77" d="100"/>
          <a:sy n="77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73239-71BA-403F-9A13-287E59E5398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11E9-B7BF-4803-9DF9-076464596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9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11E9-B7BF-4803-9DF9-076464596D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6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5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5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23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8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8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2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7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4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2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932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06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87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25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9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17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8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9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78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220375" y="4018642"/>
            <a:ext cx="7117268" cy="840354"/>
          </a:xfrm>
        </p:spPr>
        <p:txBody>
          <a:bodyPr/>
          <a:lstStyle/>
          <a:p>
            <a:r>
              <a:rPr kumimoji="1" lang="zh-CN" altLang="en-US" dirty="0"/>
              <a:t>简单聊天系统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5225011" y="5304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答辩人：</a:t>
            </a: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用例图</a:t>
            </a:r>
            <a:endParaRPr kumimoji="1" lang="en-US" altLang="zh-CN" dirty="0"/>
          </a:p>
          <a:p>
            <a:r>
              <a:rPr kumimoji="1" lang="zh-CN" altLang="en-US" dirty="0"/>
              <a:t>用例说明</a:t>
            </a:r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BB6EC-63BD-4D55-A98C-4827F347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81" y="2086252"/>
            <a:ext cx="849021" cy="201523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78F74-AF7A-41F7-8F53-EBB3A371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2" y="0"/>
            <a:ext cx="847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2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4D1A-6BC1-498F-A4DF-EDEBDDD4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88" y="192390"/>
            <a:ext cx="2240979" cy="739765"/>
          </a:xfrm>
        </p:spPr>
        <p:txBody>
          <a:bodyPr/>
          <a:lstStyle/>
          <a:p>
            <a:r>
              <a:rPr lang="zh-CN" altLang="en-US" dirty="0"/>
              <a:t>用例说明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DCC0A-C975-4729-834D-CC291E82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32154"/>
            <a:ext cx="9982307" cy="5442013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1 </a:t>
            </a:r>
            <a:r>
              <a:rPr lang="zh-CN" altLang="zh-CN" dirty="0"/>
              <a:t>登录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简要描述：输入正确账号和密码显示登入成功。输入错误账号和密码显示登入失败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前置条件：开启程序，进入账登陆界面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  <a:r>
              <a:rPr lang="en-US" altLang="zh-CN" dirty="0"/>
              <a:t>1.</a:t>
            </a:r>
            <a:r>
              <a:rPr lang="zh-CN" altLang="zh-CN" dirty="0"/>
              <a:t>打开登录界面 </a:t>
            </a:r>
          </a:p>
          <a:p>
            <a:r>
              <a:rPr lang="en-US" altLang="zh-CN" dirty="0"/>
              <a:t>		2.  </a:t>
            </a:r>
            <a:r>
              <a:rPr lang="zh-CN" altLang="zh-CN" dirty="0"/>
              <a:t>账号只能是</a:t>
            </a:r>
            <a:r>
              <a:rPr lang="en-US" altLang="zh-CN" dirty="0"/>
              <a:t>5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位的数字 </a:t>
            </a:r>
          </a:p>
          <a:p>
            <a:r>
              <a:rPr lang="en-US" altLang="zh-CN" dirty="0"/>
              <a:t>		3.  </a:t>
            </a:r>
            <a:r>
              <a:rPr lang="zh-CN" altLang="zh-CN" dirty="0"/>
              <a:t>输入正确账号或密码，按登入键，用户登入成功 </a:t>
            </a:r>
          </a:p>
          <a:p>
            <a:r>
              <a:rPr lang="en-US" altLang="zh-CN" dirty="0"/>
              <a:t>		4.  </a:t>
            </a:r>
            <a:r>
              <a:rPr lang="zh-CN" altLang="zh-CN" dirty="0"/>
              <a:t>输入非法账号或密码，按登入键，提示输入有误</a:t>
            </a:r>
          </a:p>
          <a:p>
            <a:r>
              <a:rPr lang="en-US" altLang="zh-CN" dirty="0"/>
              <a:t>		5.  </a:t>
            </a:r>
            <a:r>
              <a:rPr lang="zh-CN" altLang="zh-CN" dirty="0"/>
              <a:t>输入未注册的</a:t>
            </a:r>
            <a:r>
              <a:rPr lang="en-US" altLang="zh-CN" dirty="0"/>
              <a:t>id</a:t>
            </a:r>
            <a:r>
              <a:rPr lang="zh-CN" altLang="zh-CN" dirty="0"/>
              <a:t>号，按登入键，提示无此</a:t>
            </a:r>
            <a:r>
              <a:rPr lang="en-US" altLang="zh-CN" dirty="0"/>
              <a:t>id</a:t>
            </a:r>
            <a:r>
              <a:rPr lang="zh-CN" altLang="zh-CN" dirty="0"/>
              <a:t>号请注册 </a:t>
            </a:r>
          </a:p>
          <a:p>
            <a:r>
              <a:rPr lang="en-US" altLang="zh-CN" dirty="0"/>
              <a:t>		6.  </a:t>
            </a:r>
            <a:r>
              <a:rPr lang="zh-CN" altLang="zh-CN" dirty="0"/>
              <a:t>输入错误</a:t>
            </a:r>
            <a:r>
              <a:rPr lang="en-US" altLang="zh-CN" dirty="0"/>
              <a:t>id</a:t>
            </a:r>
            <a:r>
              <a:rPr lang="zh-CN" altLang="zh-CN" dirty="0"/>
              <a:t>号或密码，按登入键，提示登入失败</a:t>
            </a:r>
          </a:p>
          <a:p>
            <a:r>
              <a:rPr lang="en-US" altLang="zh-CN" dirty="0"/>
              <a:t>		7. </a:t>
            </a:r>
            <a:r>
              <a:rPr lang="zh-CN" altLang="zh-CN" dirty="0"/>
              <a:t>点击申请号码页面自动转到申请号码窗体，用户可在那进行注册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后置条件：无论用户输入任何信息，按取消键，关闭此窗体，退出软件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61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A2EB5-AAA0-4297-8FAE-7FC711EA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621437"/>
            <a:ext cx="9618106" cy="5169764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4 </a:t>
            </a:r>
            <a:r>
              <a:rPr lang="zh-CN" altLang="zh-CN" dirty="0"/>
              <a:t>个人信息</a:t>
            </a:r>
          </a:p>
          <a:p>
            <a:r>
              <a:rPr lang="en-US" altLang="zh-CN" dirty="0"/>
              <a:t>  	</a:t>
            </a:r>
            <a:r>
              <a:rPr lang="zh-CN" altLang="zh-CN" dirty="0"/>
              <a:t>简要描述：修改个人信息（姓名、年龄、性别、头像等）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前置条件：正确登录软件，打开个人信息模块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  <a:r>
              <a:rPr lang="en-US" altLang="zh-CN" dirty="0"/>
              <a:t>1.</a:t>
            </a:r>
            <a:r>
              <a:rPr lang="zh-CN" altLang="zh-CN" dirty="0"/>
              <a:t>修改个人信息资料后，按确定键，个人信息更新</a:t>
            </a:r>
          </a:p>
          <a:p>
            <a:r>
              <a:rPr lang="en-US" altLang="zh-CN" dirty="0"/>
              <a:t>		</a:t>
            </a:r>
            <a:r>
              <a:rPr lang="en-US" altLang="zh-CN"/>
              <a:t>   2</a:t>
            </a:r>
            <a:r>
              <a:rPr lang="en-US" altLang="zh-CN" dirty="0"/>
              <a:t>.</a:t>
            </a:r>
            <a:r>
              <a:rPr lang="zh-CN" altLang="zh-CN" dirty="0"/>
              <a:t>点击个人信息，可以顺利进入修改页面</a:t>
            </a:r>
          </a:p>
          <a:p>
            <a:r>
              <a:rPr lang="en-US" altLang="zh-CN" dirty="0"/>
              <a:t>		   3.</a:t>
            </a:r>
            <a:r>
              <a:rPr lang="zh-CN" altLang="zh-CN" dirty="0"/>
              <a:t>再次进入编辑界面时，信息能及时的从数据库提前新的信息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</a:t>
            </a:r>
            <a:r>
              <a:rPr lang="en-US" altLang="zh-CN" dirty="0"/>
              <a:t>:</a:t>
            </a:r>
            <a:r>
              <a:rPr lang="zh-CN" altLang="zh-CN" dirty="0"/>
              <a:t>退出个人信息模块，等待下次更改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22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5F07A-5E21-42F2-8625-683BB217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523782"/>
            <a:ext cx="9715761" cy="5442011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5 </a:t>
            </a:r>
            <a:r>
              <a:rPr lang="zh-CN" altLang="zh-CN" dirty="0"/>
              <a:t>查找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简要描述：可以基本查找、高级查找好友（关键字等）或者陌生人，可以按号码查找、也可以按姓名查找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前置条件：正确登录，打开查找按钮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  <a:r>
              <a:rPr lang="en-US" altLang="zh-CN" dirty="0"/>
              <a:t>1.</a:t>
            </a:r>
            <a:r>
              <a:rPr lang="zh-CN" altLang="zh-CN" dirty="0"/>
              <a:t>基本查找中根据用户的</a:t>
            </a:r>
            <a:r>
              <a:rPr lang="en-US" altLang="zh-CN" dirty="0"/>
              <a:t>id</a:t>
            </a:r>
            <a:r>
              <a:rPr lang="zh-CN" altLang="zh-CN" dirty="0"/>
              <a:t>号查找好友时正确显示相应的用户资料信息</a:t>
            </a:r>
          </a:p>
          <a:p>
            <a:r>
              <a:rPr lang="en-US" altLang="zh-CN" dirty="0"/>
              <a:t>		2.</a:t>
            </a:r>
            <a:r>
              <a:rPr lang="zh-CN" altLang="zh-CN" dirty="0"/>
              <a:t>基本查找中根据名称查找好友正确显示相应的用户资料信息</a:t>
            </a:r>
          </a:p>
          <a:p>
            <a:r>
              <a:rPr lang="en-US" altLang="zh-CN" dirty="0"/>
              <a:t>		3.</a:t>
            </a:r>
            <a:r>
              <a:rPr lang="zh-CN" altLang="zh-CN" dirty="0"/>
              <a:t>基本查找中根据年龄查找好友时正确显示相应的用户资料信息</a:t>
            </a:r>
          </a:p>
          <a:p>
            <a:r>
              <a:rPr lang="en-US" altLang="zh-CN" dirty="0"/>
              <a:t>		4.</a:t>
            </a:r>
            <a:r>
              <a:rPr lang="zh-CN" altLang="zh-CN" dirty="0"/>
              <a:t>高级查找中根据年龄性别查找好友时正确显示相应的用户资料信息</a:t>
            </a:r>
          </a:p>
          <a:p>
            <a:r>
              <a:rPr lang="en-US" altLang="zh-CN" dirty="0"/>
              <a:t>		5.</a:t>
            </a:r>
            <a:r>
              <a:rPr lang="zh-CN" altLang="zh-CN" dirty="0"/>
              <a:t>高级查找中没有输入年龄性别时，显示全部的用户资料信息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后置条件：关闭查找窗口，等待下次查找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4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7A85-081A-4A00-A914-2A5BB84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3" y="550417"/>
            <a:ext cx="9769027" cy="5702424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6 </a:t>
            </a:r>
            <a:r>
              <a:rPr lang="zh-CN" altLang="zh-CN" dirty="0"/>
              <a:t>聊天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简要描述：发送信息、接收信息、显示头像与</a:t>
            </a:r>
            <a:r>
              <a:rPr lang="en-US" altLang="zh-CN" dirty="0"/>
              <a:t>QQ</a:t>
            </a:r>
            <a:r>
              <a:rPr lang="zh-CN" altLang="zh-CN" dirty="0"/>
              <a:t>号、显示聊天对象、关闭窗口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前置条件：正确登录，并打开聊天窗口界面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</a:p>
          <a:p>
            <a:r>
              <a:rPr lang="en-US" altLang="zh-CN" dirty="0"/>
              <a:t>		1.</a:t>
            </a:r>
            <a:r>
              <a:rPr lang="zh-CN" altLang="zh-CN" dirty="0"/>
              <a:t>发送的信息能正确到达对应窗口</a:t>
            </a:r>
          </a:p>
          <a:p>
            <a:r>
              <a:rPr lang="en-US" altLang="zh-CN" dirty="0"/>
              <a:t>		2.</a:t>
            </a:r>
            <a:r>
              <a:rPr lang="zh-CN" altLang="zh-CN" dirty="0"/>
              <a:t>接受的消息能正确显示在窗口</a:t>
            </a:r>
          </a:p>
          <a:p>
            <a:r>
              <a:rPr lang="en-US" altLang="zh-CN" dirty="0"/>
              <a:t>		3.</a:t>
            </a:r>
            <a:r>
              <a:rPr lang="zh-CN" altLang="zh-CN" dirty="0"/>
              <a:t>头像与</a:t>
            </a:r>
            <a:r>
              <a:rPr lang="en-US" altLang="zh-CN" dirty="0"/>
              <a:t>id</a:t>
            </a:r>
            <a:r>
              <a:rPr lang="zh-CN" altLang="zh-CN" dirty="0"/>
              <a:t>号能随个人信息修改显示</a:t>
            </a:r>
          </a:p>
          <a:p>
            <a:r>
              <a:rPr lang="en-US" altLang="zh-CN" dirty="0"/>
              <a:t>		4.</a:t>
            </a:r>
            <a:r>
              <a:rPr lang="zh-CN" altLang="zh-CN" dirty="0"/>
              <a:t>聊天对象能显示在对应窗口上</a:t>
            </a:r>
          </a:p>
          <a:p>
            <a:r>
              <a:rPr lang="en-US" altLang="zh-CN" dirty="0"/>
              <a:t>		5.</a:t>
            </a:r>
            <a:r>
              <a:rPr lang="zh-CN" altLang="zh-CN" dirty="0"/>
              <a:t>当聊天结束时，关闭窗口能顺利实现</a:t>
            </a:r>
          </a:p>
          <a:p>
            <a:r>
              <a:rPr lang="en-US" altLang="zh-CN" dirty="0"/>
              <a:t>		6.</a:t>
            </a:r>
            <a:r>
              <a:rPr lang="zh-CN" altLang="zh-CN" dirty="0"/>
              <a:t>发送的消息不能为空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后置条件：关闭聊天窗口，等待聊天，或者开启与另一人的聊天窗口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30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9D476-FE6C-4BC1-911D-FC71BBF9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262" y="435006"/>
            <a:ext cx="9760149" cy="555742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7 </a:t>
            </a:r>
            <a:r>
              <a:rPr lang="zh-CN" altLang="zh-CN" dirty="0"/>
              <a:t>增加好友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简要描述：增加陌生人或者现实朋友至联系人列表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前置条件：登录并进入增加好友界面 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</a:p>
          <a:p>
            <a:r>
              <a:rPr lang="en-US" altLang="zh-CN" dirty="0"/>
              <a:t>		1.</a:t>
            </a:r>
            <a:r>
              <a:rPr lang="zh-CN" altLang="zh-CN" dirty="0"/>
              <a:t>若添加陌生人可先进行查找功能添加，或者直接添加</a:t>
            </a:r>
          </a:p>
          <a:p>
            <a:r>
              <a:rPr lang="en-US" altLang="zh-CN" dirty="0"/>
              <a:t>		2.</a:t>
            </a:r>
            <a:r>
              <a:rPr lang="zh-CN" altLang="zh-CN" dirty="0"/>
              <a:t>若已知对方</a:t>
            </a:r>
            <a:r>
              <a:rPr lang="en-US" altLang="zh-CN" dirty="0"/>
              <a:t>ID</a:t>
            </a:r>
            <a:r>
              <a:rPr lang="zh-CN" altLang="zh-CN" dirty="0"/>
              <a:t>则可直接添加好友</a:t>
            </a:r>
          </a:p>
          <a:p>
            <a:r>
              <a:rPr lang="en-US" altLang="zh-CN" dirty="0"/>
              <a:t>		3.</a:t>
            </a:r>
            <a:r>
              <a:rPr lang="zh-CN" altLang="zh-CN" dirty="0"/>
              <a:t>添加后，好友列表更新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后置条件：无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6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F6DF7-B84B-4541-8EF9-1C18D2D9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60" y="479394"/>
            <a:ext cx="9600351" cy="5548544"/>
          </a:xfrm>
        </p:spPr>
        <p:txBody>
          <a:bodyPr>
            <a:normAutofit/>
          </a:bodyPr>
          <a:lstStyle/>
          <a:p>
            <a:r>
              <a:rPr lang="zh-CN" altLang="zh-CN" dirty="0"/>
              <a:t>用例</a:t>
            </a:r>
            <a:r>
              <a:rPr lang="en-US" altLang="zh-CN" dirty="0"/>
              <a:t>9 </a:t>
            </a:r>
            <a:r>
              <a:rPr lang="zh-CN" altLang="zh-CN" dirty="0"/>
              <a:t>查询对方兴趣爱好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简要描述：通过聊天记录分析聊天者的喜好（如喜欢什么样的电影，音乐，书等）性格（分析是腼腆，开朗等）及感兴趣的话题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参与者：用户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执行者：用户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前置条件：登录</a:t>
            </a:r>
            <a:r>
              <a:rPr lang="en-US" altLang="zh-CN" dirty="0"/>
              <a:t>QQ</a:t>
            </a:r>
            <a:r>
              <a:rPr lang="zh-CN" altLang="zh-CN" dirty="0"/>
              <a:t>进入聊天页面并点击分析预测按钮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事件流：</a:t>
            </a:r>
            <a:r>
              <a:rPr lang="en-US" altLang="zh-CN" dirty="0"/>
              <a:t>1.</a:t>
            </a:r>
            <a:r>
              <a:rPr lang="zh-CN" altLang="zh-CN" dirty="0"/>
              <a:t>若不点击分析预测按钮，则不显示</a:t>
            </a:r>
          </a:p>
          <a:p>
            <a:r>
              <a:rPr lang="en-US" altLang="zh-CN" dirty="0"/>
              <a:t>		  	2.</a:t>
            </a:r>
            <a:r>
              <a:rPr lang="zh-CN" altLang="zh-CN" dirty="0"/>
              <a:t>点击则以超链接或文本形式返回显示在点击者的聊天页面中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后置条件：无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9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1434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" y="0"/>
            <a:ext cx="10680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用例图、用例分析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zh-CN" altLang="en-US" dirty="0"/>
              <a:t>时序图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zh-CN" altLang="en-US" dirty="0"/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59" y="160990"/>
            <a:ext cx="10478962" cy="6697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2364" y="1692887"/>
            <a:ext cx="677108" cy="3633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查找好友</a:t>
            </a:r>
          </a:p>
        </p:txBody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" y="1967935"/>
            <a:ext cx="10993384" cy="4458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7680" y="1170432"/>
            <a:ext cx="28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查看聊天记录：</a:t>
            </a:r>
          </a:p>
        </p:txBody>
      </p:sp>
    </p:spTree>
    <p:extLst>
      <p:ext uri="{BB962C8B-B14F-4D97-AF65-F5344CB8AC3E}">
        <p14:creationId xmlns:p14="http://schemas.microsoft.com/office/powerpoint/2010/main" val="421407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163"/>
            <a:ext cx="12192000" cy="5544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016" y="5626090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聊 天</a:t>
            </a:r>
          </a:p>
        </p:txBody>
      </p:sp>
    </p:spTree>
    <p:extLst>
      <p:ext uri="{BB962C8B-B14F-4D97-AF65-F5344CB8AC3E}">
        <p14:creationId xmlns:p14="http://schemas.microsoft.com/office/powerpoint/2010/main" val="16483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6" y="2100735"/>
            <a:ext cx="11841227" cy="41439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9328" y="1255776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添加好友：</a:t>
            </a:r>
          </a:p>
        </p:txBody>
      </p:sp>
    </p:spTree>
    <p:extLst>
      <p:ext uri="{BB962C8B-B14F-4D97-AF65-F5344CB8AC3E}">
        <p14:creationId xmlns:p14="http://schemas.microsoft.com/office/powerpoint/2010/main" val="183274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" y="1992820"/>
            <a:ext cx="11334750" cy="467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32" y="1146048"/>
            <a:ext cx="253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查看好友资料：</a:t>
            </a:r>
          </a:p>
        </p:txBody>
      </p:sp>
    </p:spTree>
    <p:extLst>
      <p:ext uri="{BB962C8B-B14F-4D97-AF65-F5344CB8AC3E}">
        <p14:creationId xmlns:p14="http://schemas.microsoft.com/office/powerpoint/2010/main" val="213639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36" y="1688020"/>
            <a:ext cx="9858375" cy="4676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263" y="2300667"/>
            <a:ext cx="615553" cy="1725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兴趣分析</a:t>
            </a:r>
          </a:p>
        </p:txBody>
      </p:sp>
    </p:spTree>
    <p:extLst>
      <p:ext uri="{BB962C8B-B14F-4D97-AF65-F5344CB8AC3E}">
        <p14:creationId xmlns:p14="http://schemas.microsoft.com/office/powerpoint/2010/main" val="3165152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086533"/>
            <a:ext cx="9476877" cy="42291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2342690"/>
            <a:ext cx="8778240" cy="367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2132776"/>
            <a:ext cx="9997440" cy="4090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22" y="2132776"/>
            <a:ext cx="9748838" cy="43568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61" y="1224724"/>
            <a:ext cx="5191125" cy="4676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56" y="2282143"/>
            <a:ext cx="8308504" cy="39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66B01-76BE-4E9F-9AFC-416B3F30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71" y="1077686"/>
            <a:ext cx="4142792" cy="57803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C3EDDF-11B1-46FF-8EDC-D7F8175929B2}"/>
              </a:ext>
            </a:extLst>
          </p:cNvPr>
          <p:cNvSpPr/>
          <p:nvPr/>
        </p:nvSpPr>
        <p:spPr>
          <a:xfrm>
            <a:off x="123891" y="54962"/>
            <a:ext cx="2253343" cy="9633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前端展示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Written by angular and ionic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EED32A-AB9E-46B4-A540-00D80FFE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55" y="1164939"/>
            <a:ext cx="3748671" cy="5442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B0AA67-2092-4B83-A0EB-77117CF7D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695" y="1119888"/>
            <a:ext cx="3923686" cy="56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35C9A3-0E56-4CEE-AB63-6F508F4D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29" y="1041097"/>
            <a:ext cx="4191363" cy="5700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D6A6AF-5AF2-43ED-8D5D-D96B4F91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04" y="1041097"/>
            <a:ext cx="4138019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3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C317B1-0603-4616-AFEF-A2EB9C60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7" y="1318047"/>
            <a:ext cx="3566469" cy="5311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3B78D1-2469-4ED5-A354-9F70C70C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35" y="1116099"/>
            <a:ext cx="3452159" cy="57154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2C2A26-B2B7-402C-93BA-6899D46B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61" y="1565179"/>
            <a:ext cx="328450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6E16CE-17B1-4C3F-B518-B967C0F8F868}"/>
              </a:ext>
            </a:extLst>
          </p:cNvPr>
          <p:cNvSpPr/>
          <p:nvPr/>
        </p:nvSpPr>
        <p:spPr>
          <a:xfrm>
            <a:off x="195943" y="1338943"/>
            <a:ext cx="2139043" cy="1502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分析结果查询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556D6F-6C2C-4FE6-B306-38EA2E09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56" y="217908"/>
            <a:ext cx="4900462" cy="30645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9A030EA-E187-4857-B958-D65EF82F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3788"/>
            <a:ext cx="4189877" cy="2894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DD1EE1-5068-4045-890C-825D07A36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22" y="3575538"/>
            <a:ext cx="4103077" cy="328246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4F1DE4-6474-4FC8-8651-7A1275DCE206}"/>
              </a:ext>
            </a:extLst>
          </p:cNvPr>
          <p:cNvCxnSpPr>
            <a:stCxn id="2" idx="0"/>
            <a:endCxn id="7" idx="1"/>
          </p:cNvCxnSpPr>
          <p:nvPr/>
        </p:nvCxnSpPr>
        <p:spPr>
          <a:xfrm flipV="1">
            <a:off x="2094939" y="1750185"/>
            <a:ext cx="1345217" cy="22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39E8D7A-C681-42D3-A64C-81BAD628E7F2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340618" y="1750185"/>
            <a:ext cx="1799843" cy="182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14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415447" y="4438819"/>
            <a:ext cx="7117268" cy="840354"/>
          </a:xfrm>
        </p:spPr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0 1  </a:t>
            </a:r>
            <a:r>
              <a:rPr kumimoji="1" lang="zh-CN" altLang="en-US" dirty="0"/>
              <a:t>项目说明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609344" y="2070666"/>
            <a:ext cx="89489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随着网络的普及，人类生活越来越依赖网络，人与人之间的交流也更多的是在网络上进行，即时通讯也被越来越多的人所使用。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即时通讯系统不仅方便了日常生活上的交流，也在商业交流中越来越受到重视，它可以是个很好的客户之间即时交流的平台，在时间上比电子邮件更加具有实时性，在花销上也比电话交流要经济的多。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在这种环境下，聊天软件作为一种即时通讯工具，有了很好的发展前景。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我们就是致力于开发出一个满足日常聊天需求的聊天软件，还可以对聊天对象喜好进行分析使用户可以进一步了解目标。并且带有对聊天对象进行喜好、性格的分析进而指出对方可能感兴趣的话题。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8" name="椭圆 7"/>
          <p:cNvSpPr/>
          <p:nvPr/>
        </p:nvSpPr>
        <p:spPr>
          <a:xfrm>
            <a:off x="8449590" y="256201"/>
            <a:ext cx="502024" cy="502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403979" y="256201"/>
            <a:ext cx="502024" cy="502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 6"/>
          <p:cNvGrpSpPr/>
          <p:nvPr/>
        </p:nvGrpSpPr>
        <p:grpSpPr>
          <a:xfrm>
            <a:off x="970052" y="1921421"/>
            <a:ext cx="462708" cy="462706"/>
            <a:chOff x="5905041" y="2016087"/>
            <a:chExt cx="2060154" cy="2060154"/>
          </a:xfrm>
        </p:grpSpPr>
        <p:sp>
          <p:nvSpPr>
            <p:cNvPr id="21" name="同心圆 20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L 形 21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84620" y="2014795"/>
            <a:ext cx="122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项目目标</a:t>
            </a:r>
          </a:p>
        </p:txBody>
      </p:sp>
      <p:cxnSp>
        <p:nvCxnSpPr>
          <p:cNvPr id="24" name="直线连接符 14"/>
          <p:cNvCxnSpPr/>
          <p:nvPr/>
        </p:nvCxnSpPr>
        <p:spPr>
          <a:xfrm>
            <a:off x="2706266" y="1939424"/>
            <a:ext cx="0" cy="5200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57591" y="1876295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本系统软件基于</a:t>
            </a:r>
            <a:r>
              <a:rPr lang="en-US" altLang="zh-CN" dirty="0"/>
              <a:t>C/S</a:t>
            </a:r>
            <a:r>
              <a:rPr lang="zh-CN" altLang="zh-CN" dirty="0"/>
              <a:t>模式，能够实现小规模用户的移动聊天通信、传输数据等功能，并且支持</a:t>
            </a:r>
            <a:r>
              <a:rPr lang="en-US" altLang="zh-CN" dirty="0"/>
              <a:t>PC</a:t>
            </a:r>
            <a:r>
              <a:rPr lang="zh-CN" altLang="zh-CN" dirty="0"/>
              <a:t>客户端的通信。</a:t>
            </a:r>
          </a:p>
        </p:txBody>
      </p:sp>
      <p:grpSp>
        <p:nvGrpSpPr>
          <p:cNvPr id="26" name="组 6"/>
          <p:cNvGrpSpPr/>
          <p:nvPr/>
        </p:nvGrpSpPr>
        <p:grpSpPr>
          <a:xfrm>
            <a:off x="969505" y="2907038"/>
            <a:ext cx="462708" cy="462706"/>
            <a:chOff x="5905041" y="2016087"/>
            <a:chExt cx="2060154" cy="2060154"/>
          </a:xfrm>
        </p:grpSpPr>
        <p:sp>
          <p:nvSpPr>
            <p:cNvPr id="27" name="同心圆 26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 形 27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495035" y="2953725"/>
            <a:ext cx="122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用户介绍</a:t>
            </a:r>
          </a:p>
        </p:txBody>
      </p:sp>
      <p:cxnSp>
        <p:nvCxnSpPr>
          <p:cNvPr id="33" name="直线连接符 14"/>
          <p:cNvCxnSpPr/>
          <p:nvPr/>
        </p:nvCxnSpPr>
        <p:spPr>
          <a:xfrm>
            <a:off x="2706266" y="2826351"/>
            <a:ext cx="0" cy="7381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57591" y="2812867"/>
            <a:ext cx="7644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本系统面向的用户主要包括：当代大学生为主的青少年用户，不要求用户有知识方面熟练程度，能够熟练使用智能手机软件和对电脑进行基本操作即可。</a:t>
            </a:r>
            <a:endParaRPr lang="zh-CN" altLang="en-US" dirty="0"/>
          </a:p>
        </p:txBody>
      </p:sp>
      <p:grpSp>
        <p:nvGrpSpPr>
          <p:cNvPr id="35" name="组 6"/>
          <p:cNvGrpSpPr/>
          <p:nvPr/>
        </p:nvGrpSpPr>
        <p:grpSpPr>
          <a:xfrm>
            <a:off x="970052" y="3981900"/>
            <a:ext cx="462708" cy="462706"/>
            <a:chOff x="5905041" y="2016087"/>
            <a:chExt cx="2060154" cy="2060154"/>
          </a:xfrm>
        </p:grpSpPr>
        <p:sp>
          <p:nvSpPr>
            <p:cNvPr id="36" name="同心圆 35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 形 36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84620" y="4077423"/>
            <a:ext cx="11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技术需求</a:t>
            </a:r>
          </a:p>
        </p:txBody>
      </p:sp>
      <p:cxnSp>
        <p:nvCxnSpPr>
          <p:cNvPr id="39" name="直线连接符 14"/>
          <p:cNvCxnSpPr/>
          <p:nvPr/>
        </p:nvCxnSpPr>
        <p:spPr>
          <a:xfrm>
            <a:off x="2706266" y="4077423"/>
            <a:ext cx="0" cy="2298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961942" y="4026438"/>
            <a:ext cx="83431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zh-CN" dirty="0"/>
              <a:t>数据</a:t>
            </a:r>
            <a:r>
              <a:rPr lang="en-US" altLang="zh-CN" dirty="0"/>
              <a:t>:</a:t>
            </a:r>
            <a:r>
              <a:rPr lang="zh-CN" altLang="zh-CN" dirty="0"/>
              <a:t>基于大量用户的数据进行训练进行用户分析；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数据挖掘</a:t>
            </a:r>
            <a:r>
              <a:rPr lang="en-US" altLang="zh-CN" dirty="0"/>
              <a:t>:</a:t>
            </a:r>
            <a:r>
              <a:rPr lang="zh-CN" altLang="zh-CN" dirty="0"/>
              <a:t>从用户的聊天记录和个人资料数据库中找到用户可能潜在的东西；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人工智能</a:t>
            </a:r>
            <a:r>
              <a:rPr lang="en-US" altLang="zh-CN" dirty="0"/>
              <a:t>:</a:t>
            </a:r>
            <a:r>
              <a:rPr lang="zh-CN" altLang="zh-CN" dirty="0"/>
              <a:t>运用</a:t>
            </a:r>
            <a:r>
              <a:rPr lang="en-US" altLang="zh-CN" dirty="0"/>
              <a:t>bp</a:t>
            </a:r>
            <a:r>
              <a:rPr lang="zh-CN" altLang="zh-CN" dirty="0"/>
              <a:t>神经网络和回归分析来对进行机器学习，可根据用户的反馈提高</a:t>
            </a:r>
            <a:r>
              <a:rPr lang="en-US" altLang="zh-CN" dirty="0"/>
              <a:t>     	</a:t>
            </a:r>
            <a:r>
              <a:rPr lang="zh-CN" altLang="zh-CN" dirty="0"/>
              <a:t>预测的精确性；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即时通讯：能够即时发送和接收互联网等消息的业务，用户可以通过即时通讯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456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2922494" y="2402542"/>
            <a:ext cx="8498541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2494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2727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2494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6155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2726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86387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882" y="2641685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</a:rPr>
              <a:t>第一层级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882" y="3798132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882" y="5044227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第三层级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4630109" y="2747520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2527" y="2125049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07432" y="4876335"/>
            <a:ext cx="1503006" cy="1503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2751" y="3271885"/>
            <a:ext cx="977153" cy="977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19461" y="402338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3592" y="4082322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7145" y="2387975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35349" y="1510437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47360" y="278330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40909" y="4839365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16" idx="6"/>
            <a:endCxn id="3" idx="2"/>
          </p:cNvCxnSpPr>
          <p:nvPr/>
        </p:nvCxnSpPr>
        <p:spPr>
          <a:xfrm>
            <a:off x="4189904" y="3760462"/>
            <a:ext cx="440205" cy="1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1" idx="5"/>
            <a:endCxn id="16" idx="2"/>
          </p:cNvCxnSpPr>
          <p:nvPr/>
        </p:nvCxnSpPr>
        <p:spPr>
          <a:xfrm>
            <a:off x="2681197" y="3222027"/>
            <a:ext cx="531554" cy="53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6" idx="2"/>
            <a:endCxn id="20" idx="7"/>
          </p:cNvCxnSpPr>
          <p:nvPr/>
        </p:nvCxnSpPr>
        <p:spPr>
          <a:xfrm flipH="1">
            <a:off x="2597644" y="3760462"/>
            <a:ext cx="615107" cy="46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3" idx="3"/>
            <a:endCxn id="15" idx="7"/>
          </p:cNvCxnSpPr>
          <p:nvPr/>
        </p:nvCxnSpPr>
        <p:spPr>
          <a:xfrm flipH="1">
            <a:off x="4690328" y="4714324"/>
            <a:ext cx="277231" cy="3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" idx="7"/>
            <a:endCxn id="14" idx="2"/>
          </p:cNvCxnSpPr>
          <p:nvPr/>
        </p:nvCxnSpPr>
        <p:spPr>
          <a:xfrm flipV="1">
            <a:off x="6596913" y="2876552"/>
            <a:ext cx="785614" cy="2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4" idx="6"/>
            <a:endCxn id="22" idx="2"/>
          </p:cNvCxnSpPr>
          <p:nvPr/>
        </p:nvCxnSpPr>
        <p:spPr>
          <a:xfrm flipV="1">
            <a:off x="8885533" y="1999014"/>
            <a:ext cx="949816" cy="8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4" idx="6"/>
            <a:endCxn id="28" idx="2"/>
          </p:cNvCxnSpPr>
          <p:nvPr/>
        </p:nvCxnSpPr>
        <p:spPr>
          <a:xfrm>
            <a:off x="8885533" y="2876552"/>
            <a:ext cx="1161827" cy="3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4" idx="6"/>
            <a:endCxn id="19" idx="1"/>
          </p:cNvCxnSpPr>
          <p:nvPr/>
        </p:nvCxnSpPr>
        <p:spPr>
          <a:xfrm>
            <a:off x="8885533" y="2876552"/>
            <a:ext cx="877029" cy="1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" idx="5"/>
            <a:endCxn id="29" idx="1"/>
          </p:cNvCxnSpPr>
          <p:nvPr/>
        </p:nvCxnSpPr>
        <p:spPr>
          <a:xfrm>
            <a:off x="6596913" y="4714324"/>
            <a:ext cx="364106" cy="3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 78"/>
          <p:cNvGrpSpPr/>
          <p:nvPr/>
        </p:nvGrpSpPr>
        <p:grpSpPr>
          <a:xfrm>
            <a:off x="2434978" y="4507038"/>
            <a:ext cx="1032469" cy="1513395"/>
            <a:chOff x="1106672" y="3699830"/>
            <a:chExt cx="1533902" cy="2248396"/>
          </a:xfrm>
        </p:grpSpPr>
        <p:sp>
          <p:nvSpPr>
            <p:cNvPr id="80" name="椭圆 79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82" name="三角形 81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组 40"/>
          <p:cNvGrpSpPr/>
          <p:nvPr/>
        </p:nvGrpSpPr>
        <p:grpSpPr>
          <a:xfrm>
            <a:off x="5955543" y="2467367"/>
            <a:ext cx="2578668" cy="3553066"/>
            <a:chOff x="584289" y="2395160"/>
            <a:chExt cx="2578668" cy="3553066"/>
          </a:xfrm>
        </p:grpSpPr>
        <p:sp>
          <p:nvSpPr>
            <p:cNvPr id="42" name="椭圆 41"/>
            <p:cNvSpPr/>
            <p:nvPr/>
          </p:nvSpPr>
          <p:spPr>
            <a:xfrm>
              <a:off x="584289" y="2395160"/>
              <a:ext cx="2578668" cy="2578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49" name="三角形 48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857144" y="2815233"/>
              <a:ext cx="2032959" cy="1425306"/>
              <a:chOff x="896066" y="2815233"/>
              <a:chExt cx="2032959" cy="142530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896066" y="3307976"/>
                <a:ext cx="2032959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顶部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294427" y="2815233"/>
                <a:ext cx="123623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</p:grp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892999" y="2510607"/>
            <a:ext cx="2492188" cy="3509826"/>
            <a:chOff x="627529" y="2438400"/>
            <a:chExt cx="2492188" cy="3509826"/>
          </a:xfrm>
        </p:grpSpPr>
        <p:sp>
          <p:nvSpPr>
            <p:cNvPr id="4" name="椭圆 3"/>
            <p:cNvSpPr/>
            <p:nvPr/>
          </p:nvSpPr>
          <p:spPr>
            <a:xfrm>
              <a:off x="627529" y="2438400"/>
              <a:ext cx="2492188" cy="2492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6" name="三角形 5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857144" y="2815233"/>
              <a:ext cx="2032959" cy="1425306"/>
              <a:chOff x="896066" y="2815233"/>
              <a:chExt cx="2032959" cy="142530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96066" y="3307976"/>
                <a:ext cx="2032959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顶部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94427" y="2815233"/>
                <a:ext cx="123623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</p:grpSp>
      </p:grpSp>
      <p:grpSp>
        <p:nvGrpSpPr>
          <p:cNvPr id="31" name="组 30"/>
          <p:cNvGrpSpPr/>
          <p:nvPr/>
        </p:nvGrpSpPr>
        <p:grpSpPr>
          <a:xfrm>
            <a:off x="3155572" y="2246172"/>
            <a:ext cx="3021058" cy="3774261"/>
            <a:chOff x="363094" y="2173965"/>
            <a:chExt cx="3021058" cy="3774261"/>
          </a:xfrm>
        </p:grpSpPr>
        <p:sp>
          <p:nvSpPr>
            <p:cNvPr id="32" name="椭圆 31"/>
            <p:cNvSpPr/>
            <p:nvPr/>
          </p:nvSpPr>
          <p:spPr>
            <a:xfrm>
              <a:off x="363094" y="2173965"/>
              <a:ext cx="3021058" cy="3021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37" name="三角形 36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 33"/>
            <p:cNvGrpSpPr/>
            <p:nvPr/>
          </p:nvGrpSpPr>
          <p:grpSpPr>
            <a:xfrm>
              <a:off x="857144" y="2815233"/>
              <a:ext cx="2032959" cy="1425306"/>
              <a:chOff x="896066" y="2815233"/>
              <a:chExt cx="2032959" cy="142530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96066" y="3307976"/>
                <a:ext cx="2032959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顶部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294427" y="2815233"/>
                <a:ext cx="123623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261356" y="2467367"/>
            <a:ext cx="2578668" cy="3553066"/>
            <a:chOff x="584289" y="2395160"/>
            <a:chExt cx="2578668" cy="3553066"/>
          </a:xfrm>
        </p:grpSpPr>
        <p:sp>
          <p:nvSpPr>
            <p:cNvPr id="55" name="椭圆 54"/>
            <p:cNvSpPr/>
            <p:nvPr/>
          </p:nvSpPr>
          <p:spPr>
            <a:xfrm>
              <a:off x="584289" y="2395160"/>
              <a:ext cx="2578668" cy="2578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61" name="三角形 60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857144" y="2815233"/>
              <a:ext cx="2032959" cy="1425306"/>
              <a:chOff x="896066" y="2815233"/>
              <a:chExt cx="2032959" cy="142530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896066" y="3307976"/>
                <a:ext cx="2032959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顶部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294427" y="2815233"/>
                <a:ext cx="123623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0003273" y="4507038"/>
            <a:ext cx="1032469" cy="1513395"/>
            <a:chOff x="1106672" y="3699830"/>
            <a:chExt cx="1533902" cy="2248396"/>
          </a:xfrm>
        </p:grpSpPr>
        <p:sp>
          <p:nvSpPr>
            <p:cNvPr id="65" name="椭圆 64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70" name="三角形 69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组 72"/>
          <p:cNvGrpSpPr/>
          <p:nvPr/>
        </p:nvGrpSpPr>
        <p:grpSpPr>
          <a:xfrm>
            <a:off x="5541325" y="4507038"/>
            <a:ext cx="1032469" cy="1513395"/>
            <a:chOff x="1106672" y="3699830"/>
            <a:chExt cx="1533902" cy="2248396"/>
          </a:xfrm>
        </p:grpSpPr>
        <p:sp>
          <p:nvSpPr>
            <p:cNvPr id="74" name="椭圆 73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组 74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76" name="三角形 75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" fmla="*/ 0 w 51862"/>
                  <a:gd name="connsiteY0" fmla="*/ 262706 h 289562"/>
                  <a:gd name="connsiteX1" fmla="*/ 25762 w 51862"/>
                  <a:gd name="connsiteY1" fmla="*/ 0 h 289562"/>
                  <a:gd name="connsiteX2" fmla="*/ 51862 w 51862"/>
                  <a:gd name="connsiteY2" fmla="*/ 289562 h 289562"/>
                  <a:gd name="connsiteX3" fmla="*/ 0 w 51862"/>
                  <a:gd name="connsiteY3" fmla="*/ 262706 h 289562"/>
                  <a:gd name="connsiteX0" fmla="*/ 0 w 74970"/>
                  <a:gd name="connsiteY0" fmla="*/ 262706 h 283907"/>
                  <a:gd name="connsiteX1" fmla="*/ 25762 w 74970"/>
                  <a:gd name="connsiteY1" fmla="*/ 0 h 283907"/>
                  <a:gd name="connsiteX2" fmla="*/ 74970 w 74970"/>
                  <a:gd name="connsiteY2" fmla="*/ 283907 h 283907"/>
                  <a:gd name="connsiteX3" fmla="*/ 0 w 74970"/>
                  <a:gd name="connsiteY3" fmla="*/ 262706 h 283907"/>
                  <a:gd name="connsiteX0" fmla="*/ 0 w 72226"/>
                  <a:gd name="connsiteY0" fmla="*/ 221868 h 283907"/>
                  <a:gd name="connsiteX1" fmla="*/ 23018 w 72226"/>
                  <a:gd name="connsiteY1" fmla="*/ 0 h 283907"/>
                  <a:gd name="connsiteX2" fmla="*/ 72226 w 72226"/>
                  <a:gd name="connsiteY2" fmla="*/ 283907 h 283907"/>
                  <a:gd name="connsiteX3" fmla="*/ 0 w 72226"/>
                  <a:gd name="connsiteY3" fmla="*/ 221868 h 283907"/>
                  <a:gd name="connsiteX0" fmla="*/ 6403 w 49208"/>
                  <a:gd name="connsiteY0" fmla="*/ 246018 h 283907"/>
                  <a:gd name="connsiteX1" fmla="*/ 0 w 49208"/>
                  <a:gd name="connsiteY1" fmla="*/ 0 h 283907"/>
                  <a:gd name="connsiteX2" fmla="*/ 49208 w 49208"/>
                  <a:gd name="connsiteY2" fmla="*/ 283907 h 283907"/>
                  <a:gd name="connsiteX3" fmla="*/ 6403 w 49208"/>
                  <a:gd name="connsiteY3" fmla="*/ 246018 h 28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0" y="6020433"/>
            <a:ext cx="12192000" cy="837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83" y="1226748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1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540</Words>
  <Application>Microsoft Office PowerPoint</Application>
  <PresentationFormat>宽屏</PresentationFormat>
  <Paragraphs>151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宋体</vt:lpstr>
      <vt:lpstr>微软雅黑</vt:lpstr>
      <vt:lpstr>Arial</vt:lpstr>
      <vt:lpstr>Century Gothic</vt:lpstr>
      <vt:lpstr>Impact</vt:lpstr>
      <vt:lpstr>Segoe UI Light</vt:lpstr>
      <vt:lpstr>Trebuchet MS</vt:lpstr>
      <vt:lpstr>Tw Cen MT</vt:lpstr>
      <vt:lpstr>模板页面</vt:lpstr>
      <vt:lpstr>OfficePLUS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</vt:lpstr>
      <vt:lpstr>用例说明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Eugene</cp:lastModifiedBy>
  <cp:revision>100</cp:revision>
  <dcterms:created xsi:type="dcterms:W3CDTF">2015-08-18T02:51:41Z</dcterms:created>
  <dcterms:modified xsi:type="dcterms:W3CDTF">2018-07-19T02:00:01Z</dcterms:modified>
  <cp:category/>
</cp:coreProperties>
</file>