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8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A77D9-8D24-4D16-89D4-580355430FF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6D7A9-BBE6-4212-B02E-0B0A9652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0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‘</a:t>
            </a:r>
            <a:r>
              <a:rPr lang="en-US" altLang="ko-KR" dirty="0"/>
              <a:t>Long Short Term Memory</a:t>
            </a:r>
            <a:r>
              <a:rPr lang="ko-KR" altLang="en-US" dirty="0"/>
              <a:t>라고 하는 장단기 메모리로</a:t>
            </a:r>
            <a:r>
              <a:rPr lang="en-US" altLang="ko-KR" dirty="0"/>
              <a:t>, </a:t>
            </a:r>
            <a:r>
              <a:rPr lang="ko-KR" altLang="en-US" dirty="0"/>
              <a:t>앞서 설명한 </a:t>
            </a:r>
            <a:r>
              <a:rPr lang="en-US" altLang="ko-KR" dirty="0"/>
              <a:t>RNN</a:t>
            </a:r>
            <a:r>
              <a:rPr lang="ko-KR" altLang="en-US" dirty="0"/>
              <a:t>의 일종이라고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의 기울기 소멸 문제와 장기 의존성 문제를 해결 및 보완하기 위해 고안된 기법입니다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   </a:t>
            </a:r>
          </a:p>
          <a:p>
            <a:r>
              <a:rPr lang="ko-KR" altLang="en-US" dirty="0"/>
              <a:t>이에 대해 설명하기 위해 활성화함수에 대해 말씀드리겠습니다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우선 활성화함수는 **입력 신호의 총합을 출력 신호로 변환하는 함수를 말하는데</a:t>
            </a:r>
            <a:r>
              <a:rPr lang="en-US" altLang="ko-KR" dirty="0"/>
              <a:t>, LSTM</a:t>
            </a:r>
            <a:r>
              <a:rPr lang="ko-KR" altLang="en-US" dirty="0"/>
              <a:t>은 활성화함수 중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</a:t>
            </a:r>
            <a:r>
              <a:rPr lang="en-US" altLang="ko-KR" dirty="0"/>
              <a:t>tanh </a:t>
            </a:r>
            <a:r>
              <a:rPr lang="ko-KR" altLang="en-US" dirty="0"/>
              <a:t>함수와 연관이 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r>
              <a:rPr lang="ko-KR" altLang="en-US" dirty="0" err="1"/>
              <a:t>시그모이드란</a:t>
            </a:r>
            <a:r>
              <a:rPr lang="ko-KR" altLang="en-US" dirty="0"/>
              <a:t> ‘</a:t>
            </a:r>
            <a:r>
              <a:rPr lang="en-US" altLang="ko-KR" dirty="0"/>
              <a:t>S</a:t>
            </a:r>
            <a:r>
              <a:rPr lang="ko-KR" altLang="en-US" dirty="0"/>
              <a:t>자 </a:t>
            </a:r>
            <a:r>
              <a:rPr lang="ko-KR" altLang="en-US" dirty="0" err="1"/>
              <a:t>모양’이라는</a:t>
            </a:r>
            <a:r>
              <a:rPr lang="ko-KR" altLang="en-US" dirty="0"/>
              <a:t> 뜻으로</a:t>
            </a:r>
            <a:r>
              <a:rPr lang="en-US" altLang="ko-KR" dirty="0"/>
              <a:t>, </a:t>
            </a:r>
            <a:r>
              <a:rPr lang="ko-KR" altLang="en-US" dirty="0"/>
              <a:t>실수 값을 입력 받아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사이의 값으로 압축하여 표현한 함수입니다</a:t>
            </a:r>
            <a:r>
              <a:rPr lang="en-US" altLang="ko-KR" dirty="0"/>
              <a:t>. </a:t>
            </a:r>
            <a:r>
              <a:rPr lang="ko-KR" altLang="en-US" dirty="0"/>
              <a:t>큰 음수 값일수록 </a:t>
            </a:r>
            <a:r>
              <a:rPr lang="en-US" altLang="ko-KR" dirty="0"/>
              <a:t>0</a:t>
            </a:r>
            <a:r>
              <a:rPr lang="ko-KR" altLang="en-US" dirty="0"/>
              <a:t>에 가까워지고 큰 양수 값일수록 </a:t>
            </a:r>
            <a:r>
              <a:rPr lang="en-US" altLang="ko-KR" dirty="0"/>
              <a:t>1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r>
              <a:rPr lang="ko-KR" altLang="en-US" dirty="0"/>
              <a:t>이런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함수에는 단점이 있는데 그것이 </a:t>
            </a:r>
            <a:r>
              <a:rPr lang="en-US" altLang="ko-KR" dirty="0"/>
              <a:t>RNN</a:t>
            </a:r>
            <a:r>
              <a:rPr lang="ko-KR" altLang="en-US" dirty="0"/>
              <a:t>의 </a:t>
            </a:r>
            <a:r>
              <a:rPr lang="ko-KR" altLang="en-US" dirty="0" err="1"/>
              <a:t>문제와도</a:t>
            </a:r>
            <a:r>
              <a:rPr lang="ko-KR" altLang="en-US" dirty="0"/>
              <a:t> 같은 기울기 소멸 문제가 발생한다는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</a:p>
          <a:p>
            <a:r>
              <a:rPr lang="ko-KR" altLang="en-US" dirty="0" err="1"/>
              <a:t>시그모이드</a:t>
            </a:r>
            <a:r>
              <a:rPr lang="ko-KR" altLang="en-US" dirty="0"/>
              <a:t> 함수의 기울기는 </a:t>
            </a:r>
            <a:r>
              <a:rPr lang="ko-KR" altLang="en-US" dirty="0" err="1"/>
              <a:t>역전파</a:t>
            </a:r>
            <a:r>
              <a:rPr lang="ko-KR" altLang="en-US" dirty="0"/>
              <a:t> 중에 이전의 기울기와 현재 기울기를 곱하면서 점점 기울기가 사라지게 됩니다</a:t>
            </a:r>
            <a:r>
              <a:rPr lang="en-US" altLang="ko-KR" dirty="0"/>
              <a:t>. </a:t>
            </a:r>
            <a:r>
              <a:rPr lang="ko-KR" altLang="en-US" dirty="0"/>
              <a:t>이렇게 되면 신경망의 학습 능력이 제한되게 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Tanh</a:t>
            </a:r>
            <a:r>
              <a:rPr lang="ko-KR" altLang="en-US" dirty="0"/>
              <a:t>함수는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비슷하지만 실수 값을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사이의 값으로 함수를 압축합니다</a:t>
            </a:r>
            <a:r>
              <a:rPr lang="en-US" altLang="ko-KR" dirty="0"/>
              <a:t>.  Tanh </a:t>
            </a:r>
            <a:r>
              <a:rPr lang="ko-KR" altLang="en-US" dirty="0"/>
              <a:t>함수는 </a:t>
            </a:r>
            <a:r>
              <a:rPr lang="ko-KR" altLang="en-US" dirty="0" err="1"/>
              <a:t>시그모이드에</a:t>
            </a:r>
            <a:r>
              <a:rPr lang="ko-KR" altLang="en-US" dirty="0"/>
              <a:t> 비해 최적화를 잘하지만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마찬가지로 기울기 소멸 문제를 가지고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6D7A9-BBE6-4212-B02E-0B0A965240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8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번으로 숫자를 바꿔 플롯해주면 다른 부분도 볼 수 있는데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반복해서 심전도가 잘 나오는 것을 확인할 수 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이렇게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데이터를 읽어오는 실습까지 진행하였고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추후 네트워크를 만들고 적용하는 실습도 진행해볼 예정입니다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1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기울기 소멸이 일어나기 때문에 </a:t>
            </a:r>
            <a:r>
              <a:rPr lang="en-US" altLang="ko-KR" dirty="0"/>
              <a:t>RNN</a:t>
            </a:r>
            <a:r>
              <a:rPr lang="ko-KR" altLang="en-US" dirty="0"/>
              <a:t>은 장기 의존성에 대한 문제를 가지고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RNN</a:t>
            </a:r>
            <a:r>
              <a:rPr lang="ko-KR" altLang="en-US" dirty="0"/>
              <a:t>은 바로 직전의 정보 뿐만 아니라 더 이전의 정보를 기억하고 있고</a:t>
            </a:r>
            <a:r>
              <a:rPr lang="en-US" altLang="ko-KR" dirty="0"/>
              <a:t>, </a:t>
            </a:r>
            <a:r>
              <a:rPr lang="ko-KR" altLang="en-US" dirty="0"/>
              <a:t>망각에 대한 기능이 </a:t>
            </a:r>
            <a:r>
              <a:rPr lang="ko-KR" altLang="en-US" dirty="0" err="1"/>
              <a:t>없다보니</a:t>
            </a:r>
            <a:r>
              <a:rPr lang="ko-KR" altLang="en-US" dirty="0"/>
              <a:t> 단어의 가중치가 수십단계가 아닌 </a:t>
            </a:r>
            <a:r>
              <a:rPr lang="en-US" altLang="ko-KR" dirty="0"/>
              <a:t>100</a:t>
            </a:r>
            <a:r>
              <a:rPr lang="ko-KR" altLang="en-US" dirty="0"/>
              <a:t>단계 이상이 된다면 </a:t>
            </a:r>
            <a:r>
              <a:rPr lang="ko-KR" altLang="en-US" dirty="0" err="1"/>
              <a:t>계산량이</a:t>
            </a:r>
            <a:r>
              <a:rPr lang="ko-KR" altLang="en-US" dirty="0"/>
              <a:t> 너무 커져 기억할 수 없게 됩니다</a:t>
            </a:r>
            <a:r>
              <a:rPr lang="en-US" altLang="ko-KR" dirty="0"/>
              <a:t>. </a:t>
            </a:r>
            <a:r>
              <a:rPr lang="ko-KR" altLang="en-US" dirty="0"/>
              <a:t>계속 가중하다 기울기가 소실되면서 기울기가 폭발하게 되면 기억을 할 수 없기 때문에 </a:t>
            </a:r>
            <a:r>
              <a:rPr lang="en-US" altLang="ko-KR" dirty="0"/>
              <a:t>RNN</a:t>
            </a:r>
            <a:r>
              <a:rPr lang="ko-KR" altLang="en-US" dirty="0"/>
              <a:t>은 단기기억만을 이용하게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설명한 </a:t>
            </a:r>
            <a:r>
              <a:rPr lang="en-US" altLang="ko-KR" dirty="0"/>
              <a:t>RNN</a:t>
            </a:r>
            <a:r>
              <a:rPr lang="ko-KR" altLang="en-US" dirty="0"/>
              <a:t>의 문제점을 보완하고자 한 것이 바로 </a:t>
            </a:r>
            <a:r>
              <a:rPr lang="en-US" altLang="ko-KR" dirty="0"/>
              <a:t>LSTM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은 ‘</a:t>
            </a:r>
            <a:r>
              <a:rPr lang="en-US" altLang="ko-KR" dirty="0"/>
              <a:t>Memory Cell’</a:t>
            </a:r>
            <a:r>
              <a:rPr lang="ko-KR" altLang="en-US" dirty="0"/>
              <a:t>을 도입하여 셀의 정보를 어떤 것을 기억하고 잊을지 결정할 수 있게 보완된 알고리즘입니다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RNN</a:t>
            </a:r>
            <a:r>
              <a:rPr lang="ko-KR" altLang="en-US" dirty="0"/>
              <a:t>에서는 이전 셀의 기억</a:t>
            </a:r>
            <a:r>
              <a:rPr lang="en-US" altLang="ko-KR" dirty="0"/>
              <a:t>(</a:t>
            </a:r>
            <a:r>
              <a:rPr lang="ko-KR" altLang="en-US" dirty="0"/>
              <a:t>정보전달</a:t>
            </a:r>
            <a:r>
              <a:rPr lang="en-US" altLang="ko-KR" dirty="0"/>
              <a:t>)</a:t>
            </a:r>
            <a:r>
              <a:rPr lang="ko-KR" altLang="en-US" dirty="0"/>
              <a:t>이 하나였던 반면</a:t>
            </a:r>
            <a:r>
              <a:rPr lang="en-US" altLang="ko-KR" dirty="0"/>
              <a:t>, LSTM</a:t>
            </a:r>
            <a:r>
              <a:rPr lang="ko-KR" altLang="en-US" dirty="0"/>
              <a:t>에서는 출력 외에 기억이 추가되어 </a:t>
            </a:r>
            <a:r>
              <a:rPr lang="en-US" altLang="ko-KR" dirty="0"/>
              <a:t>2</a:t>
            </a:r>
            <a:r>
              <a:rPr lang="ko-KR" altLang="en-US" dirty="0"/>
              <a:t>개의 라인으로 되어있습니다</a:t>
            </a:r>
            <a:r>
              <a:rPr lang="en-US" altLang="ko-KR" dirty="0"/>
              <a:t>. LSTM</a:t>
            </a:r>
            <a:r>
              <a:rPr lang="ko-KR" altLang="en-US" dirty="0"/>
              <a:t>은 단기와 장기를 연관시키면서 각각 다른 라인에서 기억을 보존하고 있다고 보면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6D7A9-BBE6-4212-B02E-0B0A965240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셀의 출력</a:t>
            </a:r>
            <a:r>
              <a:rPr lang="en-US" altLang="ko-KR" dirty="0"/>
              <a:t>, </a:t>
            </a:r>
            <a:r>
              <a:rPr lang="ko-KR" altLang="en-US" dirty="0"/>
              <a:t>즉 단기 기억은 지금 현재 입력하는 셀과 합류하여 </a:t>
            </a:r>
            <a:r>
              <a:rPr lang="en-US" altLang="ko-KR" dirty="0"/>
              <a:t>4</a:t>
            </a:r>
            <a:r>
              <a:rPr lang="ko-KR" altLang="en-US" dirty="0"/>
              <a:t>개의 라인에 분기</a:t>
            </a:r>
            <a:r>
              <a:rPr lang="en-US" altLang="ko-KR" dirty="0"/>
              <a:t>(</a:t>
            </a:r>
            <a:r>
              <a:rPr lang="ko-KR" altLang="en-US" dirty="0"/>
              <a:t>동일 정보 복사</a:t>
            </a:r>
            <a:r>
              <a:rPr lang="en-US" altLang="ko-KR" dirty="0"/>
              <a:t>)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이 단계는 </a:t>
            </a:r>
            <a:r>
              <a:rPr lang="en-US" altLang="ko-KR" dirty="0"/>
              <a:t>RNN</a:t>
            </a:r>
            <a:r>
              <a:rPr lang="ko-KR" altLang="en-US" dirty="0"/>
              <a:t>과 같습니다</a:t>
            </a:r>
            <a:r>
              <a:rPr lang="en-US" altLang="ko-KR" dirty="0"/>
              <a:t>. </a:t>
            </a:r>
            <a:r>
              <a:rPr lang="ko-KR" altLang="en-US" dirty="0"/>
              <a:t>분기되는 </a:t>
            </a:r>
            <a:r>
              <a:rPr lang="en-US" altLang="ko-KR" dirty="0"/>
              <a:t>4</a:t>
            </a:r>
            <a:r>
              <a:rPr lang="ko-KR" altLang="en-US" dirty="0"/>
              <a:t>개의 라인은 각각 망각 게이트</a:t>
            </a:r>
            <a:r>
              <a:rPr lang="en-US" altLang="ko-KR" dirty="0"/>
              <a:t>, input</a:t>
            </a:r>
            <a:r>
              <a:rPr lang="ko-KR" altLang="en-US" dirty="0"/>
              <a:t>게이트</a:t>
            </a:r>
            <a:r>
              <a:rPr lang="en-US" altLang="ko-KR" dirty="0"/>
              <a:t>,</a:t>
            </a:r>
            <a:r>
              <a:rPr lang="ko-KR" altLang="en-US" dirty="0"/>
              <a:t>셀의 상태를 바꿔주는 </a:t>
            </a:r>
            <a:r>
              <a:rPr lang="en-US" altLang="ko-KR" dirty="0"/>
              <a:t>cell state update </a:t>
            </a:r>
            <a:r>
              <a:rPr lang="ko-KR" altLang="en-US" dirty="0"/>
              <a:t>게이트</a:t>
            </a:r>
            <a:r>
              <a:rPr lang="en-US" altLang="ko-KR" dirty="0"/>
              <a:t>. output</a:t>
            </a:r>
            <a:r>
              <a:rPr lang="ko-KR" altLang="en-US" dirty="0"/>
              <a:t>게이트입니다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가장 </a:t>
            </a:r>
            <a:r>
              <a:rPr lang="ko-KR" altLang="en-US" dirty="0" err="1"/>
              <a:t>윗</a:t>
            </a:r>
            <a:r>
              <a:rPr lang="ko-KR" altLang="en-US" dirty="0"/>
              <a:t> 라인인 망각 게이트에서는 이전 셀에서의 장기 기억 하나하나에 대해 </a:t>
            </a:r>
            <a:r>
              <a:rPr lang="en-US" altLang="ko-KR" dirty="0"/>
              <a:t>0~1 </a:t>
            </a:r>
            <a:r>
              <a:rPr lang="ko-KR" altLang="en-US" dirty="0"/>
              <a:t>사이의 값으로 정보의 취사 선택을 하는 것입니다</a:t>
            </a:r>
            <a:r>
              <a:rPr lang="en-US" altLang="ko-KR" dirty="0"/>
              <a:t>. 1</a:t>
            </a:r>
            <a:r>
              <a:rPr lang="ko-KR" altLang="en-US" dirty="0"/>
              <a:t>은 뭐든 남기고</a:t>
            </a:r>
            <a:r>
              <a:rPr lang="en-US" altLang="ko-KR" dirty="0"/>
              <a:t>, 0</a:t>
            </a:r>
            <a:r>
              <a:rPr lang="ko-KR" altLang="en-US" dirty="0"/>
              <a:t>은 전부 버립니다</a:t>
            </a:r>
            <a:r>
              <a:rPr lang="en-US" altLang="ko-KR" dirty="0"/>
              <a:t>. </a:t>
            </a:r>
            <a:r>
              <a:rPr lang="ko-KR" altLang="en-US" dirty="0"/>
              <a:t>단기기억과 입력으로 인식한 시점에서 장기 기억속의 내용이 중요하지 않다고 판단했을 때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출력은 </a:t>
            </a:r>
            <a:r>
              <a:rPr lang="en-US" altLang="ko-KR" dirty="0"/>
              <a:t>0 </a:t>
            </a:r>
            <a:r>
              <a:rPr lang="ko-KR" altLang="en-US" dirty="0"/>
              <a:t>근처의 값이 되어 이 기억을 망각하고</a:t>
            </a:r>
            <a:r>
              <a:rPr lang="en-US" altLang="ko-KR" dirty="0"/>
              <a:t>, </a:t>
            </a:r>
            <a:r>
              <a:rPr lang="ko-KR" altLang="en-US" dirty="0"/>
              <a:t>중요하다고 느낀 정보는 </a:t>
            </a:r>
            <a:r>
              <a:rPr lang="en-US" altLang="ko-KR" dirty="0"/>
              <a:t>1</a:t>
            </a:r>
            <a:r>
              <a:rPr lang="ko-KR" altLang="en-US" dirty="0"/>
              <a:t>로 그대로 남아있습니다</a:t>
            </a:r>
            <a:r>
              <a:rPr lang="en-US" altLang="ko-KR" dirty="0"/>
              <a:t>. LSTM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과 다르게 망각 게이트에 의해 원치 않는 정보를 버림으로써 폭발을 방지하는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r>
              <a:rPr lang="ko-KR" altLang="en-US" dirty="0"/>
              <a:t>이렇게 동작하는 것이 </a:t>
            </a:r>
            <a:r>
              <a:rPr lang="en-US" altLang="ko-KR" dirty="0"/>
              <a:t>LSTM </a:t>
            </a:r>
            <a:r>
              <a:rPr lang="ko-KR" altLang="en-US" dirty="0"/>
              <a:t>알고리즘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6D7A9-BBE6-4212-B02E-0B0A965240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3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응용되는 분야를 통해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실제 어떻게 사용되는지에 대해 살펴보겠습니다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많이 쓰이는 분야 중 하나인 음성인식에서는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주로 음성 신호를 시간적으로 분리하고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음성의 각 구간이 어떤 의미를 가지는지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파악하는데에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입력된 음성 신호를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작은 구간으로 나누어 처리하고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이때 각 구간의 의미를 파악하기 위해 이전 구간에서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학습한 정보를 활용하게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안녕하세요”라는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음성 신호를 입력했다고 예를 들어보면 다음과 같이 처리됩니다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안녕하세요”라는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음성 신호의 입력을 받은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첫 번째 구간에서 첫 번째 음절인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안”을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처리합니다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이전 구간에서 학습한 정보와 현재 구간에서의 입력된 정보를 모두 고려하여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안”이라는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음성 신호가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안녕하세요”라는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문장에서 맨 처음에 등장하는 인사말의 일부분이라는 것을 예측하게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다음으로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두 번째 구간인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녕”을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처리하게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마찬가지로 이전 구간에서 학습한 정보와 현재 구간에서의 입력된 정보를 모두 고려하여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녕”이라는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음성신호가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안녕하세요”라는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문장에서 두 번째로 등장하는 인사말의 일부분임을 예측하게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“하”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세”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요”도 앞선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안”과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“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녕”의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사례와 같은 방식으로 예측을 하여 처리되게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이처럼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입력된 음성신호를 구간 단위로 처리하여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구간이 전체 문장에서 어떤 역할을 하는지에 대해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예측하게되고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이러한 예측을 바탕으로 전체 문장을 인식하게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다음은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LSTM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실습 계획입니다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주간 동안에 파이썬 아나콘다 설치를 시도했으나 용량이 너무 커서 설치 도중 만료되어 실패하였습니다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따라서 이번 주에는 외장하드를 이용하여 설치를 시도할 예정입니다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실습 계획은 다음과 같습니다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파이썬 아나콘다를 설치한 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아나콘다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프롬프터를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열어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tensorflow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keras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각각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프롬프터에서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설치해줍니다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그런 후에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제대로 동작하는지 환경설정이 제대로 됐는지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ipython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tensor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keras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import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해서 동작여부를 확인해주고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동작이 되면 실습을 진행하고 그렇지 않으면 다시 환경 설정을 해주고 같은 과정을 반복합니다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rtl="0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환경설정이 완료되면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중 시계열 데이터를 예측하는 예시 코드를 가지고 값을 도출하는 실습을 진행해볼 예정입니다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1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실습을 위해 아나콘다를 설치해봤습니다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아나콘다를 윈도우 환경으로 다운받아 실행시켜 차례대로 설치해주었습니다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설치하고 아나콘다 프롬프트를 열어주면 다음과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열어준 아나콘다 프롬프트에서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tensorflow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설치해주고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이후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keras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같은 방식으로 프롬프트에서 설치해주었습니다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나서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ipython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tensor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keras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import(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임포트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해주어서 설치확인 및 실습환경 설정을 해주었습니다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설치가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완료된후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실습할 데이터를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케글에서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다운받아 아나콘다 프롬프트에서 실습을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진행하려했으나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ln[6]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에러가 나서 그 이상 진행이 되지 않았습니다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8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그래서 다음으로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pycharm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다운받아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python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환경에서 전처리코드부터 코드를 입력하여 실습을 진행하려고 했으나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코드 중간중간 오류가 발생하였고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연결이 원활하지 않아 이것 이상 진행이 되지 않았습니다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pycharm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실습하기 위해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numpy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 등에 대해 공부해보고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앞선 두가지 방법으로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lstm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실습이 진행되지 않아서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이번에는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설치없이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딥러닝 실습이 가능한 구글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코랩을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사용해봤습니다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실습에 필요한 데이터를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캐글에서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다운받았습니다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실습에 사용한 데이터는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ECG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심전도 관련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데이터셋입니다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데이터를 다운받아주고나서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코랩을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열어 파일 항목을 열어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content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밑에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gdrive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밑에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colab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notebooks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폴더에 다운받은 데이터셋의 압축을 풀어 업로드 해줍니다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압축 폴더 안에는 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데이터셋이 있는데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 중 제가 실습에 사용한 파일은 ‘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ptbdb_normal.csv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파일’입니다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5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업로드를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하고나면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파일 목록 우측 빈 공간에 코드를 추가하면서 코딩하고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차례로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run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해줍니다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data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설정을 살펴보면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4045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데이터 개수이고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188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이라고 하는 것이 데이터 길이입니다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이제 데이터를 본격적으로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plot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해줍니다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노멀의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번을 플롯해준 결과는 다음과 같습니다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심전도가 생기다가 만 것처럼 나오는데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이것은 중간이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짤려서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그런 것입니다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뒤쪽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150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대를 보면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갑자기 그래프가 내려가는 것이 보입니다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갑자기 내려간 부분은 뒤쪽 데이터가 없어져서 그런 것입니다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이렇게 없어진 뒤쪽 특정부분은 영어로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채워져있는데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이것을 제로 패딩이라고 합니다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그래프에서는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제로패딩이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10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들어가있습니다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5D72F-EBED-460F-A898-036BD336E5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4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6B40A-E2D2-4233-567F-9DEE9E5CD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059C1-4EAD-4CBE-E12A-8C69F5D2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6B20F-16E6-0400-BCE5-BD8FC9D4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EF73C-FF0E-2C07-406C-32DE9B56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5ACD3-081B-098F-6CD6-87EE56FF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8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4CABF-77C5-4116-D402-FA74C62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9DFBF-5566-1A9F-A568-A1FC3F46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38250-1678-54DB-E7EB-9AA55A5D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4FFB3-241C-835A-3C12-90A06163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6E71B-8B04-CA7A-D5E1-35155765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9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218FEF-A131-F1A4-D61A-B276012B9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A5027-CFF9-922E-1D68-0EBEE1F3B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B29A7-BD77-6288-BD0C-33B49600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17E58-0C81-0559-85A1-97B3A136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32DBC-F9D3-B3B1-1F50-A4AFE83C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5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58314-161F-3A2A-059C-D678C6B3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FE34D-AFE3-F7C2-E503-3CC4241E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2F2D0-C207-90D7-2374-944B416D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056DD-1A97-744E-A284-7015A428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0556C-CDFD-882B-1215-41533AF4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4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7BE1-C980-28A9-29FC-1DFB3797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41310-0CAC-734E-2626-125B446F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9DB7E-9DA0-26D2-4554-205DD16A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CB3EE-B4EC-9639-84B0-287A0847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24C90-4BAB-1650-80D8-17F6442A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F3997-EDA3-88B7-023E-2CBFB88A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E7F57-F6F4-EF28-432D-F8F550CA9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7675C-5CAE-44ED-3B62-B6ACE3E89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929C0-FC4C-FE7E-4B32-F2BD59E4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BD75B-F918-8248-5AEA-8803BF17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8867C-6867-F9D5-5133-FB08F06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9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8C154-C451-2721-3A11-B7BF3434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318B8-3384-5C41-290B-045019DF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75F3E5-7328-C47A-1C8F-C76E9274D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FC927-FF03-7E4D-17CA-C0D6A2D5B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91E4A-2A34-EB92-7457-DE9638F18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5A17C-798E-1E13-25BC-53A90EA4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5F2190-2DA7-09C8-0C03-41CB1E2B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4237D-ED81-7669-B38F-36E4BCF5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38498-6DB2-0550-5ECE-07BD4117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62E4A-514B-9893-EF37-1AD417CB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8D3581-D21B-430E-9C5A-51DE239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C98B32-0D5B-B1C5-C083-43AF75CA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29A9EE-48F1-33AF-30F1-C8A58155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6B81AF-90D6-499C-E6C4-65A6874F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038F2-EAA1-21B8-9797-FC484771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2AD54-CD0E-1737-546A-054DAF9F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C83CB-9C2A-9901-001A-5E156D42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19446-7743-A9FC-A49D-DEA0839E9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1B9F8-CEEA-580B-251B-C3712C3E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F9C35-7760-531F-21FB-05FC8627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6F6D2-C351-5D19-EAAB-9C64AAD8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662D-9A20-C4D7-F70A-8628BC1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687792-3D8C-C194-3289-55195C87D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ED379-90C9-5813-4AE2-A61B9A03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2DB2E-ABBE-2F50-7D1E-0DBD229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657FE-97AF-45D4-B1A4-4A755F9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184B0-357F-36EE-40B3-E006CEF7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ABE01-3E9D-DDD6-72C3-B3CF783E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0C204-F18F-0342-4A75-087DE20C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EF789-7B49-7510-EAFA-E22D1A48F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D678B-6CEA-4B2A-BC34-1A1C5DD1766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195CD-F638-9548-778D-D16AECB7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81CD9-632D-0C6F-6D35-891C2E71D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C8FA-7265-4370-9074-C6981E5F7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4F15170-ABD2-06B3-2A65-79C18B3D867A}"/>
              </a:ext>
            </a:extLst>
          </p:cNvPr>
          <p:cNvSpPr txBox="1">
            <a:spLocks/>
          </p:cNvSpPr>
          <p:nvPr/>
        </p:nvSpPr>
        <p:spPr>
          <a:xfrm>
            <a:off x="751114" y="2766218"/>
            <a:ext cx="5463419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/>
              <a:t>LSTM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9205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A2D1A1-5152-C602-2971-0947772BA424}"/>
              </a:ext>
            </a:extLst>
          </p:cNvPr>
          <p:cNvSpPr txBox="1"/>
          <p:nvPr/>
        </p:nvSpPr>
        <p:spPr>
          <a:xfrm>
            <a:off x="5458690" y="67921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가장 윗줄에서 시작하는 라인은 망각 게이트입니다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망각 게이트는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cell state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로부터 어떤 정보를 버릴지 결정하는 게이트입니다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망각 게이트는 </a:t>
            </a:r>
            <a:r>
              <a:rPr lang="ko-KR" altLang="en-US" dirty="0" err="1">
                <a:solidFill>
                  <a:srgbClr val="333333"/>
                </a:solidFill>
                <a:latin typeface="Noto Sans" panose="020B0502040504020204" pitchFamily="34" charset="0"/>
              </a:rPr>
              <a:t>시그모이드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 함수를 사용하여 이전 상태 값과 현재의 입력 값을 비교하고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어떤 정보를 제거할 것인지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망각할 것인지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를 결정합니다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ko-KR" altLang="en-US" dirty="0" err="1">
                <a:solidFill>
                  <a:srgbClr val="333333"/>
                </a:solidFill>
                <a:latin typeface="Noto Sans" panose="020B0502040504020204" pitchFamily="34" charset="0"/>
              </a:rPr>
              <a:t>시그모이드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 레이어를 거친 결과 값이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0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 가까우면 이전 상태 값을 잊게 되고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결과 값이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 가까우면 이전 상태 값을 전부 기억하게 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r>
              <a:rPr lang="ko-KR" altLang="en-US" dirty="0"/>
              <a:t>다시 말해서</a:t>
            </a:r>
            <a:r>
              <a:rPr lang="en-US" altLang="ko-KR" dirty="0"/>
              <a:t>, 1</a:t>
            </a:r>
            <a:r>
              <a:rPr lang="ko-KR" altLang="en-US" dirty="0"/>
              <a:t>은 뭐든 남기고</a:t>
            </a:r>
            <a:r>
              <a:rPr lang="en-US" altLang="ko-KR" dirty="0"/>
              <a:t>, 0</a:t>
            </a:r>
            <a:r>
              <a:rPr lang="ko-KR" altLang="en-US" dirty="0"/>
              <a:t>은 전부 버립니다</a:t>
            </a:r>
            <a:r>
              <a:rPr lang="en-US" altLang="ko-KR" dirty="0"/>
              <a:t>. </a:t>
            </a:r>
            <a:r>
              <a:rPr lang="ko-KR" altLang="en-US" dirty="0"/>
              <a:t>단기기억과 입력으로 인식한 시점에서 장기 기억속의 내용이 중요하지 않다고 판단했을 때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출력은 </a:t>
            </a:r>
            <a:r>
              <a:rPr lang="en-US" altLang="ko-KR" dirty="0"/>
              <a:t>0 </a:t>
            </a:r>
            <a:r>
              <a:rPr lang="ko-KR" altLang="en-US" dirty="0"/>
              <a:t>근처의 값이 되어 이 기억을 망각하고</a:t>
            </a:r>
            <a:r>
              <a:rPr lang="en-US" altLang="ko-KR" dirty="0"/>
              <a:t>, </a:t>
            </a:r>
            <a:r>
              <a:rPr lang="ko-KR" altLang="en-US" dirty="0"/>
              <a:t>중요하다고 느낀 정보는 </a:t>
            </a:r>
            <a:r>
              <a:rPr lang="en-US" altLang="ko-KR" dirty="0"/>
              <a:t>1</a:t>
            </a:r>
            <a:r>
              <a:rPr lang="ko-KR" altLang="en-US" dirty="0"/>
              <a:t>로 그대로 남아있습니다</a:t>
            </a:r>
            <a:r>
              <a:rPr lang="en-US" altLang="ko-KR" dirty="0"/>
              <a:t>. LSTM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과 다르게 망각 게이트에 의해 원치 않는 정보를 버림으로써 폭발을 방지하는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4B785-7B9B-18DD-4CB0-7C1754ED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453"/>
            <a:ext cx="5562000" cy="3178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93358-A5B4-191A-273D-14388C3EF2DB}"/>
              </a:ext>
            </a:extLst>
          </p:cNvPr>
          <p:cNvSpPr txBox="1"/>
          <p:nvPr/>
        </p:nvSpPr>
        <p:spPr>
          <a:xfrm>
            <a:off x="1828800" y="4575739"/>
            <a:ext cx="1658830" cy="36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666666"/>
                </a:solidFill>
                <a:latin typeface="Nanum Gothic"/>
              </a:rPr>
              <a:t>forget </a:t>
            </a:r>
            <a:r>
              <a:rPr lang="ko-KR" altLang="en-US" dirty="0">
                <a:solidFill>
                  <a:srgbClr val="666666"/>
                </a:solidFill>
                <a:latin typeface="Nanum Gothic"/>
              </a:rPr>
              <a:t>게이트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7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3D959A-AD9B-7DA1-F041-EC81BC1B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00" y="1141363"/>
            <a:ext cx="5562000" cy="2803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2B655-B552-9484-02DD-022E391E1FD7}"/>
              </a:ext>
            </a:extLst>
          </p:cNvPr>
          <p:cNvSpPr txBox="1"/>
          <p:nvPr/>
        </p:nvSpPr>
        <p:spPr>
          <a:xfrm>
            <a:off x="243698" y="197346"/>
            <a:ext cx="662815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셀은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핵심이며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과거의 정보를 기억하고 새로운 정보를 업데이트하는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메모리 셀이 하는 역할을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cell state update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라고 하는데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메모리 셀을 입력 게이트와  망각 게이트의 결과를 사용하여 새로운 상태 값을 계산합니다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메모리 셀의 업데이트 과정을 살펴보겠습니다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우선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입력 게이트에서 앞서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설명드렸던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것처럼 입력 게이트의 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결과값은 현재 입력 값과 이전 상태 값의 가중합으로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이는 입력 게이트 출력 값과 동일합니다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현재 상태 값은 입력 게이트 출력 값과 현재 입력 값의 가중합으로 계산되는데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이를 계산한 값을 장기 상태 값에 추가하게 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다음으로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망각 게이트 역시 삭제 게이트의 결과 값은 이전 상태 값과 입력 게이트 출력 값에 대한 가중합으로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이는 삭제 게이트 출력 값과 동일합니다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출력 게이트는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시그모이드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함수를 사용하여 현재 상태 값을 출력 값으로 변환해주는데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출력 게이트의 결과 값은 현재 상태 값과 이전 상태 값의 가중합으로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이를 출력 게이트 출력 값이라고 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메모리 셀에서 업데이트 된 새로운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상태값은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출력 게이트 출력 값과 현재 상태 값의 가중합으로 계산합니다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이러한 과정을 통해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cell state update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가 이루어집니다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18164-F6A2-031B-36EC-62DC4640844E}"/>
              </a:ext>
            </a:extLst>
          </p:cNvPr>
          <p:cNvSpPr txBox="1"/>
          <p:nvPr/>
        </p:nvSpPr>
        <p:spPr>
          <a:xfrm>
            <a:off x="8830968" y="4149165"/>
            <a:ext cx="1658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666666"/>
                </a:solidFill>
                <a:latin typeface="Nanum Gothic"/>
              </a:rPr>
              <a:t>cell state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5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69BD57-F5AB-7BFF-3A46-D44AFDD5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00" y="946442"/>
            <a:ext cx="5562000" cy="3533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AEF2B2-434A-8EA6-7BF1-A3D5906F1E8C}"/>
              </a:ext>
            </a:extLst>
          </p:cNvPr>
          <p:cNvSpPr txBox="1"/>
          <p:nvPr/>
        </p:nvSpPr>
        <p:spPr>
          <a:xfrm>
            <a:off x="398584" y="79270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게이트는 현재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상태값을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출력으로 변환하는 역할을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출력 게이트에서 무엇을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output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으로 내보낼 지에 대해서는 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시그모이드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레이어를 거쳐 결정하게 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게이트는 현재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상태값과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상태값을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비교하여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어떤 정보를 출력 값으로 사용할 것인지를 결정합니다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출력 값을 계산할 때에는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Tanh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함수를 사용하여 출력 게이트 입력 값을 변환하게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Tanh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함수는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-1~1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사이의 값을 출력하고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출력 값의 범위를 제한해주는 역할을 하게 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 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이렇게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Tanh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함수를 통해 출력 값의 범위를 제한함으로써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LSTM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이 예측한 값은 항상 범위 내에 있도록 보장됩니다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최종 출력 값은 출력 값과 출력 게이트 출력 값을 더한 가중 합으로 계산됩니다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이렇게 최종 출력 값을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output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으로 내놓으면서 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LSTM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동작 한 사이클이 마무리됩니다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57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458C3-7D96-B707-BA74-6E3F7FC12466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응용</a:t>
            </a:r>
            <a:endParaRPr lang="en-US" altLang="ko-KR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84C28-BDA7-1F91-D6AF-AA5A26809EAB}"/>
              </a:ext>
            </a:extLst>
          </p:cNvPr>
          <p:cNvSpPr txBox="1"/>
          <p:nvPr/>
        </p:nvSpPr>
        <p:spPr>
          <a:xfrm>
            <a:off x="5823284" y="474345"/>
            <a:ext cx="600727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응용 분야는 매우 다양합니다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중에서 대표적인 응용 예시를 살펴보겠습니다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자연어 처리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(Natural Language Processing, NLP)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분야에서 매우 유용하게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텍스트 데이터의 시퀀스를 처리할 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이전에 등장한 단어들의 정보를 기억하고 활용할 수 있는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장점이 크게 발휘됩니다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문장 분류하거나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개체명을 인식하거나 혹은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감성 분석 등과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NLP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태스크에서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적용할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음성 인식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(Speech Recognition)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분야에서는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언어 모델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(Language Model)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구축하는데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이용하여 과거의 음성 정보를 보존하고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음성 신호의 특성과 결합하여 다음 단어나 문장의 확률을 예측하는 언어 모델을 구축하는 방식으로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시계열 예측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(Time Series Prediction)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매우 유용하게 쓰입니다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주가 예측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날씨 예측 등과 같은 시계열 예측 문제에서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적용할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시간에 따라 발생하는 데이터의 패턴을 학습하여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미래 값을 예측하는 방식으로 주로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8AEE04-F767-272E-8976-82B84988E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" y="1846541"/>
            <a:ext cx="4693097" cy="25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455123-1337-2D69-B847-BCDDE785D8A9}"/>
              </a:ext>
            </a:extLst>
          </p:cNvPr>
          <p:cNvSpPr txBox="1"/>
          <p:nvPr/>
        </p:nvSpPr>
        <p:spPr>
          <a:xfrm>
            <a:off x="5783677" y="751344"/>
            <a:ext cx="60072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이미지 캡션 생성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(Image Captioning)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분야에서도 활용됩니다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컴퓨터 비전과 자연어 처리를 결합하는 과정에서 중요한 역할을 수행한다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이미지와 관련된 단어와 문장들의 시퀀스를 생성하는 모델로 사용된다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자율 주행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(Autonomous Driving)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분야에서는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주행 경로를 예측하는데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이용하여 과거의 주행 경로 정보를 보존하고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주행 상황을 고려하여 미래의 주행 경로를 예측할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이러한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활용을 통해 자율 주행 차량이 안전하고 정확한 주행 경로를 선택할 수 있게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AI(Game AI)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게임 캐릭터의 행동을 예측하는 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게임에서 발생하는 다양한 상황들의 시퀀스를 학습하여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캐릭터가 다음에 취할 행동을 예측하는데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LSTM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활용을 통해 게임 캐릭터가 보다 더 자연스럽고 지능적인 행동을 할 수 있게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8" name="Picture 4" descr="How AI in Gaming is Changing the Gaming Industry | Great Learning">
            <a:extLst>
              <a:ext uri="{FF2B5EF4-FFF2-40B4-BE49-F238E27FC236}">
                <a16:creationId xmlns:a16="http://schemas.microsoft.com/office/drawing/2014/main" id="{5CA78FFC-779F-425F-24D1-2E875A74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63" y="751344"/>
            <a:ext cx="3740642" cy="26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 in Game Development - ITChronicles">
            <a:extLst>
              <a:ext uri="{FF2B5EF4-FFF2-40B4-BE49-F238E27FC236}">
                <a16:creationId xmlns:a16="http://schemas.microsoft.com/office/drawing/2014/main" id="{9D01E099-EE84-9425-1F8A-15E2E34F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36" y="3715871"/>
            <a:ext cx="4444755" cy="25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60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음성 인식 - 무료 과학 기술개 아이콘">
            <a:extLst>
              <a:ext uri="{FF2B5EF4-FFF2-40B4-BE49-F238E27FC236}">
                <a16:creationId xmlns:a16="http://schemas.microsoft.com/office/drawing/2014/main" id="{AEC654DA-E4DE-7FBE-8368-74997952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72" y="131891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음성 인식 - 무료 과학 기술개 아이콘">
            <a:extLst>
              <a:ext uri="{FF2B5EF4-FFF2-40B4-BE49-F238E27FC236}">
                <a16:creationId xmlns:a16="http://schemas.microsoft.com/office/drawing/2014/main" id="{47321A8E-738B-4C01-5F23-78C7287A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6800" y="1085940"/>
            <a:ext cx="3429000" cy="342900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음성인식 AI 시장, 스타트업 날개 달고 고속 성장중">
            <a:extLst>
              <a:ext uri="{FF2B5EF4-FFF2-40B4-BE49-F238E27FC236}">
                <a16:creationId xmlns:a16="http://schemas.microsoft.com/office/drawing/2014/main" id="{9C0CBC20-CE92-08C5-5FC1-7FF8E71C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45" y="1665875"/>
            <a:ext cx="4073868" cy="410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947F3-9F90-2306-6716-8081E38792A2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사용</a:t>
            </a:r>
            <a:endParaRPr lang="en-US" altLang="ko-KR" sz="2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F4870-D9AF-12FE-13A3-74C7E0D49ACC}"/>
              </a:ext>
            </a:extLst>
          </p:cNvPr>
          <p:cNvSpPr/>
          <p:nvPr/>
        </p:nvSpPr>
        <p:spPr>
          <a:xfrm>
            <a:off x="3217960" y="1869481"/>
            <a:ext cx="1414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안</a:t>
            </a:r>
            <a:r>
              <a:rPr lang="en-US" altLang="ko-KR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CA5683-18ED-04A3-CCAE-61BFFCE52F16}"/>
              </a:ext>
            </a:extLst>
          </p:cNvPr>
          <p:cNvSpPr/>
          <p:nvPr/>
        </p:nvSpPr>
        <p:spPr>
          <a:xfrm>
            <a:off x="7461492" y="2110085"/>
            <a:ext cx="14141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5400" cap="none" spc="0" dirty="0" err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녕</a:t>
            </a:r>
            <a:r>
              <a:rPr lang="en-US" altLang="ko-KR" sz="540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DD17D4-EAC4-6290-1BFB-7038C27CD5A2}"/>
              </a:ext>
            </a:extLst>
          </p:cNvPr>
          <p:cNvSpPr/>
          <p:nvPr/>
        </p:nvSpPr>
        <p:spPr>
          <a:xfrm>
            <a:off x="3875510" y="772671"/>
            <a:ext cx="4172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54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안녕하세요</a:t>
            </a:r>
            <a:r>
              <a:rPr lang="en-US" altLang="ko-KR" sz="540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6F3E1-4518-9F86-DE25-DB89903D136F}"/>
              </a:ext>
            </a:extLst>
          </p:cNvPr>
          <p:cNvSpPr txBox="1"/>
          <p:nvPr/>
        </p:nvSpPr>
        <p:spPr>
          <a:xfrm>
            <a:off x="1904794" y="5199418"/>
            <a:ext cx="896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 -&gt; </a:t>
            </a:r>
            <a:r>
              <a:rPr lang="ko-KR" altLang="en-US" dirty="0"/>
              <a:t>음성 신호를 시간적으로 분리</a:t>
            </a:r>
            <a:r>
              <a:rPr lang="en-US" altLang="ko-KR" dirty="0"/>
              <a:t>, </a:t>
            </a:r>
            <a:r>
              <a:rPr lang="ko-KR" altLang="en-US" dirty="0"/>
              <a:t>각 구간이 어떤 의미를 가지는지 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음성 신호를 구간 단위로 처리 </a:t>
            </a:r>
            <a:r>
              <a:rPr lang="en-US" altLang="ko-KR" dirty="0"/>
              <a:t>-&gt; </a:t>
            </a:r>
            <a:r>
              <a:rPr lang="ko-KR" altLang="en-US" dirty="0"/>
              <a:t>전체 문장에서 어떤 역할을 하는지 예측</a:t>
            </a:r>
            <a:r>
              <a:rPr lang="en-US" altLang="ko-KR" dirty="0"/>
              <a:t>, </a:t>
            </a:r>
            <a:r>
              <a:rPr lang="ko-KR" altLang="en-US" dirty="0"/>
              <a:t>예측을 바탕으로 전체 문장을 인식 </a:t>
            </a:r>
            <a:r>
              <a:rPr lang="en-US" altLang="ko-KR" dirty="0"/>
              <a:t>ex. “</a:t>
            </a:r>
            <a:r>
              <a:rPr lang="ko-KR" altLang="en-US" dirty="0"/>
              <a:t>안녕하세요</a:t>
            </a:r>
            <a:r>
              <a:rPr lang="en-US" altLang="ko-KR" dirty="0"/>
              <a:t>” -&gt; “</a:t>
            </a:r>
            <a:r>
              <a:rPr lang="ko-KR" altLang="en-US" dirty="0"/>
              <a:t>안</a:t>
            </a:r>
            <a:r>
              <a:rPr lang="en-US" altLang="ko-KR" dirty="0"/>
              <a:t>“, “</a:t>
            </a:r>
            <a:r>
              <a:rPr lang="ko-KR" altLang="en-US" dirty="0" err="1"/>
              <a:t>녕</a:t>
            </a:r>
            <a:r>
              <a:rPr lang="en-US" altLang="ko-KR" dirty="0"/>
              <a:t>“, “</a:t>
            </a:r>
            <a:r>
              <a:rPr lang="ko-KR" altLang="en-US" dirty="0"/>
              <a:t>하</a:t>
            </a:r>
            <a:r>
              <a:rPr lang="en-US" altLang="ko-KR" dirty="0"/>
              <a:t>“, “</a:t>
            </a:r>
            <a:r>
              <a:rPr lang="ko-KR" altLang="en-US" dirty="0"/>
              <a:t>세</a:t>
            </a:r>
            <a:r>
              <a:rPr lang="en-US" altLang="ko-KR" dirty="0"/>
              <a:t>“, “</a:t>
            </a:r>
            <a:r>
              <a:rPr lang="ko-KR" altLang="en-US" dirty="0"/>
              <a:t>요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78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8C65D-C4B7-7413-C331-0E201962BFF7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 계획</a:t>
            </a:r>
            <a:endParaRPr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5E35B6-08E2-B2DE-75E5-D24CD3CE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7" y="1121446"/>
            <a:ext cx="5898756" cy="24823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7CA974-7993-5480-F1CA-04B5EAD86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755" y="1121445"/>
            <a:ext cx="4968542" cy="206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275C7-582B-ECAC-8367-385AA9C0C8A0}"/>
              </a:ext>
            </a:extLst>
          </p:cNvPr>
          <p:cNvSpPr txBox="1"/>
          <p:nvPr/>
        </p:nvSpPr>
        <p:spPr>
          <a:xfrm>
            <a:off x="1475873" y="4259226"/>
            <a:ext cx="8355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파이썬 아나콘다</a:t>
            </a:r>
            <a:r>
              <a:rPr lang="en-US" altLang="ko-KR" dirty="0"/>
              <a:t>(ANACONDA)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아나콘다 프롬프트 실행까지 되도록 환경설정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시계열 데이터를 예측하는 예시 코드로 실습하여 값 출력해보기</a:t>
            </a:r>
          </a:p>
        </p:txBody>
      </p:sp>
    </p:spTree>
    <p:extLst>
      <p:ext uri="{BB962C8B-B14F-4D97-AF65-F5344CB8AC3E}">
        <p14:creationId xmlns:p14="http://schemas.microsoft.com/office/powerpoint/2010/main" val="21833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B1D87EE-18CB-A4B6-5D8A-1DE4BAF4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5" y="856642"/>
            <a:ext cx="3914991" cy="199141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3C001F-9469-3187-5878-741A03AAEADA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(1)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329084-BEFA-AAE4-8495-61166323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45" y="3073545"/>
            <a:ext cx="5062734" cy="265637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9E6E3A-9F66-AAA1-CCCA-D37422AC7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827" y="861865"/>
            <a:ext cx="6139728" cy="50910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149922-F055-7A18-42AC-BB406FF44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827" y="2005382"/>
            <a:ext cx="4781300" cy="372453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B6B1DF-F12C-8C15-1EAC-E3EAC9F03BA2}"/>
              </a:ext>
            </a:extLst>
          </p:cNvPr>
          <p:cNvSpPr txBox="1"/>
          <p:nvPr/>
        </p:nvSpPr>
        <p:spPr>
          <a:xfrm>
            <a:off x="230461" y="5840867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C21C2-5DD0-8893-BC2A-1A566729C1E7}"/>
              </a:ext>
            </a:extLst>
          </p:cNvPr>
          <p:cNvSpPr txBox="1"/>
          <p:nvPr/>
        </p:nvSpPr>
        <p:spPr>
          <a:xfrm>
            <a:off x="1719873" y="2239289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 </a:t>
            </a:r>
            <a:r>
              <a:rPr lang="en-US" altLang="ko-KR" dirty="0">
                <a:solidFill>
                  <a:schemeClr val="bg1"/>
                </a:solidFill>
              </a:rPr>
              <a:t>Anaconda</a:t>
            </a:r>
            <a:r>
              <a:rPr lang="ko-KR" altLang="en-US" dirty="0">
                <a:solidFill>
                  <a:schemeClr val="bg1"/>
                </a:solidFill>
              </a:rPr>
              <a:t> 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A010E-1EFF-348A-D392-2347AFBE36FE}"/>
              </a:ext>
            </a:extLst>
          </p:cNvPr>
          <p:cNvSpPr txBox="1"/>
          <p:nvPr/>
        </p:nvSpPr>
        <p:spPr>
          <a:xfrm>
            <a:off x="5613404" y="1483019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 err="1"/>
              <a:t>keras</a:t>
            </a:r>
            <a:r>
              <a:rPr lang="ko-KR" altLang="en-US" dirty="0"/>
              <a:t> 설치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23A2E-3BFE-DA62-3955-838CCC44D335}"/>
              </a:ext>
            </a:extLst>
          </p:cNvPr>
          <p:cNvSpPr txBox="1"/>
          <p:nvPr/>
        </p:nvSpPr>
        <p:spPr>
          <a:xfrm>
            <a:off x="5613403" y="5811469"/>
            <a:ext cx="32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 err="1"/>
              <a:t>ipython</a:t>
            </a:r>
            <a:r>
              <a:rPr lang="en-US" altLang="ko-KR" dirty="0"/>
              <a:t>, </a:t>
            </a:r>
            <a:r>
              <a:rPr lang="ko-KR" altLang="en-US" dirty="0"/>
              <a:t>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354382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B45E47-5621-CCEF-0894-905FD0E5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0" y="845441"/>
            <a:ext cx="9512873" cy="5115516"/>
          </a:xfrm>
          <a:prstGeom prst="rect">
            <a:avLst/>
          </a:prstGeom>
          <a:ln w="12700">
            <a:solidFill>
              <a:srgbClr val="FF0000">
                <a:alpha val="71000"/>
              </a:srgb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54F709-DBCD-69BD-FA75-E1A9C984B50C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(2)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E0855-B3AC-01B7-BF99-6557B21ACB99}"/>
              </a:ext>
            </a:extLst>
          </p:cNvPr>
          <p:cNvSpPr txBox="1"/>
          <p:nvPr/>
        </p:nvSpPr>
        <p:spPr>
          <a:xfrm>
            <a:off x="4229347" y="6117973"/>
            <a:ext cx="323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pycharm</a:t>
            </a:r>
            <a:r>
              <a:rPr lang="ko-KR" altLang="en-US" dirty="0"/>
              <a:t> 다운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391078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23F5E-4F50-B300-00EB-00C301B4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5" y="978284"/>
            <a:ext cx="5400040" cy="1411859"/>
          </a:xfrm>
          <a:prstGeom prst="rect">
            <a:avLst/>
          </a:prstGeom>
          <a:noFill/>
          <a:ln w="12700">
            <a:solidFill>
              <a:srgbClr val="FF0000">
                <a:alpha val="29000"/>
              </a:srgbClr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B76673-54B4-4C51-FD2D-9F45EE302549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0B453-F570-D879-C1AF-1C7768B85028}"/>
              </a:ext>
            </a:extLst>
          </p:cNvPr>
          <p:cNvSpPr txBox="1"/>
          <p:nvPr/>
        </p:nvSpPr>
        <p:spPr>
          <a:xfrm>
            <a:off x="6750555" y="978284"/>
            <a:ext cx="508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캐글</a:t>
            </a:r>
            <a:r>
              <a:rPr lang="en-US" altLang="ko-KR" dirty="0"/>
              <a:t>(Kaggle)</a:t>
            </a:r>
            <a:r>
              <a:rPr lang="ko-KR" altLang="en-US" dirty="0"/>
              <a:t>에서 실습에 필요한 데이터 다운</a:t>
            </a:r>
            <a:endParaRPr lang="en-US" altLang="ko-KR" dirty="0"/>
          </a:p>
          <a:p>
            <a:r>
              <a:rPr lang="en-US" altLang="ko-KR" dirty="0"/>
              <a:t>   (ECG Heartbeat)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구글 </a:t>
            </a:r>
            <a:r>
              <a:rPr lang="en-US" altLang="ko-KR" dirty="0" err="1"/>
              <a:t>colaboratory</a:t>
            </a:r>
            <a:endParaRPr lang="en-US" altLang="ko-KR" dirty="0"/>
          </a:p>
          <a:p>
            <a:r>
              <a:rPr lang="en-US" altLang="ko-KR" dirty="0"/>
              <a:t>    content/</a:t>
            </a:r>
            <a:r>
              <a:rPr lang="en-US" altLang="ko-KR" dirty="0" err="1"/>
              <a:t>gdrive</a:t>
            </a:r>
            <a:r>
              <a:rPr lang="en-US" altLang="ko-KR" dirty="0"/>
              <a:t>/</a:t>
            </a:r>
            <a:r>
              <a:rPr lang="en-US" altLang="ko-KR" dirty="0" err="1"/>
              <a:t>Colab</a:t>
            </a:r>
            <a:r>
              <a:rPr lang="en-US" altLang="ko-KR" dirty="0"/>
              <a:t> Notebooks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ptbdb_normal.csv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AB859EA-2F5A-ED98-6F20-9C84C9C47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45" y="2603884"/>
            <a:ext cx="6013264" cy="2217497"/>
          </a:xfrm>
          <a:prstGeom prst="rect">
            <a:avLst/>
          </a:prstGeom>
          <a:noFill/>
          <a:ln w="12700">
            <a:solidFill>
              <a:srgbClr val="FF0000">
                <a:alpha val="42000"/>
              </a:srgbClr>
            </a:solidFill>
          </a:ln>
          <a:effectLst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3196D38-85AE-EC2F-15D2-98E9A9A25C61}"/>
              </a:ext>
            </a:extLst>
          </p:cNvPr>
          <p:cNvGrpSpPr/>
          <p:nvPr/>
        </p:nvGrpSpPr>
        <p:grpSpPr>
          <a:xfrm>
            <a:off x="361445" y="5026759"/>
            <a:ext cx="3014872" cy="1604481"/>
            <a:chOff x="361445" y="5026759"/>
            <a:chExt cx="3014872" cy="16044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79AB46-42B0-40B1-173D-1629EF23E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445" y="5026759"/>
              <a:ext cx="3014872" cy="1604481"/>
            </a:xfrm>
            <a:prstGeom prst="rect">
              <a:avLst/>
            </a:prstGeom>
            <a:noFill/>
            <a:ln w="12700">
              <a:solidFill>
                <a:srgbClr val="FF0000">
                  <a:alpha val="32000"/>
                </a:srgbClr>
              </a:solidFill>
            </a:ln>
            <a:effectLst/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AD6317-4CFA-9398-EBB3-7A86275BB183}"/>
                </a:ext>
              </a:extLst>
            </p:cNvPr>
            <p:cNvSpPr/>
            <p:nvPr/>
          </p:nvSpPr>
          <p:spPr>
            <a:xfrm>
              <a:off x="361445" y="6134486"/>
              <a:ext cx="3014872" cy="392409"/>
            </a:xfrm>
            <a:prstGeom prst="rect">
              <a:avLst/>
            </a:prstGeom>
            <a:solidFill>
              <a:srgbClr val="FFFF00">
                <a:alpha val="1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91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89132-A5B7-6054-7AFD-DC8F069F311B}"/>
              </a:ext>
            </a:extLst>
          </p:cNvPr>
          <p:cNvSpPr txBox="1"/>
          <p:nvPr/>
        </p:nvSpPr>
        <p:spPr>
          <a:xfrm>
            <a:off x="267315" y="1383208"/>
            <a:ext cx="710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활성화 함수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입력 신호의 총합을 출력 신호를 변환하는 함수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869C0-8756-E283-35CB-DA80C8FA7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1" y="2146724"/>
            <a:ext cx="4382112" cy="292795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D53FDC-F9E5-6574-E2C6-F0B009590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25" y="1965021"/>
            <a:ext cx="4382112" cy="326753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ED593-9B82-6B77-D8D8-9DCD2348017F}"/>
              </a:ext>
            </a:extLst>
          </p:cNvPr>
          <p:cNvSpPr txBox="1"/>
          <p:nvPr/>
        </p:nvSpPr>
        <p:spPr>
          <a:xfrm>
            <a:off x="268942" y="175049"/>
            <a:ext cx="661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(Long Short Term Memory)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A59C5-E5A4-C7B3-B629-A787DC0FC0E3}"/>
              </a:ext>
            </a:extLst>
          </p:cNvPr>
          <p:cNvSpPr txBox="1"/>
          <p:nvPr/>
        </p:nvSpPr>
        <p:spPr>
          <a:xfrm>
            <a:off x="268942" y="821380"/>
            <a:ext cx="66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의 기울기 소멸 문제 </a:t>
            </a:r>
            <a:r>
              <a:rPr lang="en-US" altLang="ko-KR" dirty="0"/>
              <a:t>&amp; </a:t>
            </a:r>
            <a:r>
              <a:rPr lang="ko-KR" altLang="en-US" dirty="0"/>
              <a:t>장기 의존성 문제 해결 및 보완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7CB71-FCE2-8822-6350-EE04547034C7}"/>
              </a:ext>
            </a:extLst>
          </p:cNvPr>
          <p:cNvSpPr txBox="1"/>
          <p:nvPr/>
        </p:nvSpPr>
        <p:spPr>
          <a:xfrm>
            <a:off x="1375881" y="5438088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65375-4974-12EF-8835-C2A928BF210F}"/>
              </a:ext>
            </a:extLst>
          </p:cNvPr>
          <p:cNvSpPr txBox="1"/>
          <p:nvPr/>
        </p:nvSpPr>
        <p:spPr>
          <a:xfrm>
            <a:off x="6096000" y="5399630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Tanh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3722173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30FE9-6F82-2A83-79A4-D06DCA13509D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(3)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D6DD5215-E0D2-C90B-5FB5-C38713C3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62" y="992007"/>
            <a:ext cx="7176655" cy="5142651"/>
          </a:xfrm>
          <a:prstGeom prst="rect">
            <a:avLst/>
          </a:prstGeom>
          <a:noFill/>
          <a:ln w="12700">
            <a:solidFill>
              <a:srgbClr val="FF0000">
                <a:alpha val="40000"/>
              </a:srgbClr>
            </a:solidFill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EAA69B-984C-A57A-4C3C-9028F2007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83" y="992007"/>
            <a:ext cx="2495898" cy="514422"/>
          </a:xfrm>
          <a:prstGeom prst="rect">
            <a:avLst/>
          </a:prstGeom>
          <a:ln w="12700">
            <a:solidFill>
              <a:srgbClr val="FF0000">
                <a:alpha val="41000"/>
              </a:srgb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76D36-567E-B814-453A-615993EB61E0}"/>
              </a:ext>
            </a:extLst>
          </p:cNvPr>
          <p:cNvSpPr txBox="1"/>
          <p:nvPr/>
        </p:nvSpPr>
        <p:spPr>
          <a:xfrm>
            <a:off x="757383" y="2069432"/>
            <a:ext cx="310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 개수</a:t>
            </a:r>
            <a:r>
              <a:rPr lang="en-US" altLang="ko-KR" dirty="0"/>
              <a:t>: 4045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 길이</a:t>
            </a:r>
            <a:r>
              <a:rPr lang="en-US" altLang="ko-KR" dirty="0"/>
              <a:t>: 188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</a:t>
            </a:r>
            <a:r>
              <a:rPr lang="en-US" altLang="ko-KR" dirty="0"/>
              <a:t>plot</a:t>
            </a:r>
            <a:r>
              <a:rPr lang="ko-KR" altLang="en-US" dirty="0"/>
              <a:t>해주기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데이터 </a:t>
            </a:r>
            <a:r>
              <a:rPr lang="ko-KR" altLang="en-US" dirty="0" err="1"/>
              <a:t>노멀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번을 플롯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9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F615E-AECD-34FF-2F60-E8104F78BCBA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실습</a:t>
            </a:r>
            <a:r>
              <a:rPr lang="en-US" altLang="ko-KR" sz="2400" b="1" dirty="0"/>
              <a:t>(3)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D470DCF5-4F51-5B03-5185-F50DE79D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87" y="906359"/>
            <a:ext cx="6665432" cy="5205683"/>
          </a:xfrm>
          <a:prstGeom prst="rect">
            <a:avLst/>
          </a:prstGeom>
          <a:noFill/>
          <a:ln w="12700">
            <a:solidFill>
              <a:srgbClr val="FF0000">
                <a:alpha val="41000"/>
              </a:srgbClr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9D19C6-F4E0-0F70-646F-82A6F34600A5}"/>
              </a:ext>
            </a:extLst>
          </p:cNvPr>
          <p:cNvSpPr txBox="1"/>
          <p:nvPr/>
        </p:nvSpPr>
        <p:spPr>
          <a:xfrm>
            <a:off x="4355433" y="6256422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노멀의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번 플롯</a:t>
            </a:r>
          </a:p>
        </p:txBody>
      </p:sp>
    </p:spTree>
    <p:extLst>
      <p:ext uri="{BB962C8B-B14F-4D97-AF65-F5344CB8AC3E}">
        <p14:creationId xmlns:p14="http://schemas.microsoft.com/office/powerpoint/2010/main" val="452552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9437A-431D-4F17-898D-4E405C613751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C7595-16D7-5A7D-69A2-ECE8C2628B0D}"/>
              </a:ext>
            </a:extLst>
          </p:cNvPr>
          <p:cNvSpPr txBox="1"/>
          <p:nvPr/>
        </p:nvSpPr>
        <p:spPr>
          <a:xfrm>
            <a:off x="361444" y="1058779"/>
            <a:ext cx="46757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음성인식</a:t>
            </a:r>
            <a:r>
              <a:rPr lang="en-US" altLang="ko-KR" sz="2400" b="1" dirty="0"/>
              <a:t>:</a:t>
            </a:r>
          </a:p>
          <a:p>
            <a:r>
              <a:rPr lang="ko-KR" altLang="en-US" sz="2200" b="1" dirty="0"/>
              <a:t>음성 데이터를 입력으로 받아</a:t>
            </a:r>
            <a:r>
              <a:rPr lang="en-US" altLang="ko-KR" sz="2200" b="1" dirty="0"/>
              <a:t>, </a:t>
            </a:r>
          </a:p>
          <a:p>
            <a:r>
              <a:rPr lang="ko-KR" altLang="en-US" sz="2200" b="1" dirty="0"/>
              <a:t>컴퓨터가 이를 이해하고 </a:t>
            </a:r>
            <a:endParaRPr lang="en-US" altLang="ko-KR" sz="2200" b="1" dirty="0"/>
          </a:p>
          <a:p>
            <a:r>
              <a:rPr lang="ko-KR" altLang="en-US" sz="2200" b="1" dirty="0"/>
              <a:t>텍스트나 명령어로 변환하는 기술</a:t>
            </a:r>
            <a:endParaRPr lang="en-US" altLang="ko-KR" sz="2200" b="1" dirty="0"/>
          </a:p>
          <a:p>
            <a:endParaRPr lang="en-US" altLang="ko-KR" sz="2000" b="1" dirty="0"/>
          </a:p>
          <a:p>
            <a:r>
              <a:rPr lang="en-US" altLang="ko-KR" sz="1600" dirty="0"/>
              <a:t>*</a:t>
            </a:r>
            <a:r>
              <a:rPr lang="en-US" altLang="ko-KR" sz="1600" b="1" dirty="0"/>
              <a:t>LSTM</a:t>
            </a:r>
            <a:r>
              <a:rPr lang="ko-KR" altLang="en-US" sz="1600" b="1" dirty="0"/>
              <a:t> 알고리즘</a:t>
            </a:r>
            <a:r>
              <a:rPr lang="ko-KR" altLang="en-US" sz="1600" dirty="0"/>
              <a:t>은 음성인식 분야에서 </a:t>
            </a:r>
            <a:endParaRPr lang="en-US" altLang="ko-KR" sz="1600" dirty="0"/>
          </a:p>
          <a:p>
            <a:r>
              <a:rPr lang="ko-KR" altLang="en-US" sz="1600" dirty="0"/>
              <a:t>높은 정확도를 보여</a:t>
            </a:r>
            <a:r>
              <a:rPr lang="en-US" altLang="ko-KR" sz="1600" dirty="0"/>
              <a:t>, </a:t>
            </a:r>
            <a:r>
              <a:rPr lang="ko-KR" altLang="en-US" sz="1600" dirty="0"/>
              <a:t>음성 인식 분야에 </a:t>
            </a:r>
            <a:endParaRPr lang="en-US" altLang="ko-KR" sz="1600" dirty="0"/>
          </a:p>
          <a:p>
            <a:r>
              <a:rPr lang="ko-KR" altLang="en-US" sz="1600" dirty="0"/>
              <a:t>많이 활용되는 모델 중 하나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184A6-4F8B-09F8-F2DE-B777236FB47C}"/>
              </a:ext>
            </a:extLst>
          </p:cNvPr>
          <p:cNvSpPr txBox="1"/>
          <p:nvPr/>
        </p:nvSpPr>
        <p:spPr>
          <a:xfrm>
            <a:off x="6345151" y="1058779"/>
            <a:ext cx="503722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LSTM </a:t>
            </a:r>
            <a:r>
              <a:rPr lang="ko-KR" altLang="en-US" sz="2400" b="1" dirty="0"/>
              <a:t>음성인식</a:t>
            </a:r>
            <a:endParaRPr lang="en-US" altLang="ko-KR" sz="2400" b="1" dirty="0"/>
          </a:p>
          <a:p>
            <a:r>
              <a:rPr lang="en-US" altLang="ko-KR" sz="2400" dirty="0"/>
              <a:t> - </a:t>
            </a:r>
            <a:r>
              <a:rPr lang="ko-KR" altLang="en-US" sz="2000" b="1" dirty="0"/>
              <a:t>활용 분야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음성 인식 기반 가상 비서</a:t>
            </a:r>
            <a:endParaRPr lang="en-US" altLang="ko-KR" b="1" dirty="0"/>
          </a:p>
          <a:p>
            <a:r>
              <a:rPr lang="ko-KR" altLang="en-US" dirty="0"/>
              <a:t>   스마트폰이나 스마트 홈 장비에서 사용</a:t>
            </a:r>
            <a:endParaRPr lang="en-US" altLang="ko-KR" dirty="0"/>
          </a:p>
          <a:p>
            <a:r>
              <a:rPr lang="en-US" altLang="ko-KR" b="1" dirty="0"/>
              <a:t>   </a:t>
            </a:r>
            <a:r>
              <a:rPr lang="ko-KR" altLang="en-US" dirty="0"/>
              <a:t>삼성의 </a:t>
            </a:r>
            <a:r>
              <a:rPr lang="ko-KR" altLang="en-US" dirty="0" err="1"/>
              <a:t>빅스비</a:t>
            </a:r>
            <a:r>
              <a:rPr lang="en-US" altLang="ko-KR" dirty="0"/>
              <a:t>, </a:t>
            </a:r>
            <a:r>
              <a:rPr lang="ko-KR" altLang="en-US" dirty="0"/>
              <a:t>애플의 시리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b="1" dirty="0"/>
              <a:t>2) </a:t>
            </a:r>
            <a:r>
              <a:rPr lang="ko-KR" altLang="en-US" b="1" dirty="0"/>
              <a:t>음성 인식 기반 검색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dirty="0"/>
              <a:t>음성 인식을 통해 검색 가능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네이버 등에서 정보 검색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멜론</a:t>
            </a:r>
            <a:r>
              <a:rPr lang="en-US" altLang="ko-KR" dirty="0"/>
              <a:t> </a:t>
            </a:r>
            <a:r>
              <a:rPr lang="ko-KR" altLang="en-US" dirty="0"/>
              <a:t>등에서 음악을 검색</a:t>
            </a:r>
            <a:endParaRPr lang="en-US" altLang="ko-KR" dirty="0"/>
          </a:p>
          <a:p>
            <a:r>
              <a:rPr lang="en-US" altLang="ko-KR" b="1" dirty="0"/>
              <a:t>3) </a:t>
            </a:r>
            <a:r>
              <a:rPr lang="ko-KR" altLang="en-US" b="1" dirty="0"/>
              <a:t>음성 인식 기반 자동 번역</a:t>
            </a:r>
            <a:endParaRPr lang="en-US" altLang="ko-KR" b="1" dirty="0"/>
          </a:p>
          <a:p>
            <a:r>
              <a:rPr lang="en-US" altLang="ko-KR" dirty="0"/>
              <a:t>    </a:t>
            </a:r>
            <a:r>
              <a:rPr lang="ko-KR" altLang="en-US" dirty="0"/>
              <a:t>음성 인식 기술을 통해 다국어 간 의사소통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을 원활하게 할 수 있게 자동 번역에 활용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음성 인식을 통해 입력된 음성을 자동으로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원하는 언어로 번역하여 사용자에게 제공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78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C336B-94AD-70E4-CB27-E796571248A8}"/>
              </a:ext>
            </a:extLst>
          </p:cNvPr>
          <p:cNvSpPr txBox="1"/>
          <p:nvPr/>
        </p:nvSpPr>
        <p:spPr>
          <a:xfrm>
            <a:off x="345403" y="162592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모델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동작 과정</a:t>
            </a:r>
            <a:r>
              <a:rPr lang="en-US" altLang="ko-KR" sz="2400" b="1" dirty="0"/>
              <a:t>(4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573990-028B-4047-D18C-C6513E16413B}"/>
              </a:ext>
            </a:extLst>
          </p:cNvPr>
          <p:cNvSpPr txBox="1"/>
          <p:nvPr/>
        </p:nvSpPr>
        <p:spPr>
          <a:xfrm>
            <a:off x="329361" y="801017"/>
            <a:ext cx="423801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</a:rPr>
              <a:t>단계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음성 데이터 수집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:</a:t>
            </a:r>
            <a:r>
              <a:rPr lang="ko-KR" altLang="en-US" dirty="0">
                <a:solidFill>
                  <a:schemeClr val="tx1"/>
                </a:solidFill>
              </a:rPr>
              <a:t>음성 데이터를 분석하려는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 목적에 맞게 다양한 환경에서 수집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수집 방법 예시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1)</a:t>
            </a:r>
            <a:r>
              <a:rPr lang="ko-KR" altLang="en-US" b="1" dirty="0">
                <a:solidFill>
                  <a:schemeClr val="tx1"/>
                </a:solidFill>
              </a:rPr>
              <a:t>라이브 녹음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필요한 데이터를 라이브로 녹음하는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ko-KR" altLang="en-US" dirty="0">
                <a:solidFill>
                  <a:schemeClr val="tx1"/>
                </a:solidFill>
              </a:rPr>
              <a:t>방법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2)</a:t>
            </a:r>
            <a:r>
              <a:rPr lang="ko-KR" altLang="en-US" b="1" dirty="0">
                <a:solidFill>
                  <a:schemeClr val="tx1"/>
                </a:solidFill>
              </a:rPr>
              <a:t>온라인 음성 데이터 수집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온라인 상에서 무료로 제공되는 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음성 데이터를 수집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(</a:t>
            </a:r>
            <a:r>
              <a:rPr lang="ko-KR" altLang="en-US" dirty="0">
                <a:solidFill>
                  <a:schemeClr val="tx1"/>
                </a:solidFill>
              </a:rPr>
              <a:t>유튜브</a:t>
            </a:r>
            <a:r>
              <a:rPr lang="en-US" altLang="ko-KR" dirty="0">
                <a:solidFill>
                  <a:schemeClr val="tx1"/>
                </a:solidFill>
              </a:rPr>
              <a:t>, TED </a:t>
            </a:r>
            <a:r>
              <a:rPr lang="ko-KR" altLang="en-US" dirty="0">
                <a:solidFill>
                  <a:schemeClr val="tx1"/>
                </a:solidFill>
              </a:rPr>
              <a:t>등에서 </a:t>
            </a:r>
            <a:r>
              <a:rPr lang="ko-KR" altLang="en-US" dirty="0"/>
              <a:t>수집가능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3)</a:t>
            </a:r>
            <a:r>
              <a:rPr lang="ko-KR" altLang="en-US" b="1" dirty="0">
                <a:solidFill>
                  <a:schemeClr val="tx1"/>
                </a:solidFill>
              </a:rPr>
              <a:t>인공적으로 데이터 생성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음성 합성 기술을 이용해 인공적으로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음성 데이터 생성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4</a:t>
            </a:r>
            <a:r>
              <a:rPr lang="en-US" altLang="ko-KR" b="1" dirty="0"/>
              <a:t>) </a:t>
            </a:r>
            <a:r>
              <a:rPr lang="ko-KR" altLang="en-US" b="1" dirty="0"/>
              <a:t>기존의 데이터셋 이용</a:t>
            </a:r>
            <a:endParaRPr lang="en-US" altLang="ko-KR" b="1" dirty="0"/>
          </a:p>
          <a:p>
            <a:r>
              <a:rPr lang="ko-KR" altLang="en-US" b="1" dirty="0"/>
              <a:t>   </a:t>
            </a:r>
            <a:r>
              <a:rPr lang="ko-KR" altLang="en-US" dirty="0"/>
              <a:t>기존에 이미 존재하는 음성 데이터셋 </a:t>
            </a:r>
            <a:endParaRPr lang="en-US" altLang="ko-KR" dirty="0"/>
          </a:p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이용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EB585-E29F-AFC9-33AE-2B7E4B735C6A}"/>
              </a:ext>
            </a:extLst>
          </p:cNvPr>
          <p:cNvSpPr txBox="1"/>
          <p:nvPr/>
        </p:nvSpPr>
        <p:spPr>
          <a:xfrm>
            <a:off x="6112042" y="770318"/>
            <a:ext cx="53254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</a:rPr>
              <a:t>단계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음성 신호 처리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:</a:t>
            </a:r>
            <a:r>
              <a:rPr lang="ko-KR" altLang="en-US" dirty="0">
                <a:solidFill>
                  <a:schemeClr val="tx1"/>
                </a:solidFill>
              </a:rPr>
              <a:t>수집된 음성 데이터의 노이즈를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 </a:t>
            </a:r>
            <a:r>
              <a:rPr lang="ko-KR" altLang="en-US" dirty="0"/>
              <a:t>제거하거나 오디오 포맷을 변환하는 등의 처리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000" b="1" dirty="0"/>
              <a:t>음성 신호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  <a:p>
            <a:r>
              <a:rPr lang="en-US" altLang="ko-KR" b="1" dirty="0">
                <a:solidFill>
                  <a:schemeClr val="tx1"/>
                </a:solidFill>
              </a:rPr>
              <a:t>1)</a:t>
            </a:r>
            <a:r>
              <a:rPr lang="ko-KR" altLang="en-US" b="1" dirty="0">
                <a:solidFill>
                  <a:schemeClr val="tx1"/>
                </a:solidFill>
              </a:rPr>
              <a:t>샘플링 </a:t>
            </a:r>
            <a:r>
              <a:rPr lang="ko-KR" altLang="en-US" b="1" dirty="0" err="1">
                <a:solidFill>
                  <a:schemeClr val="tx1"/>
                </a:solidFill>
              </a:rPr>
              <a:t>레이트</a:t>
            </a:r>
            <a:r>
              <a:rPr lang="ko-KR" altLang="en-US" b="1" dirty="0">
                <a:solidFill>
                  <a:schemeClr val="tx1"/>
                </a:solidFill>
              </a:rPr>
              <a:t> 변경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/>
              <a:t>   </a:t>
            </a:r>
            <a:r>
              <a:rPr lang="ko-KR" altLang="en-US" dirty="0"/>
              <a:t>음성 신호의 샘플링 </a:t>
            </a:r>
            <a:r>
              <a:rPr lang="ko-KR" altLang="en-US" dirty="0" err="1"/>
              <a:t>레이트를</a:t>
            </a:r>
            <a:r>
              <a:rPr lang="ko-KR" altLang="en-US" dirty="0"/>
              <a:t> 모델의 입력으로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사용하기 위해 </a:t>
            </a:r>
            <a:r>
              <a:rPr lang="en-US" altLang="ko-KR" dirty="0">
                <a:solidFill>
                  <a:schemeClr val="tx1"/>
                </a:solidFill>
              </a:rPr>
              <a:t>8kHz</a:t>
            </a:r>
            <a:r>
              <a:rPr lang="ko-KR" altLang="en-US" dirty="0">
                <a:solidFill>
                  <a:schemeClr val="tx1"/>
                </a:solidFill>
              </a:rPr>
              <a:t>로 변경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2)</a:t>
            </a:r>
            <a:r>
              <a:rPr lang="ko-KR" altLang="en-US" b="1" dirty="0"/>
              <a:t>음성 신호 </a:t>
            </a:r>
            <a:r>
              <a:rPr lang="ko-KR" altLang="en-US" b="1" dirty="0" err="1"/>
              <a:t>세그멘트화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 </a:t>
            </a:r>
            <a:r>
              <a:rPr lang="ko-KR" altLang="en-US" dirty="0"/>
              <a:t>음성 신호를 일정한 길이의 프레임으로 분할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/>
              <a:t>각 프레임에 대해 주파수 영역으로 변환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ko-KR" altLang="en-US" sz="1600" dirty="0">
                <a:solidFill>
                  <a:schemeClr val="tx1"/>
                </a:solidFill>
              </a:rPr>
              <a:t>이 외에도 필요에 따라 여러가지 </a:t>
            </a:r>
            <a:r>
              <a:rPr lang="ko-KR" altLang="en-US" sz="1600" dirty="0" err="1">
                <a:solidFill>
                  <a:schemeClr val="tx1"/>
                </a:solidFill>
              </a:rPr>
              <a:t>전처리</a:t>
            </a:r>
            <a:r>
              <a:rPr lang="ko-KR" altLang="en-US" sz="1600" dirty="0">
                <a:solidFill>
                  <a:schemeClr val="tx1"/>
                </a:solidFill>
              </a:rPr>
              <a:t> 수행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A31C1-5C9E-DB2D-D7EF-A7F7A3BB34BD}"/>
              </a:ext>
            </a:extLst>
          </p:cNvPr>
          <p:cNvSpPr txBox="1"/>
          <p:nvPr/>
        </p:nvSpPr>
        <p:spPr>
          <a:xfrm>
            <a:off x="6095999" y="4557653"/>
            <a:ext cx="532548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r>
              <a:rPr lang="ko-KR" altLang="en-US" sz="2400" b="1" dirty="0">
                <a:solidFill>
                  <a:schemeClr val="tx1"/>
                </a:solidFill>
              </a:rPr>
              <a:t>단계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음성 인식 단계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:</a:t>
            </a:r>
            <a:r>
              <a:rPr lang="ko-KR" altLang="en-US" dirty="0" err="1">
                <a:solidFill>
                  <a:schemeClr val="tx1"/>
                </a:solidFill>
              </a:rPr>
              <a:t>전처리된</a:t>
            </a:r>
            <a:r>
              <a:rPr lang="ko-KR" altLang="en-US" dirty="0">
                <a:solidFill>
                  <a:schemeClr val="tx1"/>
                </a:solidFill>
              </a:rPr>
              <a:t> 음성 데이터를 </a:t>
            </a:r>
            <a:r>
              <a:rPr lang="en-US" altLang="ko-KR" dirty="0">
                <a:solidFill>
                  <a:schemeClr val="tx1"/>
                </a:solidFill>
              </a:rPr>
              <a:t>LSTM </a:t>
            </a:r>
            <a:r>
              <a:rPr lang="ko-KR" altLang="en-US" dirty="0">
                <a:solidFill>
                  <a:schemeClr val="tx1"/>
                </a:solidFill>
              </a:rPr>
              <a:t>모델에 입력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모델이 입력된 데이터를 분석하여 해당 음성의 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/>
              <a:t>내용을 텍스트나 명령어로 변환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/>
          </a:p>
          <a:p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</a:rPr>
              <a:t>단계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결과 출력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:LSTM </a:t>
            </a:r>
            <a:r>
              <a:rPr lang="ko-KR" altLang="en-US" dirty="0">
                <a:solidFill>
                  <a:schemeClr val="tx1"/>
                </a:solidFill>
              </a:rPr>
              <a:t>모델이 분석한 결과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400F7-40B4-63B1-EFEA-782A009C0FDD}"/>
              </a:ext>
            </a:extLst>
          </p:cNvPr>
          <p:cNvSpPr txBox="1"/>
          <p:nvPr/>
        </p:nvSpPr>
        <p:spPr>
          <a:xfrm>
            <a:off x="345403" y="123901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중 추론에 대한 개인정보 이슈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69F46-B4BC-3B7F-557A-6CFF0F046B88}"/>
              </a:ext>
            </a:extLst>
          </p:cNvPr>
          <p:cNvSpPr txBox="1"/>
          <p:nvPr/>
        </p:nvSpPr>
        <p:spPr>
          <a:xfrm>
            <a:off x="6096000" y="718511"/>
            <a:ext cx="5967664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데이터의 분석 및 추론</a:t>
            </a:r>
            <a:endParaRPr lang="en-US" altLang="ko-KR" sz="2400" b="1" dirty="0"/>
          </a:p>
          <a:p>
            <a:r>
              <a:rPr lang="en-US" altLang="ko-KR" sz="2400" dirty="0"/>
              <a:t> - </a:t>
            </a:r>
            <a:r>
              <a:rPr lang="ko-KR" altLang="en-US" sz="2000" b="1" dirty="0"/>
              <a:t>분석 및 추론 예시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화자 식별</a:t>
            </a:r>
            <a:endParaRPr lang="en-US" altLang="ko-KR" b="1" dirty="0"/>
          </a:p>
          <a:p>
            <a:r>
              <a:rPr lang="ko-KR" altLang="en-US" sz="2000" dirty="0"/>
              <a:t>   </a:t>
            </a:r>
            <a:r>
              <a:rPr lang="en-US" altLang="ko-KR" dirty="0"/>
              <a:t>LSTM </a:t>
            </a:r>
            <a:r>
              <a:rPr lang="ko-KR" altLang="en-US" dirty="0"/>
              <a:t>모델이 음성 신호에서 얻은 특징 벡터를 입력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으로 받아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이를 분석하여 음성 신호가 어떤 화자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/>
              <a:t>   </a:t>
            </a:r>
            <a:r>
              <a:rPr lang="ko-KR" altLang="en-US" dirty="0">
                <a:solidFill>
                  <a:schemeClr val="tx1"/>
                </a:solidFill>
              </a:rPr>
              <a:t>에게서 나온 것인지 식별하는 것이 가능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1" dirty="0"/>
              <a:t>2)</a:t>
            </a:r>
            <a:r>
              <a:rPr lang="ko-KR" altLang="en-US" b="1" dirty="0"/>
              <a:t>감정 인식</a:t>
            </a:r>
            <a:endParaRPr lang="en-US" altLang="ko-KR" b="1" dirty="0"/>
          </a:p>
          <a:p>
            <a:r>
              <a:rPr lang="en-US" altLang="ko-KR" sz="2000" b="1" dirty="0"/>
              <a:t>   </a:t>
            </a:r>
            <a:r>
              <a:rPr lang="en-US" altLang="ko-KR" dirty="0"/>
              <a:t>LSTM</a:t>
            </a:r>
            <a:r>
              <a:rPr lang="ko-KR" altLang="en-US" dirty="0"/>
              <a:t> 모델이 음성 데이터에서 얻은 특징 벡터를 사용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개인의 감정을 인식할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이러한 감정의 인식을 통해 해당 개인의 감정상태를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파악하는 것이 가능</a:t>
            </a:r>
            <a:endParaRPr lang="en-US" altLang="ko-KR" dirty="0"/>
          </a:p>
          <a:p>
            <a:r>
              <a:rPr lang="en-US" altLang="ko-KR" b="1" dirty="0"/>
              <a:t>3)</a:t>
            </a:r>
            <a:r>
              <a:rPr lang="ko-KR" altLang="en-US" b="1" dirty="0"/>
              <a:t>개인의 신체적 특징 추론</a:t>
            </a:r>
            <a:endParaRPr lang="en-US" altLang="ko-KR" b="1" dirty="0"/>
          </a:p>
          <a:p>
            <a:r>
              <a:rPr lang="en-US" altLang="ko-KR" dirty="0"/>
              <a:t>   </a:t>
            </a:r>
            <a:r>
              <a:rPr lang="ko-KR" altLang="en-US" dirty="0"/>
              <a:t>위에서 설명한 예시와 같은 과정으로</a:t>
            </a:r>
            <a:r>
              <a:rPr lang="en-US" altLang="ko-KR" dirty="0"/>
              <a:t> </a:t>
            </a:r>
            <a:r>
              <a:rPr lang="ko-KR" altLang="en-US" dirty="0"/>
              <a:t>분석을 마친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데이터를 포함한 음성 데이터를 통해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화자의 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건강상태 등의 신체적 특징을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추론하는</a:t>
            </a:r>
            <a:r>
              <a:rPr lang="en-US" altLang="ko-KR" dirty="0"/>
              <a:t> </a:t>
            </a:r>
            <a:r>
              <a:rPr lang="ko-KR" altLang="en-US" dirty="0"/>
              <a:t>것이 가능</a:t>
            </a:r>
            <a:r>
              <a:rPr lang="en-US" altLang="ko-KR" dirty="0"/>
              <a:t>. </a:t>
            </a:r>
            <a:r>
              <a:rPr lang="ko-KR" altLang="en-US" dirty="0"/>
              <a:t>개인의 신체적 특징 파악 가능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b="1" dirty="0"/>
              <a:t>개인의 언어적</a:t>
            </a:r>
            <a:r>
              <a:rPr lang="en-US" altLang="ko-KR" b="1" dirty="0"/>
              <a:t>/</a:t>
            </a:r>
            <a:r>
              <a:rPr lang="ko-KR" altLang="en-US" b="1" dirty="0"/>
              <a:t>비언어적 특징 추론</a:t>
            </a:r>
            <a:endParaRPr lang="en-US" altLang="ko-KR" b="1" dirty="0"/>
          </a:p>
          <a:p>
            <a:r>
              <a:rPr lang="en-US" altLang="ko-KR" dirty="0"/>
              <a:t>   </a:t>
            </a:r>
            <a:r>
              <a:rPr lang="ko-KR" altLang="en-US" dirty="0"/>
              <a:t>인식된 음성에서 개인이 사용하는 언어</a:t>
            </a:r>
            <a:r>
              <a:rPr lang="en-US" altLang="ko-KR" dirty="0"/>
              <a:t>, </a:t>
            </a:r>
            <a:r>
              <a:rPr lang="ko-KR" altLang="en-US" dirty="0"/>
              <a:t>발음</a:t>
            </a:r>
            <a:r>
              <a:rPr lang="en-US" altLang="ko-KR" dirty="0"/>
              <a:t>, </a:t>
            </a:r>
            <a:r>
              <a:rPr lang="ko-KR" altLang="en-US" dirty="0"/>
              <a:t>억양</a:t>
            </a:r>
            <a:r>
              <a:rPr lang="en-US" altLang="ko-KR" dirty="0"/>
              <a:t>, </a:t>
            </a:r>
            <a:r>
              <a:rPr lang="ko-KR" altLang="en-US" dirty="0"/>
              <a:t>톤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등의 정보를 분석하고 추론하여 해당 개인의 정확한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신원 파악이 가능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8CC92-0721-74C8-164F-8B6087F4DF7C}"/>
              </a:ext>
            </a:extLst>
          </p:cNvPr>
          <p:cNvSpPr txBox="1"/>
          <p:nvPr/>
        </p:nvSpPr>
        <p:spPr>
          <a:xfrm>
            <a:off x="329361" y="734553"/>
            <a:ext cx="50372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학습 데이터 수집 및 저장 과정에서 개인정보보호 문제 야기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수집된 사용자의 음성정보가</a:t>
            </a:r>
            <a:endParaRPr lang="en-US" altLang="ko-KR" sz="2400" b="1" dirty="0"/>
          </a:p>
          <a:p>
            <a:r>
              <a:rPr lang="ko-KR" altLang="en-US" sz="2400" b="1" dirty="0"/>
              <a:t>저장되고 이를 기반으로 </a:t>
            </a:r>
            <a:endParaRPr lang="en-US" altLang="ko-KR" sz="2400" b="1" dirty="0"/>
          </a:p>
          <a:p>
            <a:r>
              <a:rPr lang="ko-KR" altLang="en-US" sz="2400" b="1" dirty="0"/>
              <a:t>다양한 분석 및 추론이 가능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음성 데이터를 통한 개인정보 노출</a:t>
            </a:r>
            <a:endParaRPr lang="en-US" altLang="ko-KR" sz="2400" b="1" dirty="0"/>
          </a:p>
          <a:p>
            <a:r>
              <a:rPr lang="ko-KR" altLang="en-US" sz="2400" b="1" dirty="0"/>
              <a:t>가능성  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76928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E4C90-DD5E-0D37-FD7B-C7607EE99AF9}"/>
              </a:ext>
            </a:extLst>
          </p:cNvPr>
          <p:cNvSpPr txBox="1"/>
          <p:nvPr/>
        </p:nvSpPr>
        <p:spPr>
          <a:xfrm>
            <a:off x="329361" y="130508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중 유출에 대한 개인정보 이슈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8B7C8-413E-5FD4-0F24-D73119AADE3B}"/>
              </a:ext>
            </a:extLst>
          </p:cNvPr>
          <p:cNvSpPr txBox="1"/>
          <p:nvPr/>
        </p:nvSpPr>
        <p:spPr>
          <a:xfrm>
            <a:off x="329361" y="766637"/>
            <a:ext cx="501266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학습 데이터 수집 및 저장 과정에서 개인정보보호 문제 야기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저장된 사용자의 개인정보 노출</a:t>
            </a:r>
            <a:endParaRPr lang="en-US" altLang="ko-KR" sz="2400" b="1" dirty="0"/>
          </a:p>
          <a:p>
            <a:r>
              <a:rPr lang="ko-KR" altLang="en-US" sz="2400" b="1" dirty="0"/>
              <a:t>가능성  有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수집된 음성 데이터의 보안 문제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en-US" altLang="ko-KR" sz="2400" dirty="0"/>
              <a:t>- </a:t>
            </a:r>
            <a:r>
              <a:rPr lang="ko-KR" altLang="en-US" sz="2200" dirty="0"/>
              <a:t>보안 유지에 실패할 경우</a:t>
            </a:r>
            <a:r>
              <a:rPr lang="en-US" altLang="ko-KR" sz="2200" dirty="0"/>
              <a:t>, </a:t>
            </a:r>
            <a:r>
              <a:rPr lang="ko-KR" altLang="en-US" sz="2200" dirty="0"/>
              <a:t>제</a:t>
            </a:r>
            <a:r>
              <a:rPr lang="en-US" altLang="ko-KR" sz="2200" dirty="0"/>
              <a:t>3</a:t>
            </a:r>
            <a:r>
              <a:rPr lang="ko-KR" altLang="en-US" sz="2200" dirty="0"/>
              <a:t>자가</a:t>
            </a:r>
            <a:r>
              <a:rPr lang="en-US" altLang="ko-KR" sz="2200" dirty="0"/>
              <a:t>    </a:t>
            </a:r>
          </a:p>
          <a:p>
            <a:r>
              <a:rPr lang="en-US" altLang="ko-KR" sz="2200" dirty="0"/>
              <a:t>   </a:t>
            </a:r>
            <a:r>
              <a:rPr lang="ko-KR" altLang="en-US" sz="2200" dirty="0"/>
              <a:t>해당 음성 데이터를 탈취하여 </a:t>
            </a:r>
            <a:endParaRPr lang="en-US" altLang="ko-KR" sz="2200" dirty="0"/>
          </a:p>
          <a:p>
            <a:r>
              <a:rPr lang="en-US" altLang="ko-KR" sz="2200" dirty="0"/>
              <a:t>   </a:t>
            </a:r>
            <a:r>
              <a:rPr lang="ko-KR" altLang="en-US" sz="2200" dirty="0"/>
              <a:t>악용할 가능성 有</a:t>
            </a:r>
            <a:endParaRPr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F990D-521E-EE52-AD47-981B92DC6546}"/>
              </a:ext>
            </a:extLst>
          </p:cNvPr>
          <p:cNvSpPr txBox="1"/>
          <p:nvPr/>
        </p:nvSpPr>
        <p:spPr>
          <a:xfrm>
            <a:off x="6096000" y="718511"/>
            <a:ext cx="596766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데이터의 개인정보 유출</a:t>
            </a:r>
            <a:endParaRPr lang="en-US" altLang="ko-KR" sz="2400" b="1" dirty="0"/>
          </a:p>
          <a:p>
            <a:r>
              <a:rPr lang="en-US" altLang="ko-KR" sz="2400" dirty="0"/>
              <a:t> - </a:t>
            </a:r>
            <a:r>
              <a:rPr lang="ko-KR" altLang="en-US" sz="2000" b="1" dirty="0"/>
              <a:t>유출 예시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불법적인 데이터 수집</a:t>
            </a:r>
            <a:endParaRPr lang="en-US" altLang="ko-KR" b="1" dirty="0"/>
          </a:p>
          <a:p>
            <a:r>
              <a:rPr lang="en-US" altLang="ko-KR" sz="2000" dirty="0"/>
              <a:t>   </a:t>
            </a:r>
            <a:r>
              <a:rPr lang="ko-KR" altLang="en-US" dirty="0"/>
              <a:t>일부 기업이나 개인이 의도적으로나 의도적이지 않게 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불법적으로 음성 데이터를 수집할 수 있음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ko-KR" altLang="en-US" dirty="0"/>
              <a:t>예를 들어 음성 데이터 수집 방법 중 온라인을 통한 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수집이 있는데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유튜브</a:t>
            </a:r>
            <a:r>
              <a:rPr lang="en-US" altLang="ko-KR" dirty="0">
                <a:solidFill>
                  <a:schemeClr val="tx1"/>
                </a:solidFill>
              </a:rPr>
              <a:t>,TED </a:t>
            </a:r>
            <a:r>
              <a:rPr lang="ko-KR" altLang="en-US" dirty="0">
                <a:solidFill>
                  <a:schemeClr val="tx1"/>
                </a:solidFill>
              </a:rPr>
              <a:t>등에서 수집한 음성 </a:t>
            </a:r>
            <a:r>
              <a:rPr lang="ko-KR" altLang="en-US" dirty="0"/>
              <a:t>데이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터가 무료 음성 데이터가 아닌 특정 개인의 음성 데이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ko-KR" altLang="en-US" dirty="0"/>
              <a:t>터일 경우</a:t>
            </a:r>
            <a:r>
              <a:rPr lang="en-US" altLang="ko-KR" dirty="0"/>
              <a:t>, </a:t>
            </a:r>
            <a:r>
              <a:rPr lang="ko-KR" altLang="en-US" dirty="0"/>
              <a:t>개인에 대한 음성정보가 불법적으로 수집</a:t>
            </a:r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될 수도 있음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1" dirty="0"/>
              <a:t>2)</a:t>
            </a:r>
            <a:r>
              <a:rPr lang="ko-KR" altLang="en-US" b="1" dirty="0"/>
              <a:t>해킹</a:t>
            </a:r>
            <a:endParaRPr lang="en-US" altLang="ko-KR" b="1" dirty="0"/>
          </a:p>
          <a:p>
            <a:r>
              <a:rPr lang="en-US" altLang="ko-KR" sz="2000" b="1" dirty="0"/>
              <a:t>  </a:t>
            </a:r>
            <a:r>
              <a:rPr lang="en-US" altLang="ko-KR" dirty="0"/>
              <a:t>LSTM</a:t>
            </a:r>
            <a:r>
              <a:rPr lang="ko-KR" altLang="en-US" dirty="0"/>
              <a:t>모델을 구동하는 서버나 수집한 음성 데이터의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저장소가 해킹 당해 개인정보 유출이 발생할 수 있음</a:t>
            </a:r>
            <a:endParaRPr lang="en-US" altLang="ko-KR" dirty="0"/>
          </a:p>
          <a:p>
            <a:r>
              <a:rPr lang="en-US" altLang="ko-KR" b="1" dirty="0"/>
              <a:t>3)</a:t>
            </a:r>
            <a:r>
              <a:rPr lang="ko-KR" altLang="en-US" b="1" dirty="0"/>
              <a:t>데이터 처리 과정에서의 유출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en-US" altLang="ko-KR" dirty="0"/>
              <a:t>LSTM </a:t>
            </a:r>
            <a:r>
              <a:rPr lang="ko-KR" altLang="en-US" dirty="0"/>
              <a:t>모델을 학습시키기 위해서 데이터를 처리하는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과정을 거치는데</a:t>
            </a:r>
            <a:r>
              <a:rPr lang="en-US" altLang="ko-KR" dirty="0"/>
              <a:t>, </a:t>
            </a:r>
            <a:r>
              <a:rPr lang="ko-KR" altLang="en-US" dirty="0"/>
              <a:t>이 과정에서 데이터 처리를 수행하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는 개인이나 기업</a:t>
            </a:r>
            <a:r>
              <a:rPr lang="en-US" altLang="ko-KR" dirty="0"/>
              <a:t>, </a:t>
            </a:r>
            <a:r>
              <a:rPr lang="ko-KR" altLang="en-US" dirty="0"/>
              <a:t>시스템 등에 의해 개인정보 유출이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82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E4C90-DD5E-0D37-FD7B-C7607EE99AF9}"/>
              </a:ext>
            </a:extLst>
          </p:cNvPr>
          <p:cNvSpPr txBox="1"/>
          <p:nvPr/>
        </p:nvSpPr>
        <p:spPr>
          <a:xfrm>
            <a:off x="329361" y="130508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중 유출에 대한 개인정보 이슈</a:t>
            </a:r>
            <a:endParaRPr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8FEF8-3CB9-06B1-3F49-474FEEC1985A}"/>
              </a:ext>
            </a:extLst>
          </p:cNvPr>
          <p:cNvSpPr txBox="1"/>
          <p:nvPr/>
        </p:nvSpPr>
        <p:spPr>
          <a:xfrm>
            <a:off x="465720" y="967164"/>
            <a:ext cx="596766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데이터의 개인정보 유출</a:t>
            </a:r>
            <a:endParaRPr lang="en-US" altLang="ko-KR" sz="2400" b="1" dirty="0"/>
          </a:p>
          <a:p>
            <a:r>
              <a:rPr lang="en-US" altLang="ko-KR" sz="2400" dirty="0"/>
              <a:t> - </a:t>
            </a:r>
            <a:r>
              <a:rPr lang="ko-KR" altLang="en-US" sz="2000" b="1" dirty="0"/>
              <a:t>유출 시 악용 예시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사생활 침해</a:t>
            </a:r>
            <a:endParaRPr lang="en-US" altLang="ko-KR" b="1" dirty="0"/>
          </a:p>
          <a:p>
            <a:r>
              <a:rPr lang="en-US" altLang="ko-KR" sz="2000" dirty="0"/>
              <a:t>  </a:t>
            </a:r>
            <a:r>
              <a:rPr lang="ko-KR" altLang="en-US" dirty="0"/>
              <a:t>유출된 음성 데이터를 활용하여 사용자의 일상생활</a:t>
            </a:r>
            <a:r>
              <a:rPr lang="en-US" altLang="ko-KR" dirty="0"/>
              <a:t>,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/>
              <a:t>행동 패턴 등을 파악하여 악용 가능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b="1" dirty="0"/>
              <a:t>2)</a:t>
            </a:r>
            <a:r>
              <a:rPr lang="ko-KR" altLang="en-US" b="1" dirty="0"/>
              <a:t>위조 음성 생성</a:t>
            </a:r>
            <a:endParaRPr lang="en-US" altLang="ko-KR" b="1" dirty="0"/>
          </a:p>
          <a:p>
            <a:r>
              <a:rPr lang="en-US" altLang="ko-KR" sz="2000" b="1" dirty="0"/>
              <a:t>  </a:t>
            </a:r>
            <a:r>
              <a:rPr lang="ko-KR" altLang="en-US" dirty="0"/>
              <a:t>유출된 음성 데이터를 활용하여 개인의 목소리로 가짜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음성을 생성하여 보이스피싱 등 사기나 범죄 등에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악용 가능</a:t>
            </a:r>
            <a:endParaRPr lang="en-US" altLang="ko-KR" dirty="0"/>
          </a:p>
          <a:p>
            <a:r>
              <a:rPr lang="en-US" altLang="ko-KR" b="1" dirty="0"/>
              <a:t>3)</a:t>
            </a:r>
            <a:r>
              <a:rPr lang="ko-KR" altLang="en-US" b="1" dirty="0"/>
              <a:t>목소리 인증 우회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dirty="0"/>
              <a:t>유출된 음성 데이터를 활용하여 목소리 인증 시스템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을 우회하는 것이 가능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이를 통해 개인이 보유한 정보나 서비스에 대한 접근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권한을 불법적으로 획득하는 등 악용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858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F29AC-CBE1-91A0-775B-0759EB46BB96}"/>
              </a:ext>
            </a:extLst>
          </p:cNvPr>
          <p:cNvSpPr txBox="1"/>
          <p:nvPr/>
        </p:nvSpPr>
        <p:spPr>
          <a:xfrm>
            <a:off x="329361" y="130508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</a:t>
            </a:r>
            <a:r>
              <a:rPr lang="ko-KR" altLang="en-US" sz="2400" b="1" dirty="0"/>
              <a:t>음성인식 중 음성 데이터 보안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58BBC-F12D-B87E-E484-F7C85A2EB13B}"/>
              </a:ext>
            </a:extLst>
          </p:cNvPr>
          <p:cNvSpPr txBox="1"/>
          <p:nvPr/>
        </p:nvSpPr>
        <p:spPr>
          <a:xfrm>
            <a:off x="329361" y="734553"/>
            <a:ext cx="5037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 유출을 방지를</a:t>
            </a:r>
            <a:endParaRPr lang="en-US" altLang="ko-KR" sz="2400" b="1" dirty="0"/>
          </a:p>
          <a:p>
            <a:r>
              <a:rPr lang="ko-KR" altLang="en-US" sz="2400" b="1" dirty="0"/>
              <a:t>위해서는 다양한 보안 기술을 통한보안 강화가 필요</a:t>
            </a:r>
            <a:endParaRPr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E4F0B-1C7C-26C2-8F2D-2BF5071D3AF9}"/>
              </a:ext>
            </a:extLst>
          </p:cNvPr>
          <p:cNvSpPr txBox="1"/>
          <p:nvPr/>
        </p:nvSpPr>
        <p:spPr>
          <a:xfrm>
            <a:off x="5887453" y="718511"/>
            <a:ext cx="617621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음성 데이터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보안 기술</a:t>
            </a:r>
            <a:endParaRPr lang="en-US" altLang="ko-KR" sz="2400" b="1" dirty="0"/>
          </a:p>
          <a:p>
            <a:endParaRPr lang="en-US" altLang="ko-KR" b="1" dirty="0"/>
          </a:p>
          <a:p>
            <a:r>
              <a:rPr lang="en-US" altLang="ko-KR" b="1" dirty="0"/>
              <a:t>1)</a:t>
            </a:r>
            <a:r>
              <a:rPr lang="ko-KR" altLang="en-US" b="1" dirty="0"/>
              <a:t>데이터베이스 관리</a:t>
            </a:r>
            <a:endParaRPr lang="en-US" altLang="ko-KR" b="1" dirty="0"/>
          </a:p>
          <a:p>
            <a:r>
              <a:rPr lang="en-US" altLang="ko-KR" sz="2000" dirty="0"/>
              <a:t>   </a:t>
            </a:r>
            <a:r>
              <a:rPr lang="ko-KR" altLang="en-US" dirty="0"/>
              <a:t>데이터베이스 및 파일 서버에 엄격한 접근 제어 및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보안 프로토콜 적용 </a:t>
            </a:r>
            <a:endParaRPr lang="en-US" altLang="ko-KR" dirty="0"/>
          </a:p>
          <a:p>
            <a:r>
              <a:rPr lang="en-US" altLang="ko-KR" b="1" dirty="0"/>
              <a:t>2)</a:t>
            </a:r>
            <a:r>
              <a:rPr lang="ko-KR" altLang="en-US" b="1" dirty="0"/>
              <a:t>암호화 기술</a:t>
            </a:r>
            <a:endParaRPr lang="en-US" altLang="ko-KR" b="1" dirty="0"/>
          </a:p>
          <a:p>
            <a:r>
              <a:rPr lang="en-US" altLang="ko-KR" sz="2000" b="1" dirty="0"/>
              <a:t>  </a:t>
            </a:r>
            <a:r>
              <a:rPr lang="en-US" altLang="ko-KR" dirty="0"/>
              <a:t>AES, RSA, SHA </a:t>
            </a:r>
            <a:r>
              <a:rPr lang="ko-KR" altLang="en-US" dirty="0"/>
              <a:t>등의 암호화 기술을 통해 데이터 암호화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2</a:t>
            </a:r>
            <a:r>
              <a:rPr lang="ko-KR" altLang="en-US" dirty="0"/>
              <a:t>개로 </a:t>
            </a:r>
            <a:r>
              <a:rPr lang="en-US" altLang="ko-KR" dirty="0"/>
              <a:t>key</a:t>
            </a:r>
            <a:r>
              <a:rPr lang="ko-KR" altLang="en-US" dirty="0"/>
              <a:t>를 나눠 변환한 후 차례로 곱 연산을 수행하여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암호화 진행</a:t>
            </a:r>
            <a:r>
              <a:rPr lang="en-US" altLang="ko-KR" dirty="0"/>
              <a:t>, </a:t>
            </a:r>
            <a:r>
              <a:rPr lang="ko-KR" altLang="en-US" dirty="0"/>
              <a:t>이후 복호화도 </a:t>
            </a:r>
            <a:r>
              <a:rPr lang="en-US" altLang="ko-KR" dirty="0"/>
              <a:t>key </a:t>
            </a:r>
            <a:r>
              <a:rPr lang="ko-KR" altLang="en-US" dirty="0"/>
              <a:t>데이터들 간의 유사성을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판별하여 </a:t>
            </a:r>
            <a:r>
              <a:rPr lang="en-US" altLang="ko-KR" dirty="0"/>
              <a:t>2</a:t>
            </a:r>
            <a:r>
              <a:rPr lang="ko-KR" altLang="en-US" dirty="0"/>
              <a:t>단계로 진행</a:t>
            </a:r>
            <a:r>
              <a:rPr lang="en-US" altLang="ko-KR" dirty="0"/>
              <a:t>(key</a:t>
            </a:r>
            <a:r>
              <a:rPr lang="ko-KR" altLang="en-US" dirty="0"/>
              <a:t>를 이용한 이중 암호화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3)</a:t>
            </a:r>
            <a:r>
              <a:rPr lang="ko-KR" altLang="en-US" b="1" dirty="0"/>
              <a:t>익명화 기술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dirty="0"/>
              <a:t>개인정보를 제거하거나 변조하여 </a:t>
            </a:r>
            <a:r>
              <a:rPr lang="ko-KR" altLang="en-US" dirty="0" err="1"/>
              <a:t>개인을</a:t>
            </a:r>
            <a:r>
              <a:rPr lang="ko-KR" altLang="en-US" dirty="0"/>
              <a:t> 식별할 수 없게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데이터에 대한 익명화 진행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데이터의 실제 발화자에 대한 식별 정보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전화번호 등</a:t>
            </a:r>
            <a:r>
              <a:rPr lang="en-US" altLang="ko-KR" dirty="0"/>
              <a:t>)</a:t>
            </a:r>
            <a:r>
              <a:rPr lang="ko-KR" altLang="en-US" dirty="0"/>
              <a:t>를 삭제하고 대신 고유한 </a:t>
            </a:r>
            <a:r>
              <a:rPr lang="en-US" altLang="ko-KR" dirty="0"/>
              <a:t>ID</a:t>
            </a:r>
            <a:r>
              <a:rPr lang="ko-KR" altLang="en-US" dirty="0"/>
              <a:t>를 부여하여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데이터를 분류 및 저장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데이터에서 민감한 정보가 포함된 일부 구간을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삭제하고 사용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음성 데이터 중 일부 구간을 변조하여 왜곡하여 사용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19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4B325A-7E5A-3832-E49D-8CEC9640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47" y="2303759"/>
            <a:ext cx="5253532" cy="3142299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A1E9B-0856-EA45-7421-2BA4D0AB0D39}"/>
              </a:ext>
            </a:extLst>
          </p:cNvPr>
          <p:cNvSpPr txBox="1"/>
          <p:nvPr/>
        </p:nvSpPr>
        <p:spPr>
          <a:xfrm>
            <a:off x="536257" y="307442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06869-ADA9-1E69-A645-D8ECD8378581}"/>
              </a:ext>
            </a:extLst>
          </p:cNvPr>
          <p:cNvSpPr txBox="1"/>
          <p:nvPr/>
        </p:nvSpPr>
        <p:spPr>
          <a:xfrm>
            <a:off x="536257" y="927847"/>
            <a:ext cx="5015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기울기 소멸 </a:t>
            </a:r>
            <a:r>
              <a:rPr lang="en-US" altLang="ko-KR" dirty="0"/>
              <a:t>-&gt; </a:t>
            </a:r>
            <a:r>
              <a:rPr lang="ko-KR" altLang="en-US" dirty="0"/>
              <a:t>장기 의존성에 대한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단기기억만을 이용</a:t>
            </a:r>
          </a:p>
        </p:txBody>
      </p:sp>
    </p:spTree>
    <p:extLst>
      <p:ext uri="{BB962C8B-B14F-4D97-AF65-F5344CB8AC3E}">
        <p14:creationId xmlns:p14="http://schemas.microsoft.com/office/powerpoint/2010/main" val="353795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54BB6-FE4F-0C3E-F207-6A74C601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46" y="626870"/>
            <a:ext cx="4951507" cy="573528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38BE4-562D-D08C-FDB4-F9EF4FA906DE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LSTM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68A83-87CF-BE93-006F-3F65D8E2D73E}"/>
              </a:ext>
            </a:extLst>
          </p:cNvPr>
          <p:cNvSpPr txBox="1"/>
          <p:nvPr/>
        </p:nvSpPr>
        <p:spPr>
          <a:xfrm>
            <a:off x="361445" y="954741"/>
            <a:ext cx="2435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출력 </a:t>
            </a:r>
            <a:r>
              <a:rPr lang="en-US" altLang="ko-KR" dirty="0"/>
              <a:t>+ </a:t>
            </a:r>
            <a:r>
              <a:rPr lang="ko-KR" altLang="en-US" dirty="0"/>
              <a:t>기억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단기와 장기를 연관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개의 라인에 분기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/>
              <a:t>분기부분 좀 더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망각 게이트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폭발 방지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88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ADED593-9B82-6B77-D8D8-9DCD2348017F}"/>
              </a:ext>
            </a:extLst>
          </p:cNvPr>
          <p:cNvSpPr txBox="1"/>
          <p:nvPr/>
        </p:nvSpPr>
        <p:spPr>
          <a:xfrm>
            <a:off x="268942" y="175049"/>
            <a:ext cx="661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(Long Short Term Memory)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7CB71-FCE2-8822-6350-EE04547034C7}"/>
              </a:ext>
            </a:extLst>
          </p:cNvPr>
          <p:cNvSpPr txBox="1"/>
          <p:nvPr/>
        </p:nvSpPr>
        <p:spPr>
          <a:xfrm>
            <a:off x="370542" y="2835770"/>
            <a:ext cx="6178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</a:t>
            </a:r>
            <a:r>
              <a:rPr lang="ko-KR" altLang="en-US" b="1" dirty="0"/>
              <a:t> 활성화함수는 입력 신호의 총합을 출력 신호로 변환하는 함수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말하는데</a:t>
            </a:r>
            <a:r>
              <a:rPr lang="en-US" altLang="ko-KR" dirty="0"/>
              <a:t>, LSTM</a:t>
            </a:r>
            <a:r>
              <a:rPr lang="ko-KR" altLang="en-US" dirty="0"/>
              <a:t>은 활성화함수 중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</a:t>
            </a:r>
            <a:r>
              <a:rPr lang="en-US" altLang="ko-KR" dirty="0"/>
              <a:t>tanh </a:t>
            </a:r>
            <a:r>
              <a:rPr lang="ko-KR" altLang="en-US" dirty="0"/>
              <a:t>함수와 연관이 깊습니다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시그모이드란</a:t>
            </a:r>
            <a:r>
              <a:rPr lang="ko-KR" altLang="en-US" dirty="0"/>
              <a:t> ‘</a:t>
            </a:r>
            <a:r>
              <a:rPr lang="en-US" altLang="ko-KR" dirty="0"/>
              <a:t>S</a:t>
            </a:r>
            <a:r>
              <a:rPr lang="ko-KR" altLang="en-US" dirty="0"/>
              <a:t>자 </a:t>
            </a:r>
            <a:r>
              <a:rPr lang="ko-KR" altLang="en-US" dirty="0" err="1"/>
              <a:t>모양’이라는</a:t>
            </a:r>
            <a:r>
              <a:rPr lang="ko-KR" altLang="en-US" dirty="0"/>
              <a:t> 뜻으로</a:t>
            </a:r>
            <a:r>
              <a:rPr lang="en-US" altLang="ko-KR" dirty="0"/>
              <a:t>, </a:t>
            </a:r>
            <a:r>
              <a:rPr lang="ko-KR" altLang="en-US" dirty="0"/>
              <a:t>실수 값을 입력 받아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사이의 값으로 압축하여 표현한 함수입니다</a:t>
            </a:r>
            <a:r>
              <a:rPr lang="en-US" altLang="ko-KR" dirty="0"/>
              <a:t>. </a:t>
            </a:r>
            <a:r>
              <a:rPr lang="ko-KR" altLang="en-US" dirty="0"/>
              <a:t>큰 음수 값일수록 </a:t>
            </a:r>
            <a:r>
              <a:rPr lang="en-US" altLang="ko-KR" dirty="0"/>
              <a:t>0</a:t>
            </a:r>
            <a:r>
              <a:rPr lang="ko-KR" altLang="en-US" dirty="0"/>
              <a:t>에 가까워지고 큰 양수 값일수록 </a:t>
            </a:r>
            <a:r>
              <a:rPr lang="en-US" altLang="ko-KR" dirty="0"/>
              <a:t>1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함수에는 단점이 있는데 그것이 </a:t>
            </a:r>
            <a:r>
              <a:rPr lang="en-US" altLang="ko-KR" dirty="0"/>
              <a:t>RNN</a:t>
            </a:r>
            <a:r>
              <a:rPr lang="ko-KR" altLang="en-US" dirty="0"/>
              <a:t>의 </a:t>
            </a:r>
            <a:r>
              <a:rPr lang="ko-KR" altLang="en-US" dirty="0" err="1"/>
              <a:t>문제와도</a:t>
            </a:r>
            <a:r>
              <a:rPr lang="ko-KR" altLang="en-US" dirty="0"/>
              <a:t> 같은 기울기 소멸 문제가 발생한다는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시그모이드</a:t>
            </a:r>
            <a:r>
              <a:rPr lang="ko-KR" altLang="en-US" dirty="0"/>
              <a:t> 함수의 기울기는 </a:t>
            </a:r>
            <a:r>
              <a:rPr lang="ko-KR" altLang="en-US" dirty="0" err="1"/>
              <a:t>역전파</a:t>
            </a:r>
            <a:r>
              <a:rPr lang="ko-KR" altLang="en-US" dirty="0"/>
              <a:t> 중에 이전의 기울기와 현재 기울기를 곱하면서 점점 기울기가 사라지게 됩니다</a:t>
            </a:r>
            <a:r>
              <a:rPr lang="en-US" altLang="ko-KR" dirty="0"/>
              <a:t>. </a:t>
            </a:r>
            <a:r>
              <a:rPr lang="ko-KR" altLang="en-US" dirty="0"/>
              <a:t>이렇게 되면 신경망의 학습 능력이 제한되게 됩니다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8F9BE8-CDA9-D9DC-7D47-530E524B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93" y="1124589"/>
            <a:ext cx="4773476" cy="342236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3C454-F6CC-F8B9-60C0-0FBC91E313D9}"/>
              </a:ext>
            </a:extLst>
          </p:cNvPr>
          <p:cNvSpPr txBox="1"/>
          <p:nvPr/>
        </p:nvSpPr>
        <p:spPr>
          <a:xfrm>
            <a:off x="370542" y="804446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은 ‘</a:t>
            </a:r>
            <a:r>
              <a:rPr lang="en-US" altLang="ko-KR" dirty="0"/>
              <a:t>Long Short Term Memory</a:t>
            </a:r>
            <a:r>
              <a:rPr lang="ko-KR" altLang="en-US" dirty="0"/>
              <a:t>라고 하는 장단기 메모리로</a:t>
            </a:r>
            <a:r>
              <a:rPr lang="en-US" altLang="ko-KR" dirty="0"/>
              <a:t>, </a:t>
            </a:r>
            <a:r>
              <a:rPr lang="ko-KR" altLang="en-US" dirty="0"/>
              <a:t>앞서 설명한 </a:t>
            </a:r>
            <a:r>
              <a:rPr lang="en-US" altLang="ko-KR" dirty="0"/>
              <a:t>RNN</a:t>
            </a:r>
            <a:r>
              <a:rPr lang="ko-KR" altLang="en-US" dirty="0"/>
              <a:t>의 일종이라고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의 기울기 소멸 문제와 장기 의존성 문제를 해결 및 보완하기 위해 고안된 기법입니다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이 어떤 식으로 </a:t>
            </a:r>
            <a:r>
              <a:rPr lang="en-US" altLang="ko-KR" dirty="0"/>
              <a:t>RNN</a:t>
            </a:r>
            <a:r>
              <a:rPr lang="ko-KR" altLang="en-US" dirty="0"/>
              <a:t>의 문제해결을 위해 보완된 알고리즘인지 알기 위해서 우선 활성화함수에 대해 말하고자 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93D0E-EF05-EF90-5F7E-272F251DD1B0}"/>
              </a:ext>
            </a:extLst>
          </p:cNvPr>
          <p:cNvSpPr txBox="1"/>
          <p:nvPr/>
        </p:nvSpPr>
        <p:spPr>
          <a:xfrm>
            <a:off x="7645400" y="4682428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시그모이드</a:t>
            </a:r>
            <a:r>
              <a:rPr lang="ko-KR" altLang="en-US" sz="1400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27418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AE65FB-A8F9-9AD8-5EBF-E1924FF3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4" y="1040748"/>
            <a:ext cx="4036876" cy="369158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EB44FC-0480-A99A-B9A0-54B2AB263BD6}"/>
              </a:ext>
            </a:extLst>
          </p:cNvPr>
          <p:cNvSpPr txBox="1"/>
          <p:nvPr/>
        </p:nvSpPr>
        <p:spPr>
          <a:xfrm>
            <a:off x="5232400" y="602103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Tanh</a:t>
            </a:r>
            <a:r>
              <a:rPr lang="ko-KR" altLang="en-US" dirty="0"/>
              <a:t>함수는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비슷하지만 실수 값을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사이의 값으로 함수를 압축합니다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Tanh</a:t>
            </a:r>
            <a:r>
              <a:rPr lang="ko-KR" altLang="en-US" dirty="0"/>
              <a:t>함수의 수식을 간단히 살펴보면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</a:t>
            </a:r>
            <a:r>
              <a:rPr lang="en-US" altLang="ko-KR" dirty="0"/>
              <a:t>2</a:t>
            </a:r>
            <a:r>
              <a:rPr lang="ko-KR" altLang="en-US" dirty="0" err="1"/>
              <a:t>배하여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만큼 </a:t>
            </a:r>
            <a:r>
              <a:rPr lang="ko-KR" altLang="en-US" dirty="0" err="1"/>
              <a:t>빼준</a:t>
            </a:r>
            <a:r>
              <a:rPr lang="ko-KR" altLang="en-US" dirty="0"/>
              <a:t> 값과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500" b="1" i="1" dirty="0"/>
              <a:t>*tanh(x) = 2</a:t>
            </a:r>
            <a:r>
              <a:rPr lang="el-GR" altLang="ko-KR" sz="15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altLang="ko-KR" sz="15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(2x) - 1</a:t>
            </a:r>
            <a:endParaRPr lang="el-GR" altLang="ko-KR" sz="1500" b="1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Tanh</a:t>
            </a:r>
            <a:r>
              <a:rPr lang="ko-KR" altLang="en-US" dirty="0"/>
              <a:t>함수는 그래프의 중심을 </a:t>
            </a:r>
            <a:r>
              <a:rPr lang="en-US" altLang="ko-KR" dirty="0"/>
              <a:t>0</a:t>
            </a:r>
            <a:r>
              <a:rPr lang="ko-KR" altLang="en-US" dirty="0"/>
              <a:t>으로 두고</a:t>
            </a:r>
            <a:r>
              <a:rPr lang="en-US" altLang="ko-KR" dirty="0"/>
              <a:t>, </a:t>
            </a:r>
            <a:r>
              <a:rPr lang="ko-KR" altLang="en-US" dirty="0" err="1"/>
              <a:t>함숫값이</a:t>
            </a:r>
            <a:r>
              <a:rPr lang="ko-KR" altLang="en-US" dirty="0"/>
              <a:t> 음수나 양수에 치우치지 않고 실수 전체에 고르게 나타나는 형태를 가진 함수입니다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Tanh </a:t>
            </a:r>
            <a:r>
              <a:rPr lang="ko-KR" altLang="en-US" dirty="0"/>
              <a:t>함수는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 비해 최적화를 잘합니다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Tanh</a:t>
            </a:r>
            <a:r>
              <a:rPr lang="ko-KR" altLang="en-US" dirty="0"/>
              <a:t>함수가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 비해 손실 함수 값을 최소화한다고 볼 수 있습니다</a:t>
            </a:r>
            <a:r>
              <a:rPr lang="en-US" altLang="ko-KR" dirty="0"/>
              <a:t>.</a:t>
            </a:r>
          </a:p>
          <a:p>
            <a:endParaRPr lang="en-US" altLang="ko-KR" sz="1400" b="1" i="1" dirty="0"/>
          </a:p>
          <a:p>
            <a:r>
              <a:rPr lang="en-US" altLang="ko-KR" sz="1500" b="1" i="1" dirty="0"/>
              <a:t>**</a:t>
            </a:r>
            <a:r>
              <a:rPr lang="ko-KR" altLang="en-US" sz="1500" b="1" i="1" dirty="0"/>
              <a:t>손실함수</a:t>
            </a:r>
            <a:r>
              <a:rPr lang="en-US" altLang="ko-KR" sz="1500" b="1" i="1" dirty="0"/>
              <a:t>: </a:t>
            </a:r>
            <a:r>
              <a:rPr lang="ko-KR" altLang="en-US" sz="1500" b="1" i="1" dirty="0"/>
              <a:t>학습 중에 알고리즘이 얼마나 잘못 예측하는지에 대한 정도를 확인하기 위해 존재하는 함수</a:t>
            </a:r>
            <a:endParaRPr lang="en-US" altLang="ko-KR" sz="1500" b="1" i="1" dirty="0"/>
          </a:p>
          <a:p>
            <a:endParaRPr lang="en-US" altLang="ko-KR" sz="1500" b="1" i="1" dirty="0"/>
          </a:p>
          <a:p>
            <a:r>
              <a:rPr lang="en-US" altLang="ko-KR" sz="1600" dirty="0"/>
              <a:t>Tanh</a:t>
            </a:r>
            <a:r>
              <a:rPr lang="ko-KR" altLang="en-US" sz="1600" dirty="0"/>
              <a:t>함수는 </a:t>
            </a:r>
            <a:r>
              <a:rPr lang="ko-KR" altLang="en-US" sz="1600" dirty="0" err="1"/>
              <a:t>시그모이드</a:t>
            </a:r>
            <a:r>
              <a:rPr lang="ko-KR" altLang="en-US" sz="1600" dirty="0"/>
              <a:t> 함수에 비해 최적화를 잘하지만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시그모이드</a:t>
            </a:r>
            <a:r>
              <a:rPr lang="ko-KR" altLang="en-US" sz="1600" dirty="0"/>
              <a:t> 함수와 마찬가지로 기울기 소멸 문제를 가지고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57BD6-2816-A22E-08EC-97FFB2F973BA}"/>
              </a:ext>
            </a:extLst>
          </p:cNvPr>
          <p:cNvSpPr txBox="1"/>
          <p:nvPr/>
        </p:nvSpPr>
        <p:spPr>
          <a:xfrm>
            <a:off x="1143862" y="4890975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Tanh</a:t>
            </a:r>
            <a:r>
              <a:rPr lang="ko-KR" altLang="en-US" sz="1400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26661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A1E9B-0856-EA45-7421-2BA4D0AB0D39}"/>
              </a:ext>
            </a:extLst>
          </p:cNvPr>
          <p:cNvSpPr txBox="1"/>
          <p:nvPr/>
        </p:nvSpPr>
        <p:spPr>
          <a:xfrm>
            <a:off x="536257" y="307442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- RNN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A898F-6FC3-8051-C639-0B5BA485DD50}"/>
              </a:ext>
            </a:extLst>
          </p:cNvPr>
          <p:cNvSpPr txBox="1"/>
          <p:nvPr/>
        </p:nvSpPr>
        <p:spPr>
          <a:xfrm>
            <a:off x="536256" y="1020614"/>
            <a:ext cx="9223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이렇게 </a:t>
            </a:r>
            <a:r>
              <a:rPr lang="ko-KR" altLang="en-US" b="1" dirty="0"/>
              <a:t>기울기 소멸 문제</a:t>
            </a:r>
            <a:r>
              <a:rPr lang="ko-KR" altLang="en-US" dirty="0"/>
              <a:t>와 함께 </a:t>
            </a:r>
            <a:r>
              <a:rPr lang="en-US" altLang="ko-KR" dirty="0"/>
              <a:t>RNN</a:t>
            </a:r>
            <a:r>
              <a:rPr lang="ko-KR" altLang="en-US" dirty="0"/>
              <a:t>은 </a:t>
            </a:r>
            <a:r>
              <a:rPr lang="ko-KR" altLang="en-US" b="1" dirty="0"/>
              <a:t>장기 의존성에 대한 문제</a:t>
            </a:r>
            <a:r>
              <a:rPr lang="ko-KR" altLang="en-US" dirty="0"/>
              <a:t>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은 바로 직전의 정보 뿐만 아니라 더 이전의 정보를 기억하고 있고</a:t>
            </a:r>
            <a:r>
              <a:rPr lang="en-US" altLang="ko-KR" dirty="0"/>
              <a:t>, </a:t>
            </a:r>
            <a:r>
              <a:rPr lang="ko-KR" altLang="en-US" dirty="0"/>
              <a:t>망각에 대한 기능이 없기 때문에 단어의 가중치가 수십단계가 아닌 </a:t>
            </a:r>
            <a:r>
              <a:rPr lang="en-US" altLang="ko-KR" dirty="0"/>
              <a:t>100</a:t>
            </a:r>
            <a:r>
              <a:rPr lang="ko-KR" altLang="en-US" dirty="0"/>
              <a:t>단계 이상이 된다면 </a:t>
            </a:r>
            <a:r>
              <a:rPr lang="ko-KR" altLang="en-US" dirty="0" err="1"/>
              <a:t>계산량이</a:t>
            </a:r>
            <a:r>
              <a:rPr lang="ko-KR" altLang="en-US" dirty="0"/>
              <a:t> 너무 커져 기억할 수 없게 됩니다</a:t>
            </a:r>
            <a:r>
              <a:rPr lang="en-US" altLang="ko-KR" dirty="0"/>
              <a:t>. </a:t>
            </a:r>
            <a:r>
              <a:rPr lang="ko-KR" altLang="en-US" dirty="0"/>
              <a:t>계속 가중하다 기울기가 소실되면서 기울기가 폭발하게 되면 기억을 할 수 없기 때문에 </a:t>
            </a:r>
            <a:r>
              <a:rPr lang="en-US" altLang="ko-KR" dirty="0"/>
              <a:t>RNN</a:t>
            </a:r>
            <a:r>
              <a:rPr lang="ko-KR" altLang="en-US" dirty="0"/>
              <a:t>은 주로 단기기억만을 이용하게 됩니다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A5B1AF-B276-5696-D7D9-2E0A81DDC4E1}"/>
              </a:ext>
            </a:extLst>
          </p:cNvPr>
          <p:cNvGrpSpPr/>
          <p:nvPr/>
        </p:nvGrpSpPr>
        <p:grpSpPr>
          <a:xfrm>
            <a:off x="2013252" y="3529063"/>
            <a:ext cx="8165496" cy="2502854"/>
            <a:chOff x="1566333" y="3559279"/>
            <a:chExt cx="8165496" cy="250285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903AAD2-A51F-059A-35BC-485DFD80FEB3}"/>
                </a:ext>
              </a:extLst>
            </p:cNvPr>
            <p:cNvGrpSpPr/>
            <p:nvPr/>
          </p:nvGrpSpPr>
          <p:grpSpPr>
            <a:xfrm>
              <a:off x="1566333" y="3559279"/>
              <a:ext cx="7747004" cy="2502854"/>
              <a:chOff x="1566333" y="3559279"/>
              <a:chExt cx="7747004" cy="2502854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9B14D48-E11B-72AC-9ACB-C983DCF41F95}"/>
                  </a:ext>
                </a:extLst>
              </p:cNvPr>
              <p:cNvGrpSpPr/>
              <p:nvPr/>
            </p:nvGrpSpPr>
            <p:grpSpPr>
              <a:xfrm>
                <a:off x="1566333" y="4267198"/>
                <a:ext cx="7747004" cy="1794935"/>
                <a:chOff x="1566333" y="4267198"/>
                <a:chExt cx="7747004" cy="1794935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360D5ECC-F3D8-D371-5209-8671E101B2F3}"/>
                    </a:ext>
                  </a:extLst>
                </p:cNvPr>
                <p:cNvGrpSpPr/>
                <p:nvPr/>
              </p:nvGrpSpPr>
              <p:grpSpPr>
                <a:xfrm>
                  <a:off x="1566333" y="4267198"/>
                  <a:ext cx="7747004" cy="1159935"/>
                  <a:chOff x="1566333" y="4267198"/>
                  <a:chExt cx="7747004" cy="1159935"/>
                </a:xfrm>
              </p:grpSpPr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99C096BA-B12C-A243-60BF-6EC7C25830DC}"/>
                      </a:ext>
                    </a:extLst>
                  </p:cNvPr>
                  <p:cNvGrpSpPr/>
                  <p:nvPr/>
                </p:nvGrpSpPr>
                <p:grpSpPr>
                  <a:xfrm>
                    <a:off x="1566333" y="4267198"/>
                    <a:ext cx="7747004" cy="1159935"/>
                    <a:chOff x="1566333" y="4267198"/>
                    <a:chExt cx="7747004" cy="1159935"/>
                  </a:xfrm>
                </p:grpSpPr>
                <p:sp>
                  <p:nvSpPr>
                    <p:cNvPr id="37" name="사각형: 둥근 모서리 36">
                      <a:extLst>
                        <a:ext uri="{FF2B5EF4-FFF2-40B4-BE49-F238E27FC236}">
                          <a16:creationId xmlns:a16="http://schemas.microsoft.com/office/drawing/2014/main" id="{B20C0EB3-EB23-A4A2-8646-FFF88145A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6333" y="4267200"/>
                      <a:ext cx="2260600" cy="115993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3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" name="사각형: 둥근 모서리 37">
                      <a:extLst>
                        <a:ext uri="{FF2B5EF4-FFF2-40B4-BE49-F238E27FC236}">
                          <a16:creationId xmlns:a16="http://schemas.microsoft.com/office/drawing/2014/main" id="{4FBDBEFD-2770-1C52-3B6C-AA4A43064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9535" y="4267198"/>
                      <a:ext cx="2260600" cy="115993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사각형: 둥근 모서리 38">
                      <a:extLst>
                        <a:ext uri="{FF2B5EF4-FFF2-40B4-BE49-F238E27FC236}">
                          <a16:creationId xmlns:a16="http://schemas.microsoft.com/office/drawing/2014/main" id="{FD2FE906-DA5A-FD99-3F88-6438D639B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2737" y="4267198"/>
                      <a:ext cx="2260600" cy="115993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3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FB326AC1-C741-2C7B-827C-A685D8CB3186}"/>
                      </a:ext>
                    </a:extLst>
                  </p:cNvPr>
                  <p:cNvSpPr/>
                  <p:nvPr/>
                </p:nvSpPr>
                <p:spPr>
                  <a:xfrm>
                    <a:off x="5215466" y="4715932"/>
                    <a:ext cx="499533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/>
                      <a:t>tanh</a:t>
                    </a:r>
                    <a:endParaRPr lang="ko-KR" altLang="en-US" sz="1100" dirty="0"/>
                  </a:p>
                </p:txBody>
              </p:sp>
            </p:grp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95915EBB-2526-62BE-D60F-B991E7D598D1}"/>
                    </a:ext>
                  </a:extLst>
                </p:cNvPr>
                <p:cNvSpPr/>
                <p:nvPr/>
              </p:nvSpPr>
              <p:spPr>
                <a:xfrm>
                  <a:off x="1574800" y="5672666"/>
                  <a:ext cx="389466" cy="389467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B2A4DC-A580-65A1-A23A-6B47C8726F84}"/>
                    </a:ext>
                  </a:extLst>
                </p:cNvPr>
                <p:cNvSpPr/>
                <p:nvPr/>
              </p:nvSpPr>
              <p:spPr>
                <a:xfrm>
                  <a:off x="4309535" y="5672666"/>
                  <a:ext cx="389466" cy="389467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A8F7B9CE-92C2-DFAC-04DE-BA27846F0E01}"/>
                    </a:ext>
                  </a:extLst>
                </p:cNvPr>
                <p:cNvSpPr/>
                <p:nvPr/>
              </p:nvSpPr>
              <p:spPr>
                <a:xfrm>
                  <a:off x="7044270" y="5672665"/>
                  <a:ext cx="389466" cy="389467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E79C44BF-D6E0-DD20-6684-AC95B720D0E0}"/>
                  </a:ext>
                </a:extLst>
              </p:cNvPr>
              <p:cNvSpPr/>
              <p:nvPr/>
            </p:nvSpPr>
            <p:spPr>
              <a:xfrm>
                <a:off x="8769367" y="3559279"/>
                <a:ext cx="389466" cy="389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654869B-BFA7-182E-68BA-1B79403A735F}"/>
                  </a:ext>
                </a:extLst>
              </p:cNvPr>
              <p:cNvSpPr/>
              <p:nvPr/>
            </p:nvSpPr>
            <p:spPr>
              <a:xfrm>
                <a:off x="6085434" y="3559280"/>
                <a:ext cx="389466" cy="389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834E80B-C7FB-5CC3-EA21-8BC8985AD0ED}"/>
                  </a:ext>
                </a:extLst>
              </p:cNvPr>
              <p:cNvSpPr/>
              <p:nvPr/>
            </p:nvSpPr>
            <p:spPr>
              <a:xfrm>
                <a:off x="3401501" y="3559281"/>
                <a:ext cx="389466" cy="38946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1582A3-BF23-D09E-A208-25F6B27260D0}"/>
                </a:ext>
              </a:extLst>
            </p:cNvPr>
            <p:cNvSpPr txBox="1"/>
            <p:nvPr/>
          </p:nvSpPr>
          <p:spPr>
            <a:xfrm>
              <a:off x="3401501" y="3630904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h</a:t>
              </a:r>
              <a:r>
                <a:rPr lang="ko-KR" altLang="en-US" sz="1000" b="1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/>
                <a:t>₋₁</a:t>
              </a:r>
              <a:endParaRPr lang="ko-KR" altLang="en-US" sz="1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3E6A92-2816-4606-F039-3204D1D12D1E}"/>
                </a:ext>
              </a:extLst>
            </p:cNvPr>
            <p:cNvSpPr txBox="1"/>
            <p:nvPr/>
          </p:nvSpPr>
          <p:spPr>
            <a:xfrm>
              <a:off x="6131394" y="3630904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endParaRPr lang="ko-KR" altLang="en-US" sz="1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EB7855-3DB6-20C7-A6FC-B04231E50026}"/>
                </a:ext>
              </a:extLst>
            </p:cNvPr>
            <p:cNvSpPr txBox="1"/>
            <p:nvPr/>
          </p:nvSpPr>
          <p:spPr>
            <a:xfrm>
              <a:off x="8783555" y="3638424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h</a:t>
              </a:r>
              <a:r>
                <a:rPr lang="ko-KR" altLang="en-US" sz="1000" b="1" i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/>
                <a:t>₋₁</a:t>
              </a:r>
              <a:endParaRPr lang="ko-KR" altLang="en-US" sz="10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02790B-46A5-E4C8-6D0B-BEB21CC40EC6}"/>
                </a:ext>
              </a:extLst>
            </p:cNvPr>
            <p:cNvSpPr txBox="1"/>
            <p:nvPr/>
          </p:nvSpPr>
          <p:spPr>
            <a:xfrm>
              <a:off x="1568466" y="5754911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 dirty="0"/>
                <a:t>₋₁</a:t>
              </a:r>
              <a:endParaRPr lang="ko-KR" altLang="en-US" sz="1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DF1A9D-C6E6-A80C-549C-90A787F0C7F3}"/>
                </a:ext>
              </a:extLst>
            </p:cNvPr>
            <p:cNvSpPr txBox="1"/>
            <p:nvPr/>
          </p:nvSpPr>
          <p:spPr>
            <a:xfrm>
              <a:off x="4363965" y="5744287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endParaRPr lang="ko-KR" altLang="en-US" sz="1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F9ECA7-3B8B-3415-24F1-4ED4C960E474}"/>
                </a:ext>
              </a:extLst>
            </p:cNvPr>
            <p:cNvSpPr txBox="1"/>
            <p:nvPr/>
          </p:nvSpPr>
          <p:spPr>
            <a:xfrm>
              <a:off x="7042779" y="5754912"/>
              <a:ext cx="4487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ₙ</a:t>
              </a:r>
              <a:r>
                <a:rPr lang="en-US" altLang="ko-KR" sz="1000" b="1" dirty="0"/>
                <a:t>₋₁</a:t>
              </a:r>
              <a:endParaRPr lang="ko-KR" altLang="en-US" sz="1000" b="1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04FC290-70A8-BFAB-3242-381AC44916C2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1769533" y="5427131"/>
              <a:ext cx="0" cy="245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281327-FA3B-BC8F-00E1-BBB2B5A70CFD}"/>
                </a:ext>
              </a:extLst>
            </p:cNvPr>
            <p:cNvCxnSpPr>
              <a:endCxn id="30" idx="4"/>
            </p:cNvCxnSpPr>
            <p:nvPr/>
          </p:nvCxnSpPr>
          <p:spPr>
            <a:xfrm flipV="1">
              <a:off x="3596234" y="3948748"/>
              <a:ext cx="0" cy="31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253543-34B2-A370-B85B-9219442F4D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9353" y="4430486"/>
              <a:ext cx="2319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FD61125A-91F1-62F8-9D5B-D8F0536A8A69}"/>
                </a:ext>
              </a:extLst>
            </p:cNvPr>
            <p:cNvCxnSpPr/>
            <p:nvPr/>
          </p:nvCxnSpPr>
          <p:spPr>
            <a:xfrm>
              <a:off x="4071257" y="4430486"/>
              <a:ext cx="1393975" cy="620485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ED51DF3-514B-F12E-3472-E7722A81E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835" y="4944532"/>
              <a:ext cx="0" cy="10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DBC4299-4B3C-028C-19A3-2FB0D8F34FC7}"/>
                </a:ext>
              </a:extLst>
            </p:cNvPr>
            <p:cNvCxnSpPr>
              <a:stCxn id="33" idx="0"/>
            </p:cNvCxnSpPr>
            <p:nvPr/>
          </p:nvCxnSpPr>
          <p:spPr>
            <a:xfrm rot="5400000" flipH="1" flipV="1">
              <a:off x="4015166" y="4919588"/>
              <a:ext cx="1242180" cy="263976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8AC862CD-354D-B20D-BAC4-57CFCDC5503C}"/>
                </a:ext>
              </a:extLst>
            </p:cNvPr>
            <p:cNvCxnSpPr>
              <a:stCxn id="36" idx="0"/>
            </p:cNvCxnSpPr>
            <p:nvPr/>
          </p:nvCxnSpPr>
          <p:spPr>
            <a:xfrm rot="5400000" flipH="1" flipV="1">
              <a:off x="6203348" y="3866543"/>
              <a:ext cx="111275" cy="158750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1C4E13F-A5B1-1F4C-EBFD-1786627A8549}"/>
                </a:ext>
              </a:extLst>
            </p:cNvPr>
            <p:cNvCxnSpPr>
              <a:endCxn id="29" idx="4"/>
            </p:cNvCxnSpPr>
            <p:nvPr/>
          </p:nvCxnSpPr>
          <p:spPr>
            <a:xfrm flipV="1">
              <a:off x="6280167" y="3948747"/>
              <a:ext cx="0" cy="65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A96FB32-54C7-7F6B-358A-08DCFF04DAEE}"/>
                </a:ext>
              </a:extLst>
            </p:cNvPr>
            <p:cNvCxnSpPr>
              <a:stCxn id="34" idx="0"/>
            </p:cNvCxnSpPr>
            <p:nvPr/>
          </p:nvCxnSpPr>
          <p:spPr>
            <a:xfrm flipV="1">
              <a:off x="7239003" y="5427131"/>
              <a:ext cx="0" cy="2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A46DC08-601B-F89A-43B8-2352404AF2D5}"/>
                </a:ext>
              </a:extLst>
            </p:cNvPr>
            <p:cNvCxnSpPr/>
            <p:nvPr/>
          </p:nvCxnSpPr>
          <p:spPr>
            <a:xfrm>
              <a:off x="9313337" y="4506686"/>
              <a:ext cx="41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5B6259A-C1B9-666E-1CDD-E3ADFC520F72}"/>
                </a:ext>
              </a:extLst>
            </p:cNvPr>
            <p:cNvCxnSpPr>
              <a:endCxn id="28" idx="4"/>
            </p:cNvCxnSpPr>
            <p:nvPr/>
          </p:nvCxnSpPr>
          <p:spPr>
            <a:xfrm flipV="1">
              <a:off x="8964100" y="3948746"/>
              <a:ext cx="0" cy="3184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21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54BB6-FE4F-0C3E-F207-6A74C601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48" y="561356"/>
            <a:ext cx="4951507" cy="573528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38BE4-562D-D08C-FDB4-F9EF4FA906DE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(3</a:t>
            </a:r>
            <a:r>
              <a:rPr lang="ko-KR" altLang="en-US" sz="2400" b="1" dirty="0"/>
              <a:t>개의 게이트와 </a:t>
            </a:r>
            <a:r>
              <a:rPr lang="en-US" altLang="ko-KR" sz="2400" b="1" dirty="0"/>
              <a:t>cell state update)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71753-927B-5EF4-6034-7C6E0C9E76C1}"/>
              </a:ext>
            </a:extLst>
          </p:cNvPr>
          <p:cNvSpPr txBox="1"/>
          <p:nvPr/>
        </p:nvSpPr>
        <p:spPr>
          <a:xfrm>
            <a:off x="361445" y="88866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앞서 설명한 </a:t>
            </a:r>
            <a:r>
              <a:rPr lang="en-US" altLang="ko-KR" dirty="0"/>
              <a:t>RNN</a:t>
            </a:r>
            <a:r>
              <a:rPr lang="ko-KR" altLang="en-US" dirty="0"/>
              <a:t>의 문제점을 보완하고자 한 것이 바로 </a:t>
            </a:r>
            <a:r>
              <a:rPr lang="en-US" altLang="ko-KR" dirty="0"/>
              <a:t>LSTM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ko-KR" altLang="en-US" b="1" i="1" dirty="0"/>
              <a:t>‘</a:t>
            </a:r>
            <a:r>
              <a:rPr lang="en-US" altLang="ko-KR" b="1" i="1" dirty="0"/>
              <a:t>Memory Cell’</a:t>
            </a:r>
            <a:r>
              <a:rPr lang="ko-KR" altLang="en-US" dirty="0"/>
              <a:t>을 도입하여 셀의 정보를 어떤 것을 기억하고 어떤 것을 잊을지 결정할 수 있게 보완된 알고리즘입니다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RNN</a:t>
            </a:r>
            <a:r>
              <a:rPr lang="ko-KR" altLang="en-US" dirty="0"/>
              <a:t>에서는 이전 셀의 기억</a:t>
            </a:r>
            <a:r>
              <a:rPr lang="en-US" altLang="ko-KR" dirty="0"/>
              <a:t>(</a:t>
            </a:r>
            <a:r>
              <a:rPr lang="ko-KR" altLang="en-US" dirty="0"/>
              <a:t>정보전달</a:t>
            </a:r>
            <a:r>
              <a:rPr lang="en-US" altLang="ko-KR" dirty="0"/>
              <a:t>)</a:t>
            </a:r>
            <a:r>
              <a:rPr lang="ko-KR" altLang="en-US" dirty="0"/>
              <a:t>이 하나였던 반면</a:t>
            </a:r>
            <a:r>
              <a:rPr lang="en-US" altLang="ko-KR" dirty="0"/>
              <a:t>, LSTM</a:t>
            </a:r>
            <a:r>
              <a:rPr lang="ko-KR" altLang="en-US" dirty="0"/>
              <a:t>에서는 출력 외에 기억이 추가되어 </a:t>
            </a:r>
            <a:r>
              <a:rPr lang="en-US" altLang="ko-KR" dirty="0"/>
              <a:t>2</a:t>
            </a:r>
            <a:r>
              <a:rPr lang="ko-KR" altLang="en-US" dirty="0"/>
              <a:t>개의 라인으로 되어있습니다</a:t>
            </a:r>
            <a:r>
              <a:rPr lang="en-US" altLang="ko-KR" dirty="0"/>
              <a:t>. LSTM</a:t>
            </a:r>
            <a:r>
              <a:rPr lang="ko-KR" altLang="en-US" dirty="0"/>
              <a:t>은 단기와 장기를 연관시키면서 각각 다른 라인에서 기억을 보존하고 있다고 보면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셀의 출력</a:t>
            </a:r>
            <a:r>
              <a:rPr lang="en-US" altLang="ko-KR" dirty="0"/>
              <a:t>, </a:t>
            </a:r>
            <a:r>
              <a:rPr lang="ko-KR" altLang="en-US" dirty="0"/>
              <a:t>즉 단기 기억은 지금 현재 입력하는 셀과 합류하여 </a:t>
            </a:r>
            <a:r>
              <a:rPr lang="en-US" altLang="ko-KR" dirty="0"/>
              <a:t>4</a:t>
            </a:r>
            <a:r>
              <a:rPr lang="ko-KR" altLang="en-US" dirty="0"/>
              <a:t>개의 라인에 분기</a:t>
            </a:r>
            <a:r>
              <a:rPr lang="en-US" altLang="ko-KR" dirty="0"/>
              <a:t>(</a:t>
            </a:r>
            <a:r>
              <a:rPr lang="ko-KR" altLang="en-US" dirty="0"/>
              <a:t>동일 정보 복사</a:t>
            </a:r>
            <a:r>
              <a:rPr lang="en-US" altLang="ko-KR" dirty="0"/>
              <a:t>)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이 단계는 </a:t>
            </a:r>
            <a:r>
              <a:rPr lang="en-US" altLang="ko-KR" dirty="0"/>
              <a:t>RNN</a:t>
            </a:r>
            <a:r>
              <a:rPr lang="ko-KR" altLang="en-US" dirty="0"/>
              <a:t>과 같습니다</a:t>
            </a:r>
            <a:r>
              <a:rPr lang="en-US" altLang="ko-KR" dirty="0"/>
              <a:t>. LSTM</a:t>
            </a:r>
            <a:r>
              <a:rPr lang="ko-KR" altLang="en-US" dirty="0"/>
              <a:t>은 </a:t>
            </a:r>
            <a:r>
              <a:rPr lang="en-US" altLang="ko-KR" b="1" dirty="0"/>
              <a:t>input </a:t>
            </a:r>
            <a:r>
              <a:rPr lang="ko-KR" altLang="en-US" b="1" dirty="0"/>
              <a:t>게이트</a:t>
            </a:r>
            <a:r>
              <a:rPr lang="en-US" altLang="ko-KR" b="1" dirty="0"/>
              <a:t>(</a:t>
            </a:r>
            <a:r>
              <a:rPr lang="ko-KR" altLang="en-US" b="1" dirty="0"/>
              <a:t>입력 게이트</a:t>
            </a:r>
            <a:r>
              <a:rPr lang="en-US" altLang="ko-KR" b="1" dirty="0"/>
              <a:t>),forget </a:t>
            </a:r>
            <a:r>
              <a:rPr lang="ko-KR" altLang="en-US" b="1" dirty="0"/>
              <a:t>게이트</a:t>
            </a:r>
            <a:r>
              <a:rPr lang="en-US" altLang="ko-KR" b="1" dirty="0"/>
              <a:t>(</a:t>
            </a:r>
            <a:r>
              <a:rPr lang="ko-KR" altLang="en-US" b="1" dirty="0"/>
              <a:t>망각 게이트</a:t>
            </a:r>
            <a:r>
              <a:rPr lang="en-US" altLang="ko-KR" b="1" dirty="0"/>
              <a:t>), cell state(</a:t>
            </a:r>
            <a:r>
              <a:rPr lang="ko-KR" altLang="en-US" b="1" dirty="0"/>
              <a:t>메모리 셀</a:t>
            </a:r>
            <a:r>
              <a:rPr lang="en-US" altLang="ko-KR" b="1" dirty="0"/>
              <a:t>), output </a:t>
            </a:r>
            <a:r>
              <a:rPr lang="ko-KR" altLang="en-US" b="1" dirty="0"/>
              <a:t>게이트</a:t>
            </a:r>
            <a:r>
              <a:rPr lang="en-US" altLang="ko-KR" b="1" dirty="0"/>
              <a:t>(</a:t>
            </a:r>
            <a:r>
              <a:rPr lang="ko-KR" altLang="en-US" b="1" dirty="0"/>
              <a:t>출력 게이트</a:t>
            </a:r>
            <a:r>
              <a:rPr lang="en-US" altLang="ko-KR" b="1" dirty="0"/>
              <a:t>)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개의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게이트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를 가지고 있고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이 게이트들은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cell state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를 보호하고 제어합니다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의 각 게이트 구조 및 역할에 대해 조금 더 자세히 알아보겠습니다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2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885A1EF-E509-A1A6-DDA6-7BD797114E8D}"/>
              </a:ext>
            </a:extLst>
          </p:cNvPr>
          <p:cNvSpPr txBox="1"/>
          <p:nvPr/>
        </p:nvSpPr>
        <p:spPr>
          <a:xfrm>
            <a:off x="5704113" y="261117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은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앞서 말했듯이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에서는 하나였던 이전 셀의 정보 전달이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출력 뿐만 아니라 기억</a:t>
            </a:r>
            <a:r>
              <a:rPr lang="en-US" altLang="ko-KR" b="1" dirty="0">
                <a:solidFill>
                  <a:srgbClr val="333333"/>
                </a:solidFill>
                <a:latin typeface="Noto Sans" panose="020B0502040504020204" pitchFamily="34" charset="0"/>
              </a:rPr>
              <a:t>(Memory)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이 추가되어 </a:t>
            </a:r>
            <a:r>
              <a:rPr lang="en-US" altLang="ko-KR" b="1" dirty="0">
                <a:solidFill>
                  <a:srgbClr val="333333"/>
                </a:solidFill>
                <a:latin typeface="Noto Sans" panose="020B0502040504020204" pitchFamily="34" charset="0"/>
              </a:rPr>
              <a:t>2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개의 라인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으로 되어있습니다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출력 부분이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이 주로 사용하는 단기 기억이고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기억 부분이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LSTM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에서 추가된 장기 기억 부분입니다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그렇게 단기와 장기를 연관시켜 각각 다른 라인에서 기억을 보존하고 있는 것인데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이후 이전 셀의 출력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단기 기억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이 지금 입력된 셀과 합류합니다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이렇게 입력된 셀이 합류하는 것을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게이트를 통하여 진행됩니다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게이트는 간단히 말해 앞으로 들어오는 새로운 정보들 중에서 어떤 것을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cell state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 저장하고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어떤 것을 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cell state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에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저장하지 않을지 결정하는 게이트입니다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한마디로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현재 입력 값을 얼마나 반영할지를 결정하는 역할을 한다는 것입니다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저장 여부에 대한 결정은 게이트 내의 </a:t>
            </a:r>
            <a:r>
              <a:rPr lang="ko-KR" altLang="en-US" b="1" dirty="0" err="1">
                <a:solidFill>
                  <a:srgbClr val="333333"/>
                </a:solidFill>
                <a:latin typeface="Noto Sans" panose="020B0502040504020204" pitchFamily="34" charset="0"/>
              </a:rPr>
              <a:t>시그모이드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 레이어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와 </a:t>
            </a:r>
            <a:r>
              <a:rPr lang="en-US" altLang="ko-KR" b="1" dirty="0">
                <a:solidFill>
                  <a:srgbClr val="333333"/>
                </a:solidFill>
                <a:latin typeface="Noto Sans" panose="020B0502040504020204" pitchFamily="34" charset="0"/>
              </a:rPr>
              <a:t>tanh </a:t>
            </a:r>
            <a:r>
              <a:rPr lang="ko-KR" altLang="en-US" b="1" dirty="0">
                <a:solidFill>
                  <a:srgbClr val="333333"/>
                </a:solidFill>
                <a:latin typeface="Noto Sans" panose="020B0502040504020204" pitchFamily="34" charset="0"/>
              </a:rPr>
              <a:t>레이어</a:t>
            </a:r>
            <a:r>
              <a:rPr lang="ko-KR" altLang="en-US" dirty="0">
                <a:solidFill>
                  <a:srgbClr val="333333"/>
                </a:solidFill>
                <a:latin typeface="Noto Sans" panose="020B0502040504020204" pitchFamily="34" charset="0"/>
              </a:rPr>
              <a:t>가 결정합니다</a:t>
            </a:r>
            <a:r>
              <a:rPr lang="en-US" altLang="ko-KR" dirty="0">
                <a:solidFill>
                  <a:srgbClr val="333333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ko-KR" altLang="en-US" dirty="0"/>
              <a:t>입력된 정보는 이전 셀에 대한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함수와 </a:t>
            </a:r>
            <a:r>
              <a:rPr lang="en-US" altLang="ko-KR" dirty="0"/>
              <a:t>tanh</a:t>
            </a:r>
            <a:r>
              <a:rPr lang="ko-KR" altLang="en-US" dirty="0"/>
              <a:t> 함수의 각각의 입력 가중치와 곱한 뒤에 </a:t>
            </a:r>
            <a:r>
              <a:rPr lang="ko-KR" altLang="en-US" dirty="0" err="1"/>
              <a:t>시그모이드</a:t>
            </a:r>
            <a:r>
              <a:rPr lang="ko-KR" altLang="en-US" dirty="0"/>
              <a:t> 레이어와 </a:t>
            </a:r>
            <a:r>
              <a:rPr lang="en-US" altLang="ko-KR" dirty="0"/>
              <a:t>tanh </a:t>
            </a:r>
            <a:r>
              <a:rPr lang="ko-KR" altLang="en-US" dirty="0"/>
              <a:t>레이어를 거칩니다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레이어를 거쳐 현재 입력 값과 이전 상태 값을 비교하고</a:t>
            </a:r>
            <a:r>
              <a:rPr lang="en-US" altLang="ko-KR" dirty="0"/>
              <a:t>, </a:t>
            </a:r>
            <a:r>
              <a:rPr lang="ko-KR" altLang="en-US" dirty="0"/>
              <a:t>어떤 정보를 새로운 상태 값에 추가할 것인지를 결정합니다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AAFBA-2782-D8F9-9D7B-6F9C1AC3EA49}"/>
              </a:ext>
            </a:extLst>
          </p:cNvPr>
          <p:cNvSpPr txBox="1"/>
          <p:nvPr/>
        </p:nvSpPr>
        <p:spPr>
          <a:xfrm>
            <a:off x="2145978" y="4814135"/>
            <a:ext cx="1553936" cy="36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666666"/>
                </a:solidFill>
                <a:latin typeface="Nanum Gothic"/>
              </a:rPr>
              <a:t>input </a:t>
            </a:r>
            <a:r>
              <a:rPr lang="ko-KR" altLang="en-US" dirty="0">
                <a:solidFill>
                  <a:srgbClr val="666666"/>
                </a:solidFill>
                <a:latin typeface="Nanum Gothic"/>
              </a:rPr>
              <a:t>게이트</a:t>
            </a:r>
            <a:endParaRPr lang="ko-KR" alt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9191F9E-A635-AA7F-C6FB-89E12F5A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8" y="964319"/>
            <a:ext cx="5562335" cy="37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3772</Words>
  <Application>Microsoft Office PowerPoint</Application>
  <PresentationFormat>와이드스크린</PresentationFormat>
  <Paragraphs>365</Paragraphs>
  <Slides>27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Nanum Gothic</vt:lpstr>
      <vt:lpstr>Söhne</vt:lpstr>
      <vt:lpstr>맑은 고딕</vt:lpstr>
      <vt:lpstr>함초롬바탕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유진</dc:creator>
  <cp:lastModifiedBy>최 유진</cp:lastModifiedBy>
  <cp:revision>4</cp:revision>
  <dcterms:created xsi:type="dcterms:W3CDTF">2023-05-17T03:14:55Z</dcterms:created>
  <dcterms:modified xsi:type="dcterms:W3CDTF">2023-05-17T12:33:08Z</dcterms:modified>
</cp:coreProperties>
</file>