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76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EE4C2-7248-4DF9-A80C-8CD454BDFE6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CB415-094C-487E-9329-1AB941BCA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실습을 위해 아나콘다를 설치해봤습니다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아나콘다를 윈도우 환경으로 다운받아 실행시켜 차례대로 설치해주었습니다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설치하고 아나콘다 프롬프트를 열어주면 다음과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열어준 아나콘다 프롬프트에서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tensorflow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설치해주고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이후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keras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같은 방식으로 프롬프트에서 설치해주었습니다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나서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ipython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tensor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keras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import(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임포트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해주어서 설치확인 및 실습환경 설정을 해주었습니다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설치가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완료된후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실습할 데이터를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케글에서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다운받아 아나콘다 프롬프트에서 실습을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진행하려했으나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ln[6]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에러가 나서 그 이상 진행이 되지 않았습니다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8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그래서 다음으로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pycharm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다운받아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python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환경에서 전처리코드부터 코드를 입력하여 실습을 진행하려고 했으나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코드 중간중간 오류가 발생하였고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연결이 원활하지 않아 이것 이상 진행이 되지 않았습니다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pycharm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실습하기 위해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numpy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 등에 대해 공부해보고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앞선 두가지 방법으로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실습이 진행되지 않아서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이번에는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설치없이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딥러닝 실습이 가능한 구글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코랩을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사용해봤습니다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실습에 필요한 데이터를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캐글에서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다운받았습니다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실습에 사용한 데이터는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ECG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심전도 관련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데이터셋입니다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데이터를 다운받아주고나서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코랩을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열어 파일 항목을 열어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content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밑에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gdrive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밑에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colab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notebooks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폴더에 다운받은 데이터셋의 압축을 풀어 업로드 해줍니다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 폴더 안에는 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데이터셋이 있는데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 중 제가 실습에 사용한 파일은 ‘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ptbdb_normal.csv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파일’입니다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5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업로드를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하고나면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목록 우측 빈 공간에 코드를 추가하면서 코딩하고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차례로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run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해줍니다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data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설정을 살펴보면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4045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데이터 개수이고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188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이라고 하는 것이 데이터 길이입니다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이제 데이터를 본격적으로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plot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해줍니다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노멀의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번을 플롯해준 결과는 다음과 같습니다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심전도가 생기다가 만 것처럼 나오는데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이것은 중간이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짤려서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그런 것입니다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뒤쪽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150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대를 보면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갑자기 그래프가 내려가는 것이 보입니다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갑자기 내려간 부분은 뒤쪽 데이터가 없어져서 그런 것입니다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이렇게 없어진 뒤쪽 특정부분은 영어로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채워져있는데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이것을 제로 패딩이라고 합니다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그래프에서는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제로패딩이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들어가있습니다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4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번으로 숫자를 바꿔 플롯해주면 다른 부분도 볼 수 있는데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반복해서 심전도가 잘 나오는 것을 확인할 수 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이렇게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데이터를 읽어오는 실습까지 진행하였고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추후 네트워크를 만들고 적용하는 실습도 진행해볼 예정입니다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1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7AF88-CC75-49AF-FB49-470E1673A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F7AB6A-9A90-0C6F-4D09-EA899718F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9373C-7D05-2222-C3FB-E1C879B6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A8771-2133-1301-938E-F1F346F1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E8308-6B64-2A40-7077-757A14AC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1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5F74C-281D-B4B8-0A6D-CC571E50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32EA6-2E43-2B72-C9C0-A03BC6D5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DDDF7-AB28-A6EC-2517-E1E81853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C4642-A467-20B6-779E-BD4AFB1A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1BF68-B21D-B18B-F8A9-1D9669CA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9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2725A-5417-5C53-5EB9-D0DDEBCB1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94988-8CBB-14F5-D39E-72A2505D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79479-F915-39D8-9E05-63CDD3CA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E0A72-ACFF-CAB0-3159-AB985703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F8775-555A-F41B-8F87-AA31293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BCAF4-7757-6900-32C9-99AF345B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BEFCD-6117-B94C-B58F-A412ACAF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991E5-3CD6-6893-C1CB-DF32E076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1FF7-6AE0-A46D-7128-D9BC30E3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DD5B3-AB03-1A90-FA16-311A082D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1BAD-AA31-8051-EEE9-353D994E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3796F-2AB7-2938-E346-1F9888A5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29A0B-1AE1-681D-550A-52473A67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C5816-6A72-300E-E6A8-D6804C64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1FE13-B013-EBAF-4E1F-3D2E4258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2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EEA-87BA-6D5C-918A-2D64BE86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4C0D1-3CD7-FA6C-6AFA-4D867E816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AAA22-7974-476C-7BE7-74696FA56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5990A-FB4C-C0B0-377D-4B031076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B9084-B3C9-CB59-E97A-D6C123A0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95D5C-CE20-72B7-05D7-F98A8E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1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FB4CC-2A6C-CEE8-FB64-E3E2ED71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5070D-E42C-8F43-2CDC-83923B00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CCAFE-1FEC-DD20-D4EE-FBA3F463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D64AED-0004-07EA-1024-185ED5F30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7C6291-5F6C-866B-4F14-CFB69D463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0373C-CD1A-F09B-B5F7-2BFD1180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E8D85E-83AB-95F3-2399-320B2803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22049-95A0-0B87-2BBC-B114A0CC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89E7A-DD7E-49EA-1B12-AAFEBEAA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17A2C2-2C06-E86F-291F-F66C94A3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65CB0-503C-6FE5-DF93-BC8D2A96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E4D72-1D1A-B05E-515D-3CCDD75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3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E88EBD-9E23-FE41-8D4E-1C0C51D3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B7AAF-6D86-2551-360F-A1C27FA5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2C902-C432-8771-2583-5A99B852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6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3EB14-3F07-3520-AF27-6CA0E1F6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D0C06-4BFC-FEBD-1BEA-91DFBD1A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46F65-BF2C-7370-D953-C9F13A579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DA427-2281-C492-562D-22040AA7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91DF0-5636-8F13-DEE0-B1828697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459D6-6CAB-FFCD-B3B5-B28B535F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1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F880C-34AF-0384-8947-17B70C23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FEB8E6-F8FB-44FF-144E-99908038A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B5DA4C-F16A-C089-DA30-CD7353E7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08523-1448-0B43-FC6F-1877E190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7C2993-EA84-086F-D8FC-FA902D3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A11A2-C3A4-4499-5A6B-39178216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3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74BBD-F889-31F7-13ED-AF29A736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A357F-E8ED-FB0E-5362-28650E13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C0C5C-976A-04F1-59DE-6F1357AEB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CCF1-03FE-40ED-BF85-2E661C19AD9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85308-DE2B-7B08-3B7B-171175FFF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6E20F-3232-E09C-C6DC-72454B416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6C53-0A44-47B4-AE19-00F834E6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7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B1D87EE-18CB-A4B6-5D8A-1DE4BAF4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5" y="856642"/>
            <a:ext cx="3914991" cy="199141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3C001F-9469-3187-5878-741A03AAEADA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(1)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329084-BEFA-AAE4-8495-61166323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45" y="3073545"/>
            <a:ext cx="5062734" cy="265637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9E6E3A-9F66-AAA1-CCCA-D37422AC7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827" y="861865"/>
            <a:ext cx="6139728" cy="50910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149922-F055-7A18-42AC-BB406FF44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827" y="2005382"/>
            <a:ext cx="4781300" cy="372453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B6B1DF-F12C-8C15-1EAC-E3EAC9F03BA2}"/>
              </a:ext>
            </a:extLst>
          </p:cNvPr>
          <p:cNvSpPr txBox="1"/>
          <p:nvPr/>
        </p:nvSpPr>
        <p:spPr>
          <a:xfrm>
            <a:off x="230461" y="5840867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C21C2-5DD0-8893-BC2A-1A566729C1E7}"/>
              </a:ext>
            </a:extLst>
          </p:cNvPr>
          <p:cNvSpPr txBox="1"/>
          <p:nvPr/>
        </p:nvSpPr>
        <p:spPr>
          <a:xfrm>
            <a:off x="1719873" y="2239289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 </a:t>
            </a:r>
            <a:r>
              <a:rPr lang="en-US" altLang="ko-KR" dirty="0">
                <a:solidFill>
                  <a:schemeClr val="bg1"/>
                </a:solidFill>
              </a:rPr>
              <a:t>Anaconda</a:t>
            </a:r>
            <a:r>
              <a:rPr lang="ko-KR" altLang="en-US" dirty="0">
                <a:solidFill>
                  <a:schemeClr val="bg1"/>
                </a:solidFill>
              </a:rPr>
              <a:t> 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A010E-1EFF-348A-D392-2347AFBE36FE}"/>
              </a:ext>
            </a:extLst>
          </p:cNvPr>
          <p:cNvSpPr txBox="1"/>
          <p:nvPr/>
        </p:nvSpPr>
        <p:spPr>
          <a:xfrm>
            <a:off x="5613404" y="1483019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 err="1"/>
              <a:t>keras</a:t>
            </a:r>
            <a:r>
              <a:rPr lang="ko-KR" altLang="en-US" dirty="0"/>
              <a:t> 설치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23A2E-3BFE-DA62-3955-838CCC44D335}"/>
              </a:ext>
            </a:extLst>
          </p:cNvPr>
          <p:cNvSpPr txBox="1"/>
          <p:nvPr/>
        </p:nvSpPr>
        <p:spPr>
          <a:xfrm>
            <a:off x="5613403" y="5811469"/>
            <a:ext cx="32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 err="1"/>
              <a:t>ipython</a:t>
            </a:r>
            <a:r>
              <a:rPr lang="en-US" altLang="ko-KR" dirty="0"/>
              <a:t>, </a:t>
            </a:r>
            <a:r>
              <a:rPr lang="ko-KR" altLang="en-US" dirty="0"/>
              <a:t>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354382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E4C90-DD5E-0D37-FD7B-C7607EE99AF9}"/>
              </a:ext>
            </a:extLst>
          </p:cNvPr>
          <p:cNvSpPr txBox="1"/>
          <p:nvPr/>
        </p:nvSpPr>
        <p:spPr>
          <a:xfrm>
            <a:off x="329361" y="130508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중 유출에 대한 개인정보 이슈</a:t>
            </a:r>
            <a:endParaRPr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8FEF8-3CB9-06B1-3F49-474FEEC1985A}"/>
              </a:ext>
            </a:extLst>
          </p:cNvPr>
          <p:cNvSpPr txBox="1"/>
          <p:nvPr/>
        </p:nvSpPr>
        <p:spPr>
          <a:xfrm>
            <a:off x="465720" y="967164"/>
            <a:ext cx="596766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데이터의 개인정보 유출</a:t>
            </a:r>
            <a:endParaRPr lang="en-US" altLang="ko-KR" sz="2400" b="1" dirty="0"/>
          </a:p>
          <a:p>
            <a:r>
              <a:rPr lang="en-US" altLang="ko-KR" sz="2400" dirty="0"/>
              <a:t> - </a:t>
            </a:r>
            <a:r>
              <a:rPr lang="ko-KR" altLang="en-US" sz="2000" b="1" dirty="0"/>
              <a:t>유출 시 악용 예시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사생활 침해</a:t>
            </a:r>
            <a:endParaRPr lang="en-US" altLang="ko-KR" b="1" dirty="0"/>
          </a:p>
          <a:p>
            <a:r>
              <a:rPr lang="en-US" altLang="ko-KR" sz="2000" dirty="0"/>
              <a:t>  </a:t>
            </a:r>
            <a:r>
              <a:rPr lang="ko-KR" altLang="en-US" dirty="0"/>
              <a:t>유출된 음성 데이터를 활용하여 사용자의 일상생활</a:t>
            </a:r>
            <a:r>
              <a:rPr lang="en-US" altLang="ko-KR" dirty="0"/>
              <a:t>,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/>
              <a:t>행동 패턴 등을 파악하여 악용 가능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1" dirty="0"/>
              <a:t>2)</a:t>
            </a:r>
            <a:r>
              <a:rPr lang="ko-KR" altLang="en-US" b="1" dirty="0"/>
              <a:t>위조 음성 생성</a:t>
            </a:r>
            <a:endParaRPr lang="en-US" altLang="ko-KR" b="1" dirty="0"/>
          </a:p>
          <a:p>
            <a:r>
              <a:rPr lang="en-US" altLang="ko-KR" sz="2000" b="1" dirty="0"/>
              <a:t>  </a:t>
            </a:r>
            <a:r>
              <a:rPr lang="ko-KR" altLang="en-US" dirty="0"/>
              <a:t>유출된 음성 데이터를 활용하여 개인의 목소리로 가짜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음성을 생성하여 보이스피싱 등 사기나 범죄 등에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악용 가능</a:t>
            </a:r>
            <a:endParaRPr lang="en-US" altLang="ko-KR" dirty="0"/>
          </a:p>
          <a:p>
            <a:r>
              <a:rPr lang="en-US" altLang="ko-KR" b="1" dirty="0"/>
              <a:t>3)</a:t>
            </a:r>
            <a:r>
              <a:rPr lang="ko-KR" altLang="en-US" b="1" dirty="0"/>
              <a:t>목소리 인증 우회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dirty="0"/>
              <a:t>유출된 음성 데이터를 활용하여 목소리 인증 시스템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을 우회하는 것이 가능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이를 통해 개인이 보유한 정보나 서비스에 대한 접근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권한을 불법적으로 획득하는 등 악용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858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F29AC-CBE1-91A0-775B-0759EB46BB96}"/>
              </a:ext>
            </a:extLst>
          </p:cNvPr>
          <p:cNvSpPr txBox="1"/>
          <p:nvPr/>
        </p:nvSpPr>
        <p:spPr>
          <a:xfrm>
            <a:off x="329361" y="130508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중 음성 데이터 보안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58BBC-F12D-B87E-E484-F7C85A2EB13B}"/>
              </a:ext>
            </a:extLst>
          </p:cNvPr>
          <p:cNvSpPr txBox="1"/>
          <p:nvPr/>
        </p:nvSpPr>
        <p:spPr>
          <a:xfrm>
            <a:off x="329361" y="734553"/>
            <a:ext cx="5037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 유출을 방지를</a:t>
            </a:r>
            <a:endParaRPr lang="en-US" altLang="ko-KR" sz="2400" b="1" dirty="0"/>
          </a:p>
          <a:p>
            <a:r>
              <a:rPr lang="ko-KR" altLang="en-US" sz="2400" b="1" dirty="0"/>
              <a:t>위해서는 다양한 보안 기술을 통한보안 강화가 필요</a:t>
            </a:r>
            <a:endParaRPr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E4F0B-1C7C-26C2-8F2D-2BF5071D3AF9}"/>
              </a:ext>
            </a:extLst>
          </p:cNvPr>
          <p:cNvSpPr txBox="1"/>
          <p:nvPr/>
        </p:nvSpPr>
        <p:spPr>
          <a:xfrm>
            <a:off x="5887453" y="718511"/>
            <a:ext cx="617621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보안 기술</a:t>
            </a:r>
            <a:endParaRPr lang="en-US" altLang="ko-KR" sz="2400" b="1" dirty="0"/>
          </a:p>
          <a:p>
            <a:endParaRPr lang="en-US" altLang="ko-KR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데이터베이스 관리</a:t>
            </a:r>
            <a:endParaRPr lang="en-US" altLang="ko-KR" b="1" dirty="0"/>
          </a:p>
          <a:p>
            <a:r>
              <a:rPr lang="en-US" altLang="ko-KR" sz="2000" dirty="0"/>
              <a:t>   </a:t>
            </a:r>
            <a:r>
              <a:rPr lang="ko-KR" altLang="en-US" dirty="0"/>
              <a:t>데이터베이스 및 파일 서버에 엄격한 접근 제어 및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보안 프로토콜 적용 </a:t>
            </a:r>
            <a:endParaRPr lang="en-US" altLang="ko-KR" dirty="0"/>
          </a:p>
          <a:p>
            <a:r>
              <a:rPr lang="en-US" altLang="ko-KR" b="1" dirty="0"/>
              <a:t>2)</a:t>
            </a:r>
            <a:r>
              <a:rPr lang="ko-KR" altLang="en-US" b="1" dirty="0"/>
              <a:t>암호화 기술</a:t>
            </a:r>
            <a:endParaRPr lang="en-US" altLang="ko-KR" b="1" dirty="0"/>
          </a:p>
          <a:p>
            <a:r>
              <a:rPr lang="en-US" altLang="ko-KR" sz="2000" b="1" dirty="0"/>
              <a:t>  </a:t>
            </a:r>
            <a:r>
              <a:rPr lang="en-US" altLang="ko-KR" dirty="0"/>
              <a:t>AES, RSA, SHA </a:t>
            </a:r>
            <a:r>
              <a:rPr lang="ko-KR" altLang="en-US" dirty="0"/>
              <a:t>등의 암호화 기술을 통해 데이터 암호화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</a:t>
            </a:r>
            <a:r>
              <a:rPr lang="ko-KR" altLang="en-US" dirty="0"/>
              <a:t>개로 </a:t>
            </a:r>
            <a:r>
              <a:rPr lang="en-US" altLang="ko-KR" dirty="0"/>
              <a:t>key</a:t>
            </a:r>
            <a:r>
              <a:rPr lang="ko-KR" altLang="en-US" dirty="0"/>
              <a:t>를 나눠 변환한 후 차례로 곱 연산을 수행하여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암호화 진행</a:t>
            </a:r>
            <a:r>
              <a:rPr lang="en-US" altLang="ko-KR" dirty="0"/>
              <a:t>, </a:t>
            </a:r>
            <a:r>
              <a:rPr lang="ko-KR" altLang="en-US" dirty="0"/>
              <a:t>이후 복호화도 </a:t>
            </a:r>
            <a:r>
              <a:rPr lang="en-US" altLang="ko-KR" dirty="0"/>
              <a:t>key </a:t>
            </a:r>
            <a:r>
              <a:rPr lang="ko-KR" altLang="en-US" dirty="0"/>
              <a:t>데이터들 간의 유사성을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판별하여 </a:t>
            </a:r>
            <a:r>
              <a:rPr lang="en-US" altLang="ko-KR" dirty="0"/>
              <a:t>2</a:t>
            </a:r>
            <a:r>
              <a:rPr lang="ko-KR" altLang="en-US" dirty="0"/>
              <a:t>단계로 진행</a:t>
            </a:r>
            <a:r>
              <a:rPr lang="en-US" altLang="ko-KR" dirty="0"/>
              <a:t>(key</a:t>
            </a:r>
            <a:r>
              <a:rPr lang="ko-KR" altLang="en-US" dirty="0"/>
              <a:t>를 이용한 이중 암호화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3)</a:t>
            </a:r>
            <a:r>
              <a:rPr lang="ko-KR" altLang="en-US" b="1" dirty="0"/>
              <a:t>익명화 기술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dirty="0"/>
              <a:t>개인정보를 제거하거나 변조하여 </a:t>
            </a:r>
            <a:r>
              <a:rPr lang="ko-KR" altLang="en-US" dirty="0" err="1"/>
              <a:t>개인을</a:t>
            </a:r>
            <a:r>
              <a:rPr lang="ko-KR" altLang="en-US" dirty="0"/>
              <a:t> 식별할 수 없게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데이터에 대한 익명화 진행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데이터의 실제 발화자에 대한 식별 정보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전화번호 등</a:t>
            </a:r>
            <a:r>
              <a:rPr lang="en-US" altLang="ko-KR" dirty="0"/>
              <a:t>)</a:t>
            </a:r>
            <a:r>
              <a:rPr lang="ko-KR" altLang="en-US" dirty="0"/>
              <a:t>를 삭제하고 대신 고유한 </a:t>
            </a:r>
            <a:r>
              <a:rPr lang="en-US" altLang="ko-KR" dirty="0"/>
              <a:t>ID</a:t>
            </a:r>
            <a:r>
              <a:rPr lang="ko-KR" altLang="en-US" dirty="0"/>
              <a:t>를 부여하여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데이터를 분류 및 저장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데이터에서 민감한 정보가 포함된 일부 구간을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삭제하고 사용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 중 일부 구간을 변조하여 왜곡하여 사용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19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B45E47-5621-CCEF-0894-905FD0E5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0" y="845441"/>
            <a:ext cx="9512873" cy="5115516"/>
          </a:xfrm>
          <a:prstGeom prst="rect">
            <a:avLst/>
          </a:prstGeom>
          <a:ln w="12700">
            <a:solidFill>
              <a:srgbClr val="FF0000">
                <a:alpha val="71000"/>
              </a:srgb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54F709-DBCD-69BD-FA75-E1A9C984B50C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(2)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E0855-B3AC-01B7-BF99-6557B21ACB99}"/>
              </a:ext>
            </a:extLst>
          </p:cNvPr>
          <p:cNvSpPr txBox="1"/>
          <p:nvPr/>
        </p:nvSpPr>
        <p:spPr>
          <a:xfrm>
            <a:off x="4229347" y="6117973"/>
            <a:ext cx="323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 다운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39107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23F5E-4F50-B300-00EB-00C301B4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5" y="978284"/>
            <a:ext cx="5400040" cy="1411859"/>
          </a:xfrm>
          <a:prstGeom prst="rect">
            <a:avLst/>
          </a:prstGeom>
          <a:noFill/>
          <a:ln w="12700">
            <a:solidFill>
              <a:srgbClr val="FF0000">
                <a:alpha val="29000"/>
              </a:srgbClr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B76673-54B4-4C51-FD2D-9F45EE302549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0B453-F570-D879-C1AF-1C7768B85028}"/>
              </a:ext>
            </a:extLst>
          </p:cNvPr>
          <p:cNvSpPr txBox="1"/>
          <p:nvPr/>
        </p:nvSpPr>
        <p:spPr>
          <a:xfrm>
            <a:off x="6750555" y="978284"/>
            <a:ext cx="508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캐글</a:t>
            </a:r>
            <a:r>
              <a:rPr lang="en-US" altLang="ko-KR" dirty="0"/>
              <a:t>(Kaggle)</a:t>
            </a:r>
            <a:r>
              <a:rPr lang="ko-KR" altLang="en-US" dirty="0"/>
              <a:t>에서 실습에 필요한 데이터 다운</a:t>
            </a:r>
            <a:endParaRPr lang="en-US" altLang="ko-KR" dirty="0"/>
          </a:p>
          <a:p>
            <a:r>
              <a:rPr lang="en-US" altLang="ko-KR" dirty="0"/>
              <a:t>   (ECG Heartbeat)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구글 </a:t>
            </a:r>
            <a:r>
              <a:rPr lang="en-US" altLang="ko-KR" dirty="0" err="1"/>
              <a:t>colaboratory</a:t>
            </a:r>
            <a:endParaRPr lang="en-US" altLang="ko-KR" dirty="0"/>
          </a:p>
          <a:p>
            <a:r>
              <a:rPr lang="en-US" altLang="ko-KR" dirty="0"/>
              <a:t>    content/</a:t>
            </a:r>
            <a:r>
              <a:rPr lang="en-US" altLang="ko-KR" dirty="0" err="1"/>
              <a:t>gdrive</a:t>
            </a:r>
            <a:r>
              <a:rPr lang="en-US" altLang="ko-KR" dirty="0"/>
              <a:t>/</a:t>
            </a:r>
            <a:r>
              <a:rPr lang="en-US" altLang="ko-KR" dirty="0" err="1"/>
              <a:t>Colab</a:t>
            </a:r>
            <a:r>
              <a:rPr lang="en-US" altLang="ko-KR" dirty="0"/>
              <a:t> Notebooks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ptbdb_normal.csv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AB859EA-2F5A-ED98-6F20-9C84C9C47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45" y="2603884"/>
            <a:ext cx="6013264" cy="2217497"/>
          </a:xfrm>
          <a:prstGeom prst="rect">
            <a:avLst/>
          </a:prstGeom>
          <a:noFill/>
          <a:ln w="12700">
            <a:solidFill>
              <a:srgbClr val="FF0000">
                <a:alpha val="42000"/>
              </a:srgbClr>
            </a:solidFill>
          </a:ln>
          <a:effectLst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3196D38-85AE-EC2F-15D2-98E9A9A25C61}"/>
              </a:ext>
            </a:extLst>
          </p:cNvPr>
          <p:cNvGrpSpPr/>
          <p:nvPr/>
        </p:nvGrpSpPr>
        <p:grpSpPr>
          <a:xfrm>
            <a:off x="361445" y="5026759"/>
            <a:ext cx="3014872" cy="1604481"/>
            <a:chOff x="361445" y="5026759"/>
            <a:chExt cx="3014872" cy="16044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79AB46-42B0-40B1-173D-1629EF23E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445" y="5026759"/>
              <a:ext cx="3014872" cy="1604481"/>
            </a:xfrm>
            <a:prstGeom prst="rect">
              <a:avLst/>
            </a:prstGeom>
            <a:noFill/>
            <a:ln w="12700">
              <a:solidFill>
                <a:srgbClr val="FF0000">
                  <a:alpha val="32000"/>
                </a:srgbClr>
              </a:solidFill>
            </a:ln>
            <a:effectLst/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AD6317-4CFA-9398-EBB3-7A86275BB183}"/>
                </a:ext>
              </a:extLst>
            </p:cNvPr>
            <p:cNvSpPr/>
            <p:nvPr/>
          </p:nvSpPr>
          <p:spPr>
            <a:xfrm>
              <a:off x="361445" y="6134486"/>
              <a:ext cx="3014872" cy="392409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9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30FE9-6F82-2A83-79A4-D06DCA13509D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(3)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D6DD5215-E0D2-C90B-5FB5-C38713C3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62" y="992007"/>
            <a:ext cx="7176655" cy="5142651"/>
          </a:xfrm>
          <a:prstGeom prst="rect">
            <a:avLst/>
          </a:prstGeom>
          <a:noFill/>
          <a:ln w="12700">
            <a:solidFill>
              <a:srgbClr val="FF0000">
                <a:alpha val="40000"/>
              </a:srgbClr>
            </a:solidFill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EAA69B-984C-A57A-4C3C-9028F2007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83" y="992007"/>
            <a:ext cx="2495898" cy="514422"/>
          </a:xfrm>
          <a:prstGeom prst="rect">
            <a:avLst/>
          </a:prstGeom>
          <a:ln w="12700">
            <a:solidFill>
              <a:srgbClr val="FF0000">
                <a:alpha val="41000"/>
              </a:srgb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76D36-567E-B814-453A-615993EB61E0}"/>
              </a:ext>
            </a:extLst>
          </p:cNvPr>
          <p:cNvSpPr txBox="1"/>
          <p:nvPr/>
        </p:nvSpPr>
        <p:spPr>
          <a:xfrm>
            <a:off x="757383" y="2069432"/>
            <a:ext cx="310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 개수</a:t>
            </a:r>
            <a:r>
              <a:rPr lang="en-US" altLang="ko-KR" dirty="0"/>
              <a:t>: 4045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 길이</a:t>
            </a:r>
            <a:r>
              <a:rPr lang="en-US" altLang="ko-KR" dirty="0"/>
              <a:t>: 188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</a:t>
            </a:r>
            <a:r>
              <a:rPr lang="en-US" altLang="ko-KR" dirty="0"/>
              <a:t>plot</a:t>
            </a:r>
            <a:r>
              <a:rPr lang="ko-KR" altLang="en-US" dirty="0"/>
              <a:t>해주기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데이터 </a:t>
            </a:r>
            <a:r>
              <a:rPr lang="ko-KR" altLang="en-US" dirty="0" err="1"/>
              <a:t>노멀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번을 플롯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9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F615E-AECD-34FF-2F60-E8104F78BCBA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(3)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D470DCF5-4F51-5B03-5185-F50DE79D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87" y="906359"/>
            <a:ext cx="6665432" cy="5205683"/>
          </a:xfrm>
          <a:prstGeom prst="rect">
            <a:avLst/>
          </a:prstGeom>
          <a:noFill/>
          <a:ln w="12700">
            <a:solidFill>
              <a:srgbClr val="FF0000">
                <a:alpha val="41000"/>
              </a:srgbClr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9D19C6-F4E0-0F70-646F-82A6F34600A5}"/>
              </a:ext>
            </a:extLst>
          </p:cNvPr>
          <p:cNvSpPr txBox="1"/>
          <p:nvPr/>
        </p:nvSpPr>
        <p:spPr>
          <a:xfrm>
            <a:off x="4355433" y="6256422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노멀의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번 플롯</a:t>
            </a:r>
          </a:p>
        </p:txBody>
      </p:sp>
    </p:spTree>
    <p:extLst>
      <p:ext uri="{BB962C8B-B14F-4D97-AF65-F5344CB8AC3E}">
        <p14:creationId xmlns:p14="http://schemas.microsoft.com/office/powerpoint/2010/main" val="4525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9437A-431D-4F17-898D-4E405C613751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C7595-16D7-5A7D-69A2-ECE8C2628B0D}"/>
              </a:ext>
            </a:extLst>
          </p:cNvPr>
          <p:cNvSpPr txBox="1"/>
          <p:nvPr/>
        </p:nvSpPr>
        <p:spPr>
          <a:xfrm>
            <a:off x="361444" y="1058779"/>
            <a:ext cx="46757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음성인식</a:t>
            </a:r>
            <a:r>
              <a:rPr lang="en-US" altLang="ko-KR" sz="2400" b="1" dirty="0"/>
              <a:t>:</a:t>
            </a:r>
          </a:p>
          <a:p>
            <a:r>
              <a:rPr lang="ko-KR" altLang="en-US" sz="2200" b="1" dirty="0"/>
              <a:t>음성 데이터를 입력으로 받아</a:t>
            </a:r>
            <a:r>
              <a:rPr lang="en-US" altLang="ko-KR" sz="2200" b="1" dirty="0"/>
              <a:t>, </a:t>
            </a:r>
          </a:p>
          <a:p>
            <a:r>
              <a:rPr lang="ko-KR" altLang="en-US" sz="2200" b="1" dirty="0"/>
              <a:t>컴퓨터가 이를 이해하고 </a:t>
            </a:r>
            <a:endParaRPr lang="en-US" altLang="ko-KR" sz="2200" b="1" dirty="0"/>
          </a:p>
          <a:p>
            <a:r>
              <a:rPr lang="ko-KR" altLang="en-US" sz="2200" b="1" dirty="0"/>
              <a:t>텍스트나 명령어로 변환하는 기술</a:t>
            </a:r>
            <a:endParaRPr lang="en-US" altLang="ko-KR" sz="2200" b="1" dirty="0"/>
          </a:p>
          <a:p>
            <a:endParaRPr lang="en-US" altLang="ko-KR" sz="2000" b="1" dirty="0"/>
          </a:p>
          <a:p>
            <a:r>
              <a:rPr lang="en-US" altLang="ko-KR" sz="1600" dirty="0"/>
              <a:t>*</a:t>
            </a:r>
            <a:r>
              <a:rPr lang="en-US" altLang="ko-KR" sz="1600" b="1" dirty="0"/>
              <a:t>LSTM</a:t>
            </a:r>
            <a:r>
              <a:rPr lang="ko-KR" altLang="en-US" sz="1600" b="1" dirty="0"/>
              <a:t> 알고리즘</a:t>
            </a:r>
            <a:r>
              <a:rPr lang="ko-KR" altLang="en-US" sz="1600" dirty="0"/>
              <a:t>은 음성인식 분야에서 </a:t>
            </a:r>
            <a:endParaRPr lang="en-US" altLang="ko-KR" sz="1600" dirty="0"/>
          </a:p>
          <a:p>
            <a:r>
              <a:rPr lang="ko-KR" altLang="en-US" sz="1600" dirty="0"/>
              <a:t>높은 정확도를 보여</a:t>
            </a:r>
            <a:r>
              <a:rPr lang="en-US" altLang="ko-KR" sz="1600" dirty="0"/>
              <a:t>, </a:t>
            </a:r>
            <a:r>
              <a:rPr lang="ko-KR" altLang="en-US" sz="1600" dirty="0"/>
              <a:t>음성 인식 분야에 </a:t>
            </a:r>
            <a:endParaRPr lang="en-US" altLang="ko-KR" sz="1600" dirty="0"/>
          </a:p>
          <a:p>
            <a:r>
              <a:rPr lang="ko-KR" altLang="en-US" sz="1600" dirty="0"/>
              <a:t>많이 활용되는 모델 중 하나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184A6-4F8B-09F8-F2DE-B777236FB47C}"/>
              </a:ext>
            </a:extLst>
          </p:cNvPr>
          <p:cNvSpPr txBox="1"/>
          <p:nvPr/>
        </p:nvSpPr>
        <p:spPr>
          <a:xfrm>
            <a:off x="6345151" y="1058779"/>
            <a:ext cx="503722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LSTM </a:t>
            </a:r>
            <a:r>
              <a:rPr lang="ko-KR" altLang="en-US" sz="2400" b="1" dirty="0"/>
              <a:t>음성인식</a:t>
            </a:r>
            <a:endParaRPr lang="en-US" altLang="ko-KR" sz="2400" b="1" dirty="0"/>
          </a:p>
          <a:p>
            <a:r>
              <a:rPr lang="en-US" altLang="ko-KR" sz="2400" dirty="0"/>
              <a:t> - </a:t>
            </a:r>
            <a:r>
              <a:rPr lang="ko-KR" altLang="en-US" sz="2000" b="1" dirty="0"/>
              <a:t>활용 분야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음성 인식 기반 가상 비서</a:t>
            </a:r>
            <a:endParaRPr lang="en-US" altLang="ko-KR" b="1" dirty="0"/>
          </a:p>
          <a:p>
            <a:r>
              <a:rPr lang="ko-KR" altLang="en-US" dirty="0"/>
              <a:t>   스마트폰이나 스마트 홈 장비에서 사용</a:t>
            </a:r>
            <a:endParaRPr lang="en-US" altLang="ko-KR" dirty="0"/>
          </a:p>
          <a:p>
            <a:r>
              <a:rPr lang="en-US" altLang="ko-KR" b="1" dirty="0"/>
              <a:t>   </a:t>
            </a:r>
            <a:r>
              <a:rPr lang="ko-KR" altLang="en-US" dirty="0"/>
              <a:t>삼성의 </a:t>
            </a:r>
            <a:r>
              <a:rPr lang="ko-KR" altLang="en-US" dirty="0" err="1"/>
              <a:t>빅스비</a:t>
            </a:r>
            <a:r>
              <a:rPr lang="en-US" altLang="ko-KR" dirty="0"/>
              <a:t>, </a:t>
            </a:r>
            <a:r>
              <a:rPr lang="ko-KR" altLang="en-US" dirty="0"/>
              <a:t>애플의 시리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b="1" dirty="0"/>
              <a:t>2) </a:t>
            </a:r>
            <a:r>
              <a:rPr lang="ko-KR" altLang="en-US" b="1" dirty="0"/>
              <a:t>음성 인식 기반 검색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dirty="0"/>
              <a:t>음성 인식을 통해 검색 가능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네이버 등에서 정보 검색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멜론</a:t>
            </a:r>
            <a:r>
              <a:rPr lang="en-US" altLang="ko-KR" dirty="0"/>
              <a:t> </a:t>
            </a:r>
            <a:r>
              <a:rPr lang="ko-KR" altLang="en-US" dirty="0"/>
              <a:t>등에서 음악을 검색</a:t>
            </a:r>
            <a:endParaRPr lang="en-US" altLang="ko-KR" dirty="0"/>
          </a:p>
          <a:p>
            <a:r>
              <a:rPr lang="en-US" altLang="ko-KR" b="1" dirty="0"/>
              <a:t>3) </a:t>
            </a:r>
            <a:r>
              <a:rPr lang="ko-KR" altLang="en-US" b="1" dirty="0"/>
              <a:t>음성 인식 기반 자동 번역</a:t>
            </a:r>
            <a:endParaRPr lang="en-US" altLang="ko-KR" b="1" dirty="0"/>
          </a:p>
          <a:p>
            <a:r>
              <a:rPr lang="en-US" altLang="ko-KR" dirty="0"/>
              <a:t>    </a:t>
            </a:r>
            <a:r>
              <a:rPr lang="ko-KR" altLang="en-US" dirty="0"/>
              <a:t>음성 인식 기술을 통해 다국어 간 의사소통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을 원활하게 할 수 있게 자동 번역에 활용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음성 인식을 통해 입력된 음성을 자동으로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원하는 언어로 번역하여 사용자에게 제공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78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C336B-94AD-70E4-CB27-E796571248A8}"/>
              </a:ext>
            </a:extLst>
          </p:cNvPr>
          <p:cNvSpPr txBox="1"/>
          <p:nvPr/>
        </p:nvSpPr>
        <p:spPr>
          <a:xfrm>
            <a:off x="345403" y="162592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모델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동작 과정</a:t>
            </a:r>
            <a:r>
              <a:rPr lang="en-US" altLang="ko-KR" sz="2400" b="1" dirty="0"/>
              <a:t>(4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73990-028B-4047-D18C-C6513E16413B}"/>
              </a:ext>
            </a:extLst>
          </p:cNvPr>
          <p:cNvSpPr txBox="1"/>
          <p:nvPr/>
        </p:nvSpPr>
        <p:spPr>
          <a:xfrm>
            <a:off x="329361" y="801017"/>
            <a:ext cx="423801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</a:rPr>
              <a:t>단계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음성 데이터 수집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:</a:t>
            </a:r>
            <a:r>
              <a:rPr lang="ko-KR" altLang="en-US" dirty="0">
                <a:solidFill>
                  <a:schemeClr val="tx1"/>
                </a:solidFill>
              </a:rPr>
              <a:t>음성 데이터를 분석하려는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 목적에 맞게 다양한 환경에서 수집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수집 방법 예시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1)</a:t>
            </a:r>
            <a:r>
              <a:rPr lang="ko-KR" altLang="en-US" b="1" dirty="0">
                <a:solidFill>
                  <a:schemeClr val="tx1"/>
                </a:solidFill>
              </a:rPr>
              <a:t>라이브 녹음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필요한 데이터를 라이브로 녹음하는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ko-KR" altLang="en-US" dirty="0">
                <a:solidFill>
                  <a:schemeClr val="tx1"/>
                </a:solidFill>
              </a:rPr>
              <a:t>방법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2)</a:t>
            </a:r>
            <a:r>
              <a:rPr lang="ko-KR" altLang="en-US" b="1" dirty="0">
                <a:solidFill>
                  <a:schemeClr val="tx1"/>
                </a:solidFill>
              </a:rPr>
              <a:t>온라인 음성 데이터 수집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온라인 상에서 무료로 제공되는 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음성 데이터를 수집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(</a:t>
            </a:r>
            <a:r>
              <a:rPr lang="ko-KR" altLang="en-US" dirty="0">
                <a:solidFill>
                  <a:schemeClr val="tx1"/>
                </a:solidFill>
              </a:rPr>
              <a:t>유튜브</a:t>
            </a:r>
            <a:r>
              <a:rPr lang="en-US" altLang="ko-KR" dirty="0">
                <a:solidFill>
                  <a:schemeClr val="tx1"/>
                </a:solidFill>
              </a:rPr>
              <a:t>, TED </a:t>
            </a:r>
            <a:r>
              <a:rPr lang="ko-KR" altLang="en-US" dirty="0">
                <a:solidFill>
                  <a:schemeClr val="tx1"/>
                </a:solidFill>
              </a:rPr>
              <a:t>등에서 </a:t>
            </a:r>
            <a:r>
              <a:rPr lang="ko-KR" altLang="en-US" dirty="0"/>
              <a:t>수집가능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3)</a:t>
            </a:r>
            <a:r>
              <a:rPr lang="ko-KR" altLang="en-US" b="1" dirty="0">
                <a:solidFill>
                  <a:schemeClr val="tx1"/>
                </a:solidFill>
              </a:rPr>
              <a:t>인공적으로 데이터 생성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음성 합성 기술을 이용해 인공적으로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음성 데이터 생성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4</a:t>
            </a:r>
            <a:r>
              <a:rPr lang="en-US" altLang="ko-KR" b="1" dirty="0"/>
              <a:t>) </a:t>
            </a:r>
            <a:r>
              <a:rPr lang="ko-KR" altLang="en-US" b="1" dirty="0"/>
              <a:t>기존의 데이터셋 이용</a:t>
            </a:r>
            <a:endParaRPr lang="en-US" altLang="ko-KR" b="1" dirty="0"/>
          </a:p>
          <a:p>
            <a:r>
              <a:rPr lang="ko-KR" altLang="en-US" b="1" dirty="0"/>
              <a:t>   </a:t>
            </a:r>
            <a:r>
              <a:rPr lang="ko-KR" altLang="en-US" dirty="0"/>
              <a:t>기존에 이미 존재하는 음성 데이터셋 </a:t>
            </a:r>
            <a:endParaRPr lang="en-US" altLang="ko-KR" dirty="0"/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이용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EB585-E29F-AFC9-33AE-2B7E4B735C6A}"/>
              </a:ext>
            </a:extLst>
          </p:cNvPr>
          <p:cNvSpPr txBox="1"/>
          <p:nvPr/>
        </p:nvSpPr>
        <p:spPr>
          <a:xfrm>
            <a:off x="6112042" y="770318"/>
            <a:ext cx="53254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</a:rPr>
              <a:t>단계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음성 신호 처리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:</a:t>
            </a:r>
            <a:r>
              <a:rPr lang="ko-KR" altLang="en-US" dirty="0">
                <a:solidFill>
                  <a:schemeClr val="tx1"/>
                </a:solidFill>
              </a:rPr>
              <a:t>수집된 음성 데이터의 노이즈를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 </a:t>
            </a:r>
            <a:r>
              <a:rPr lang="ko-KR" altLang="en-US" dirty="0"/>
              <a:t>제거하거나 오디오 포맷을 변환하는 등의 처리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/>
              <a:t>음성 신호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  <a:p>
            <a:r>
              <a:rPr lang="en-US" altLang="ko-KR" b="1" dirty="0">
                <a:solidFill>
                  <a:schemeClr val="tx1"/>
                </a:solidFill>
              </a:rPr>
              <a:t>1)</a:t>
            </a:r>
            <a:r>
              <a:rPr lang="ko-KR" altLang="en-US" b="1" dirty="0">
                <a:solidFill>
                  <a:schemeClr val="tx1"/>
                </a:solidFill>
              </a:rPr>
              <a:t>샘플링 </a:t>
            </a:r>
            <a:r>
              <a:rPr lang="ko-KR" altLang="en-US" b="1" dirty="0" err="1">
                <a:solidFill>
                  <a:schemeClr val="tx1"/>
                </a:solidFill>
              </a:rPr>
              <a:t>레이트</a:t>
            </a:r>
            <a:r>
              <a:rPr lang="ko-KR" altLang="en-US" b="1" dirty="0">
                <a:solidFill>
                  <a:schemeClr val="tx1"/>
                </a:solidFill>
              </a:rPr>
              <a:t> 변경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/>
              <a:t>   </a:t>
            </a:r>
            <a:r>
              <a:rPr lang="ko-KR" altLang="en-US" dirty="0"/>
              <a:t>음성 신호의 샘플링 </a:t>
            </a:r>
            <a:r>
              <a:rPr lang="ko-KR" altLang="en-US" dirty="0" err="1"/>
              <a:t>레이트를</a:t>
            </a:r>
            <a:r>
              <a:rPr lang="ko-KR" altLang="en-US" dirty="0"/>
              <a:t> 모델의 입력으로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사용하기 위해 </a:t>
            </a:r>
            <a:r>
              <a:rPr lang="en-US" altLang="ko-KR" dirty="0">
                <a:solidFill>
                  <a:schemeClr val="tx1"/>
                </a:solidFill>
              </a:rPr>
              <a:t>8kHz</a:t>
            </a:r>
            <a:r>
              <a:rPr lang="ko-KR" altLang="en-US" dirty="0">
                <a:solidFill>
                  <a:schemeClr val="tx1"/>
                </a:solidFill>
              </a:rPr>
              <a:t>로 변경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2)</a:t>
            </a:r>
            <a:r>
              <a:rPr lang="ko-KR" altLang="en-US" b="1" dirty="0"/>
              <a:t>음성 신호 </a:t>
            </a:r>
            <a:r>
              <a:rPr lang="ko-KR" altLang="en-US" b="1" dirty="0" err="1"/>
              <a:t>세그멘트화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 </a:t>
            </a:r>
            <a:r>
              <a:rPr lang="ko-KR" altLang="en-US" dirty="0"/>
              <a:t>음성 신호를 일정한 길이의 프레임으로 분할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/>
              <a:t>각 프레임에 대해 주파수 영역으로 변환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ko-KR" altLang="en-US" sz="1600" dirty="0">
                <a:solidFill>
                  <a:schemeClr val="tx1"/>
                </a:solidFill>
              </a:rPr>
              <a:t>이 외에도 필요에 따라 여러가지 </a:t>
            </a:r>
            <a:r>
              <a:rPr lang="ko-KR" altLang="en-US" sz="1600" dirty="0" err="1">
                <a:solidFill>
                  <a:schemeClr val="tx1"/>
                </a:solidFill>
              </a:rPr>
              <a:t>전처리</a:t>
            </a:r>
            <a:r>
              <a:rPr lang="ko-KR" altLang="en-US" sz="1600" dirty="0">
                <a:solidFill>
                  <a:schemeClr val="tx1"/>
                </a:solidFill>
              </a:rPr>
              <a:t> 수행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A31C1-5C9E-DB2D-D7EF-A7F7A3BB34BD}"/>
              </a:ext>
            </a:extLst>
          </p:cNvPr>
          <p:cNvSpPr txBox="1"/>
          <p:nvPr/>
        </p:nvSpPr>
        <p:spPr>
          <a:xfrm>
            <a:off x="6095999" y="4557653"/>
            <a:ext cx="532548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r>
              <a:rPr lang="ko-KR" altLang="en-US" sz="2400" b="1" dirty="0">
                <a:solidFill>
                  <a:schemeClr val="tx1"/>
                </a:solidFill>
              </a:rPr>
              <a:t>단계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음성 인식 단계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:</a:t>
            </a:r>
            <a:r>
              <a:rPr lang="ko-KR" altLang="en-US" dirty="0" err="1">
                <a:solidFill>
                  <a:schemeClr val="tx1"/>
                </a:solidFill>
              </a:rPr>
              <a:t>전처리된</a:t>
            </a:r>
            <a:r>
              <a:rPr lang="ko-KR" altLang="en-US" dirty="0">
                <a:solidFill>
                  <a:schemeClr val="tx1"/>
                </a:solidFill>
              </a:rPr>
              <a:t> 음성 데이터를 </a:t>
            </a:r>
            <a:r>
              <a:rPr lang="en-US" altLang="ko-KR" dirty="0">
                <a:solidFill>
                  <a:schemeClr val="tx1"/>
                </a:solidFill>
              </a:rPr>
              <a:t>LSTM </a:t>
            </a:r>
            <a:r>
              <a:rPr lang="ko-KR" altLang="en-US" dirty="0">
                <a:solidFill>
                  <a:schemeClr val="tx1"/>
                </a:solidFill>
              </a:rPr>
              <a:t>모델에 입력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모델이 입력된 데이터를 분석하여 해당 음성의 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/>
              <a:t>내용을 텍스트나 명령어로 변환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/>
          </a:p>
          <a:p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</a:rPr>
              <a:t>단계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결과 출력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:LSTM </a:t>
            </a:r>
            <a:r>
              <a:rPr lang="ko-KR" altLang="en-US" dirty="0">
                <a:solidFill>
                  <a:schemeClr val="tx1"/>
                </a:solidFill>
              </a:rPr>
              <a:t>모델이 분석한 결과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400F7-40B4-63B1-EFEA-782A009C0FDD}"/>
              </a:ext>
            </a:extLst>
          </p:cNvPr>
          <p:cNvSpPr txBox="1"/>
          <p:nvPr/>
        </p:nvSpPr>
        <p:spPr>
          <a:xfrm>
            <a:off x="345403" y="123901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중 추론에 대한 개인정보 이슈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69F46-B4BC-3B7F-557A-6CFF0F046B88}"/>
              </a:ext>
            </a:extLst>
          </p:cNvPr>
          <p:cNvSpPr txBox="1"/>
          <p:nvPr/>
        </p:nvSpPr>
        <p:spPr>
          <a:xfrm>
            <a:off x="6096000" y="718511"/>
            <a:ext cx="5967664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데이터의 분석 및 추론</a:t>
            </a:r>
            <a:endParaRPr lang="en-US" altLang="ko-KR" sz="2400" b="1" dirty="0"/>
          </a:p>
          <a:p>
            <a:r>
              <a:rPr lang="en-US" altLang="ko-KR" sz="2400" dirty="0"/>
              <a:t> - </a:t>
            </a:r>
            <a:r>
              <a:rPr lang="ko-KR" altLang="en-US" sz="2000" b="1" dirty="0"/>
              <a:t>분석 및 추론 예시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화자 식별</a:t>
            </a:r>
            <a:endParaRPr lang="en-US" altLang="ko-KR" b="1" dirty="0"/>
          </a:p>
          <a:p>
            <a:r>
              <a:rPr lang="ko-KR" altLang="en-US" sz="2000" dirty="0"/>
              <a:t>   </a:t>
            </a:r>
            <a:r>
              <a:rPr lang="en-US" altLang="ko-KR" dirty="0"/>
              <a:t>LSTM </a:t>
            </a:r>
            <a:r>
              <a:rPr lang="ko-KR" altLang="en-US" dirty="0"/>
              <a:t>모델이 음성 신호에서 얻은 특징 벡터를 입력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으로 받아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이를 분석하여 음성 신호가 어떤 화자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/>
              <a:t>   </a:t>
            </a:r>
            <a:r>
              <a:rPr lang="ko-KR" altLang="en-US" dirty="0">
                <a:solidFill>
                  <a:schemeClr val="tx1"/>
                </a:solidFill>
              </a:rPr>
              <a:t>에게서 나온 것인지 식별하는 것이 가능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1" dirty="0"/>
              <a:t>2)</a:t>
            </a:r>
            <a:r>
              <a:rPr lang="ko-KR" altLang="en-US" b="1" dirty="0"/>
              <a:t>감정 인식</a:t>
            </a:r>
            <a:endParaRPr lang="en-US" altLang="ko-KR" b="1" dirty="0"/>
          </a:p>
          <a:p>
            <a:r>
              <a:rPr lang="en-US" altLang="ko-KR" sz="2000" b="1" dirty="0"/>
              <a:t>   </a:t>
            </a:r>
            <a:r>
              <a:rPr lang="en-US" altLang="ko-KR" dirty="0"/>
              <a:t>LSTM</a:t>
            </a:r>
            <a:r>
              <a:rPr lang="ko-KR" altLang="en-US" dirty="0"/>
              <a:t> 모델이 음성 데이터에서 얻은 특징 벡터를 사용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개인의 감정을 인식할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이러한 감정의 인식을 통해 해당 개인의 감정상태를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파악하는 것이 가능</a:t>
            </a:r>
            <a:endParaRPr lang="en-US" altLang="ko-KR" dirty="0"/>
          </a:p>
          <a:p>
            <a:r>
              <a:rPr lang="en-US" altLang="ko-KR" b="1" dirty="0"/>
              <a:t>3)</a:t>
            </a:r>
            <a:r>
              <a:rPr lang="ko-KR" altLang="en-US" b="1" dirty="0"/>
              <a:t>개인의 신체적 특징 추론</a:t>
            </a:r>
            <a:endParaRPr lang="en-US" altLang="ko-KR" b="1" dirty="0"/>
          </a:p>
          <a:p>
            <a:r>
              <a:rPr lang="en-US" altLang="ko-KR" dirty="0"/>
              <a:t>   </a:t>
            </a:r>
            <a:r>
              <a:rPr lang="ko-KR" altLang="en-US" dirty="0"/>
              <a:t>위에서 설명한 예시와 같은 과정으로</a:t>
            </a:r>
            <a:r>
              <a:rPr lang="en-US" altLang="ko-KR" dirty="0"/>
              <a:t> </a:t>
            </a:r>
            <a:r>
              <a:rPr lang="ko-KR" altLang="en-US" dirty="0"/>
              <a:t>분석을 마친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데이터를 포함한 음성 데이터를 통해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화자의 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건강상태 등의 신체적 특징을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추론하는</a:t>
            </a:r>
            <a:r>
              <a:rPr lang="en-US" altLang="ko-KR" dirty="0"/>
              <a:t> </a:t>
            </a:r>
            <a:r>
              <a:rPr lang="ko-KR" altLang="en-US" dirty="0"/>
              <a:t>것이 가능</a:t>
            </a:r>
            <a:r>
              <a:rPr lang="en-US" altLang="ko-KR" dirty="0"/>
              <a:t>. </a:t>
            </a:r>
            <a:r>
              <a:rPr lang="ko-KR" altLang="en-US" dirty="0"/>
              <a:t>개인의 신체적 특징 파악 가능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b="1" dirty="0"/>
              <a:t>개인의 언어적</a:t>
            </a:r>
            <a:r>
              <a:rPr lang="en-US" altLang="ko-KR" b="1" dirty="0"/>
              <a:t>/</a:t>
            </a:r>
            <a:r>
              <a:rPr lang="ko-KR" altLang="en-US" b="1" dirty="0"/>
              <a:t>비언어적 특징 추론</a:t>
            </a:r>
            <a:endParaRPr lang="en-US" altLang="ko-KR" b="1" dirty="0"/>
          </a:p>
          <a:p>
            <a:r>
              <a:rPr lang="en-US" altLang="ko-KR" dirty="0"/>
              <a:t>   </a:t>
            </a:r>
            <a:r>
              <a:rPr lang="ko-KR" altLang="en-US" dirty="0"/>
              <a:t>인식된 음성에서 개인이 사용하는 언어</a:t>
            </a:r>
            <a:r>
              <a:rPr lang="en-US" altLang="ko-KR" dirty="0"/>
              <a:t>, </a:t>
            </a:r>
            <a:r>
              <a:rPr lang="ko-KR" altLang="en-US" dirty="0"/>
              <a:t>발음</a:t>
            </a:r>
            <a:r>
              <a:rPr lang="en-US" altLang="ko-KR" dirty="0"/>
              <a:t>, </a:t>
            </a:r>
            <a:r>
              <a:rPr lang="ko-KR" altLang="en-US" dirty="0"/>
              <a:t>억양</a:t>
            </a:r>
            <a:r>
              <a:rPr lang="en-US" altLang="ko-KR" dirty="0"/>
              <a:t>, </a:t>
            </a:r>
            <a:r>
              <a:rPr lang="ko-KR" altLang="en-US" dirty="0"/>
              <a:t>톤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등의 정보를 분석하고 추론하여 해당 개인의 정확한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신원 파악이 가능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8CC92-0721-74C8-164F-8B6087F4DF7C}"/>
              </a:ext>
            </a:extLst>
          </p:cNvPr>
          <p:cNvSpPr txBox="1"/>
          <p:nvPr/>
        </p:nvSpPr>
        <p:spPr>
          <a:xfrm>
            <a:off x="329361" y="734553"/>
            <a:ext cx="50372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학습 데이터 수집 및 저장 과정에서 개인정보보호 문제 야기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수집된 사용자의 음성정보가</a:t>
            </a:r>
            <a:endParaRPr lang="en-US" altLang="ko-KR" sz="2400" b="1" dirty="0"/>
          </a:p>
          <a:p>
            <a:r>
              <a:rPr lang="ko-KR" altLang="en-US" sz="2400" b="1" dirty="0"/>
              <a:t>저장되고 이를 기반으로 </a:t>
            </a:r>
            <a:endParaRPr lang="en-US" altLang="ko-KR" sz="2400" b="1" dirty="0"/>
          </a:p>
          <a:p>
            <a:r>
              <a:rPr lang="ko-KR" altLang="en-US" sz="2400" b="1" dirty="0"/>
              <a:t>다양한 분석 및 추론이 가능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음성 데이터를 통한 개인정보 노출</a:t>
            </a:r>
            <a:endParaRPr lang="en-US" altLang="ko-KR" sz="2400" b="1" dirty="0"/>
          </a:p>
          <a:p>
            <a:r>
              <a:rPr lang="ko-KR" altLang="en-US" sz="2400" b="1" dirty="0"/>
              <a:t>가능성  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76928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E4C90-DD5E-0D37-FD7B-C7607EE99AF9}"/>
              </a:ext>
            </a:extLst>
          </p:cNvPr>
          <p:cNvSpPr txBox="1"/>
          <p:nvPr/>
        </p:nvSpPr>
        <p:spPr>
          <a:xfrm>
            <a:off x="329361" y="130508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중 유출에 대한 개인정보 이슈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8B7C8-413E-5FD4-0F24-D73119AADE3B}"/>
              </a:ext>
            </a:extLst>
          </p:cNvPr>
          <p:cNvSpPr txBox="1"/>
          <p:nvPr/>
        </p:nvSpPr>
        <p:spPr>
          <a:xfrm>
            <a:off x="329361" y="766637"/>
            <a:ext cx="501266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학습 데이터 수집 및 저장 과정에서 개인정보보호 문제 야기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저장된 사용자의 개인정보 노출</a:t>
            </a:r>
            <a:endParaRPr lang="en-US" altLang="ko-KR" sz="2400" b="1" dirty="0"/>
          </a:p>
          <a:p>
            <a:r>
              <a:rPr lang="ko-KR" altLang="en-US" sz="2400" b="1" dirty="0"/>
              <a:t>가능성  有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수집된 음성 데이터의 보안 문제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en-US" altLang="ko-KR" sz="2400" dirty="0"/>
              <a:t>- </a:t>
            </a:r>
            <a:r>
              <a:rPr lang="ko-KR" altLang="en-US" sz="2200" dirty="0"/>
              <a:t>보안 유지에 실패할 경우</a:t>
            </a:r>
            <a:r>
              <a:rPr lang="en-US" altLang="ko-KR" sz="2200" dirty="0"/>
              <a:t>, </a:t>
            </a:r>
            <a:r>
              <a:rPr lang="ko-KR" altLang="en-US" sz="2200" dirty="0"/>
              <a:t>제</a:t>
            </a:r>
            <a:r>
              <a:rPr lang="en-US" altLang="ko-KR" sz="2200" dirty="0"/>
              <a:t>3</a:t>
            </a:r>
            <a:r>
              <a:rPr lang="ko-KR" altLang="en-US" sz="2200" dirty="0"/>
              <a:t>자가</a:t>
            </a:r>
            <a:r>
              <a:rPr lang="en-US" altLang="ko-KR" sz="2200" dirty="0"/>
              <a:t>    </a:t>
            </a:r>
          </a:p>
          <a:p>
            <a:r>
              <a:rPr lang="en-US" altLang="ko-KR" sz="2200" dirty="0"/>
              <a:t>   </a:t>
            </a:r>
            <a:r>
              <a:rPr lang="ko-KR" altLang="en-US" sz="2200" dirty="0"/>
              <a:t>해당 음성 데이터를 탈취하여 </a:t>
            </a:r>
            <a:endParaRPr lang="en-US" altLang="ko-KR" sz="2200" dirty="0"/>
          </a:p>
          <a:p>
            <a:r>
              <a:rPr lang="en-US" altLang="ko-KR" sz="2200" dirty="0"/>
              <a:t>   </a:t>
            </a:r>
            <a:r>
              <a:rPr lang="ko-KR" altLang="en-US" sz="2200" dirty="0"/>
              <a:t>악용할 가능성 有</a:t>
            </a:r>
            <a:endParaRPr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F990D-521E-EE52-AD47-981B92DC6546}"/>
              </a:ext>
            </a:extLst>
          </p:cNvPr>
          <p:cNvSpPr txBox="1"/>
          <p:nvPr/>
        </p:nvSpPr>
        <p:spPr>
          <a:xfrm>
            <a:off x="6096000" y="718511"/>
            <a:ext cx="596766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데이터의 개인정보 유출</a:t>
            </a:r>
            <a:endParaRPr lang="en-US" altLang="ko-KR" sz="2400" b="1" dirty="0"/>
          </a:p>
          <a:p>
            <a:r>
              <a:rPr lang="en-US" altLang="ko-KR" sz="2400" dirty="0"/>
              <a:t> - </a:t>
            </a:r>
            <a:r>
              <a:rPr lang="ko-KR" altLang="en-US" sz="2000" b="1" dirty="0"/>
              <a:t>유출 예시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불법적인 데이터 수집</a:t>
            </a:r>
            <a:endParaRPr lang="en-US" altLang="ko-KR" b="1" dirty="0"/>
          </a:p>
          <a:p>
            <a:r>
              <a:rPr lang="en-US" altLang="ko-KR" sz="2000" dirty="0"/>
              <a:t>   </a:t>
            </a:r>
            <a:r>
              <a:rPr lang="ko-KR" altLang="en-US" dirty="0"/>
              <a:t>일부 기업이나 개인이 의도적으로나 의도적이지 않게 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불법적으로 음성 데이터를 수집할 수 있음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ko-KR" altLang="en-US" dirty="0"/>
              <a:t>예를 들어 음성 데이터 수집 방법 중 온라인을 통한 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수집이 있는데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유튜브</a:t>
            </a:r>
            <a:r>
              <a:rPr lang="en-US" altLang="ko-KR" dirty="0">
                <a:solidFill>
                  <a:schemeClr val="tx1"/>
                </a:solidFill>
              </a:rPr>
              <a:t>,TED </a:t>
            </a:r>
            <a:r>
              <a:rPr lang="ko-KR" altLang="en-US" dirty="0">
                <a:solidFill>
                  <a:schemeClr val="tx1"/>
                </a:solidFill>
              </a:rPr>
              <a:t>등에서 수집한 음성 </a:t>
            </a:r>
            <a:r>
              <a:rPr lang="ko-KR" altLang="en-US" dirty="0"/>
              <a:t>데이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터가 무료 음성 데이터가 아닌 특정 개인의 음성 데이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ko-KR" altLang="en-US" dirty="0"/>
              <a:t>터일 경우</a:t>
            </a:r>
            <a:r>
              <a:rPr lang="en-US" altLang="ko-KR" dirty="0"/>
              <a:t>, </a:t>
            </a:r>
            <a:r>
              <a:rPr lang="ko-KR" altLang="en-US" dirty="0"/>
              <a:t>개인에 대한 음성정보가 불법적으로 수집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될 수도 있음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1" dirty="0"/>
              <a:t>2)</a:t>
            </a:r>
            <a:r>
              <a:rPr lang="ko-KR" altLang="en-US" b="1" dirty="0"/>
              <a:t>해킹</a:t>
            </a:r>
            <a:endParaRPr lang="en-US" altLang="ko-KR" b="1" dirty="0"/>
          </a:p>
          <a:p>
            <a:r>
              <a:rPr lang="en-US" altLang="ko-KR" sz="2000" b="1" dirty="0"/>
              <a:t>  </a:t>
            </a:r>
            <a:r>
              <a:rPr lang="en-US" altLang="ko-KR" dirty="0"/>
              <a:t>LSTM</a:t>
            </a:r>
            <a:r>
              <a:rPr lang="ko-KR" altLang="en-US" dirty="0"/>
              <a:t>모델을 구동하는 서버나 수집한 음성 데이터의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저장소가 해킹 당해 개인정보 유출이 발생할 수 있음</a:t>
            </a:r>
            <a:endParaRPr lang="en-US" altLang="ko-KR" dirty="0"/>
          </a:p>
          <a:p>
            <a:r>
              <a:rPr lang="en-US" altLang="ko-KR" b="1" dirty="0"/>
              <a:t>3)</a:t>
            </a:r>
            <a:r>
              <a:rPr lang="ko-KR" altLang="en-US" b="1" dirty="0"/>
              <a:t>데이터 처리 과정에서의 유출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LSTM </a:t>
            </a:r>
            <a:r>
              <a:rPr lang="ko-KR" altLang="en-US" dirty="0"/>
              <a:t>모델을 학습시키기 위해서 데이터를 처리하는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과정을 거치는데</a:t>
            </a:r>
            <a:r>
              <a:rPr lang="en-US" altLang="ko-KR" dirty="0"/>
              <a:t>, </a:t>
            </a:r>
            <a:r>
              <a:rPr lang="ko-KR" altLang="en-US" dirty="0"/>
              <a:t>이 과정에서 데이터 처리를 수행하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는 개인이나 기업</a:t>
            </a:r>
            <a:r>
              <a:rPr lang="en-US" altLang="ko-KR" dirty="0"/>
              <a:t>, </a:t>
            </a:r>
            <a:r>
              <a:rPr lang="ko-KR" altLang="en-US" dirty="0"/>
              <a:t>시스템 등에 의해 개인정보 유출이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82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1387</Words>
  <Application>Microsoft Office PowerPoint</Application>
  <PresentationFormat>와이드스크린</PresentationFormat>
  <Paragraphs>192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유진</dc:creator>
  <cp:lastModifiedBy>최 유진</cp:lastModifiedBy>
  <cp:revision>8</cp:revision>
  <dcterms:created xsi:type="dcterms:W3CDTF">2023-05-07T14:53:53Z</dcterms:created>
  <dcterms:modified xsi:type="dcterms:W3CDTF">2023-05-11T01:42:18Z</dcterms:modified>
</cp:coreProperties>
</file>