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63" r:id="rId6"/>
    <p:sldId id="265" r:id="rId7"/>
    <p:sldId id="264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87DF-B37B-B41D-940D-8D153132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C23A6-95EB-984D-EB19-72049B00B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D155B-16B3-66A3-B316-0F780B13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954D2-3394-20A2-98AC-F52F7508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D95A-6767-A64E-07A4-CF66E36F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AA23F-6AA8-CE14-DD1C-EC434C69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ECD3A-7C89-487E-B53C-ABDCB6C79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4F9A4-1DC3-6122-147E-CC982B65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764C5-D4EC-6CBC-70FB-F059DAEA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2224B-66F1-4DE1-32E4-CD32D42C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5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6A1D2B-168E-75EB-3841-8DD994DDD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796D9-1B1C-8540-07A7-1520CBE64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0FBF0-1C63-AF56-949A-BB48EF2C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9034D-2F4B-8279-C09C-4EAACD19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18521-9E53-123D-8CC3-19C0B55F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8D9D-74A6-657C-E676-A0DF83E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ACB-9A32-9BB1-FF4F-C4BCC078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CFC3E-2A7F-1D2F-46BC-D08E6653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8EE5A-3040-4C32-CAD8-3CE0E96E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A50EF-83ED-9839-4C00-1C23ABDC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02E7-FBE6-2CB9-AF78-66CF09F8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86CAB-6439-804E-18D3-93A17940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EAB62-2B0B-1585-06EC-8C2D7182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44BB7-32E2-2224-7CE0-A0514F5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FDB2E-31B5-B952-0D94-B08CA65D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D29C-777F-81BB-261C-1DAC6CD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2A82D-8A69-9A42-6D39-65E004669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AF3BD-66DC-FD45-BE27-930D6C13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6D17E-296A-151A-BA6F-40BDFC23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A1A15-867F-2532-5E4B-96BC1294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676B2-9797-2A1B-C9AE-803C56DA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1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10502-1FCA-30D6-CA10-2EF6C3C2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223C7-0D66-1118-D2DD-BFE22776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50550-3630-F4EF-B4CA-8BBB9239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AD772C-DDA9-FAC0-CFD8-12463CB5A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27189B-B0C4-723B-D83E-C5E978C51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ABA63D-4F77-F0D1-E33A-135AD76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DA834-89F3-EFC9-7F6D-064DAECC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F75795-B574-3DEB-BCBD-4263210B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5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B7EF8-DC9B-FBC1-A56C-BF9D422C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ABECBC-2E51-3C3D-5B14-98082CEB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1659C-4858-A907-E299-AA972A3A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178E58-3C2F-1B79-9F71-8018F91C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0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7B6F49-2D5D-4810-716B-2C1310D2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9188D2-92A9-DD40-712F-FFBBDE48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683EE-92BC-6007-0295-17E8D265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6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18C5-ED7A-C828-E2A0-3793D63E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504A1-5AB6-75D1-13AF-A55BCEBA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DF8A1-9136-A34D-D7CB-962FE99E3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E0554-D4D2-F8E1-D8CB-7C1BC12E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1CC70-1665-5A86-5A1D-CEC46279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89292-C167-E6F9-988C-FEE4253D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8F0EC-A587-5D09-E969-BF8D2872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17BD5-6292-641E-0E92-3785E7BF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71AF1E-A0A3-3CD6-C28E-B2D81D77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0BA5C-F41E-FCC8-4AD2-BF3C7754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713BF-82CE-C118-56DC-21BAE97E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C10C7-0A2D-888C-01D8-157DA8C9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5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516C21-0DF7-9E83-6104-38E2EB9A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F0C42-51FD-ABD4-4E02-7826AF728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F8A44-92E3-D7EF-F319-37DE88C7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DEF1-2D8B-4761-A621-606C2C8CF6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A99FC-FF46-AB2E-5945-813149140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C25A1-6B90-AC63-E793-335253010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1D989-9F42-4304-8E15-214A480B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ADED593-9B82-6B77-D8D8-9DCD2348017F}"/>
              </a:ext>
            </a:extLst>
          </p:cNvPr>
          <p:cNvSpPr txBox="1"/>
          <p:nvPr/>
        </p:nvSpPr>
        <p:spPr>
          <a:xfrm>
            <a:off x="268942" y="175049"/>
            <a:ext cx="661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(Long Short Term Memory)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7CB71-FCE2-8822-6350-EE04547034C7}"/>
              </a:ext>
            </a:extLst>
          </p:cNvPr>
          <p:cNvSpPr txBox="1"/>
          <p:nvPr/>
        </p:nvSpPr>
        <p:spPr>
          <a:xfrm>
            <a:off x="370542" y="2835770"/>
            <a:ext cx="6178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</a:t>
            </a:r>
            <a:r>
              <a:rPr lang="ko-KR" altLang="en-US" b="1" dirty="0"/>
              <a:t> 활성화함수는 입력 신호의 총합을 출력 신호로 변환하는 함수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말하는데</a:t>
            </a:r>
            <a:r>
              <a:rPr lang="en-US" altLang="ko-KR" dirty="0"/>
              <a:t>, LSTM</a:t>
            </a:r>
            <a:r>
              <a:rPr lang="ko-KR" altLang="en-US" dirty="0"/>
              <a:t>은 활성화함수 중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</a:t>
            </a:r>
            <a:r>
              <a:rPr lang="en-US" altLang="ko-KR" dirty="0"/>
              <a:t>tanh </a:t>
            </a:r>
            <a:r>
              <a:rPr lang="ko-KR" altLang="en-US" dirty="0"/>
              <a:t>함수와 연관이 깊습니다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시그모이드란</a:t>
            </a:r>
            <a:r>
              <a:rPr lang="ko-KR" altLang="en-US" dirty="0"/>
              <a:t> ‘</a:t>
            </a:r>
            <a:r>
              <a:rPr lang="en-US" altLang="ko-KR" dirty="0"/>
              <a:t>S</a:t>
            </a:r>
            <a:r>
              <a:rPr lang="ko-KR" altLang="en-US" dirty="0"/>
              <a:t>자 </a:t>
            </a:r>
            <a:r>
              <a:rPr lang="ko-KR" altLang="en-US" dirty="0" err="1"/>
              <a:t>모양’이라는</a:t>
            </a:r>
            <a:r>
              <a:rPr lang="ko-KR" altLang="en-US" dirty="0"/>
              <a:t> 뜻으로</a:t>
            </a:r>
            <a:r>
              <a:rPr lang="en-US" altLang="ko-KR" dirty="0"/>
              <a:t>, </a:t>
            </a:r>
            <a:r>
              <a:rPr lang="ko-KR" altLang="en-US" dirty="0"/>
              <a:t>실수 값을 입력 받아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사이의 값으로 압축하여 표현한 함수입니다</a:t>
            </a:r>
            <a:r>
              <a:rPr lang="en-US" altLang="ko-KR" dirty="0"/>
              <a:t>. </a:t>
            </a:r>
            <a:r>
              <a:rPr lang="ko-KR" altLang="en-US" dirty="0"/>
              <a:t>큰 음수 값일수록 </a:t>
            </a:r>
            <a:r>
              <a:rPr lang="en-US" altLang="ko-KR" dirty="0"/>
              <a:t>0</a:t>
            </a:r>
            <a:r>
              <a:rPr lang="ko-KR" altLang="en-US" dirty="0"/>
              <a:t>에 가까워지고 큰 양수 값일수록 </a:t>
            </a:r>
            <a:r>
              <a:rPr lang="en-US" altLang="ko-KR" dirty="0"/>
              <a:t>1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함수에는 단점이 있는데 그것이 </a:t>
            </a:r>
            <a:r>
              <a:rPr lang="en-US" altLang="ko-KR" dirty="0"/>
              <a:t>RNN</a:t>
            </a:r>
            <a:r>
              <a:rPr lang="ko-KR" altLang="en-US" dirty="0"/>
              <a:t>의 </a:t>
            </a:r>
            <a:r>
              <a:rPr lang="ko-KR" altLang="en-US" dirty="0" err="1"/>
              <a:t>문제와도</a:t>
            </a:r>
            <a:r>
              <a:rPr lang="ko-KR" altLang="en-US" dirty="0"/>
              <a:t> 같은 기울기 소멸 문제가 발생한다는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시그모이드</a:t>
            </a:r>
            <a:r>
              <a:rPr lang="ko-KR" altLang="en-US" dirty="0"/>
              <a:t> 함수의 기울기는 </a:t>
            </a:r>
            <a:r>
              <a:rPr lang="ko-KR" altLang="en-US" dirty="0" err="1"/>
              <a:t>역전파</a:t>
            </a:r>
            <a:r>
              <a:rPr lang="ko-KR" altLang="en-US" dirty="0"/>
              <a:t> 중에 이전의 기울기와 현재 기울기를 곱하면서 점점 기울기가 사라지게 됩니다</a:t>
            </a:r>
            <a:r>
              <a:rPr lang="en-US" altLang="ko-KR" dirty="0"/>
              <a:t>. </a:t>
            </a:r>
            <a:r>
              <a:rPr lang="ko-KR" altLang="en-US" dirty="0"/>
              <a:t>이렇게 되면 신경망의 학습 능력이 제한되게 됩니다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8F9BE8-CDA9-D9DC-7D47-530E524B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93" y="1124589"/>
            <a:ext cx="4773476" cy="342236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3C454-F6CC-F8B9-60C0-0FBC91E313D9}"/>
              </a:ext>
            </a:extLst>
          </p:cNvPr>
          <p:cNvSpPr txBox="1"/>
          <p:nvPr/>
        </p:nvSpPr>
        <p:spPr>
          <a:xfrm>
            <a:off x="370542" y="804446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은 ‘</a:t>
            </a:r>
            <a:r>
              <a:rPr lang="en-US" altLang="ko-KR" dirty="0"/>
              <a:t>Long Short Term Memory</a:t>
            </a:r>
            <a:r>
              <a:rPr lang="ko-KR" altLang="en-US" dirty="0"/>
              <a:t>라고 하는 장단기 메모리로</a:t>
            </a:r>
            <a:r>
              <a:rPr lang="en-US" altLang="ko-KR" dirty="0"/>
              <a:t>, </a:t>
            </a:r>
            <a:r>
              <a:rPr lang="ko-KR" altLang="en-US" dirty="0"/>
              <a:t>앞서 설명한 </a:t>
            </a:r>
            <a:r>
              <a:rPr lang="en-US" altLang="ko-KR" dirty="0"/>
              <a:t>RNN</a:t>
            </a:r>
            <a:r>
              <a:rPr lang="ko-KR" altLang="en-US" dirty="0"/>
              <a:t>의 일종이라고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의 기울기 소멸 문제와 장기 의존성 문제를 해결 및 보완하기 위해 고안된 기법입니다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이 어떤 식으로 </a:t>
            </a:r>
            <a:r>
              <a:rPr lang="en-US" altLang="ko-KR" dirty="0"/>
              <a:t>RNN</a:t>
            </a:r>
            <a:r>
              <a:rPr lang="ko-KR" altLang="en-US" dirty="0"/>
              <a:t>의 문제해결을 위해 보완된 알고리즘인지 알기 위해서 우선 활성화함수에 대해 말하고자 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93D0E-EF05-EF90-5F7E-272F251DD1B0}"/>
              </a:ext>
            </a:extLst>
          </p:cNvPr>
          <p:cNvSpPr txBox="1"/>
          <p:nvPr/>
        </p:nvSpPr>
        <p:spPr>
          <a:xfrm>
            <a:off x="7645400" y="4682428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시그모이드</a:t>
            </a:r>
            <a:r>
              <a:rPr lang="ko-KR" altLang="en-US" sz="1400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372217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455123-1337-2D69-B847-BCDDE785D8A9}"/>
              </a:ext>
            </a:extLst>
          </p:cNvPr>
          <p:cNvSpPr txBox="1"/>
          <p:nvPr/>
        </p:nvSpPr>
        <p:spPr>
          <a:xfrm>
            <a:off x="5783677" y="751344"/>
            <a:ext cx="60072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이미지 캡션 생성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(Image Captioning)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분야에서도 활용됩니다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컴퓨터 비전과 자연어 처리를 결합하는 과정에서 중요한 역할을 수행한다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이미지와 관련된 단어와 문장들의 시퀀스를 생성하는 모델로 사용된다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자율 주행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(Autonomous Driving)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분야에서는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주행 경로를 예측하는데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이용하여 과거의 주행 경로 정보를 보존하고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주행 상황을 고려하여 미래의 주행 경로를 예측할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이러한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활용을 통해 자율 주행 차량이 안전하고 정확한 주행 경로를 선택할 수 있게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AI(Game AI)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게임 캐릭터의 행동을 예측하는 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게임에서 발생하는 다양한 상황들의 시퀀스를 학습하여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캐릭터가 다음에 취할 행동을 예측하는데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활용을 통해 게임 캐릭터가 보다 더 자연스럽고 지능적인 행동을 할 수 있게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8" name="Picture 4" descr="How AI in Gaming is Changing the Gaming Industry | Great Learning">
            <a:extLst>
              <a:ext uri="{FF2B5EF4-FFF2-40B4-BE49-F238E27FC236}">
                <a16:creationId xmlns:a16="http://schemas.microsoft.com/office/drawing/2014/main" id="{5CA78FFC-779F-425F-24D1-2E875A74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63" y="751344"/>
            <a:ext cx="3740642" cy="26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 in Game Development - ITChronicles">
            <a:extLst>
              <a:ext uri="{FF2B5EF4-FFF2-40B4-BE49-F238E27FC236}">
                <a16:creationId xmlns:a16="http://schemas.microsoft.com/office/drawing/2014/main" id="{9D01E099-EE84-9425-1F8A-15E2E34F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36" y="3715871"/>
            <a:ext cx="4444755" cy="25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60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AE65FB-A8F9-9AD8-5EBF-E1924FF3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4" y="1040748"/>
            <a:ext cx="4036876" cy="369158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EB44FC-0480-A99A-B9A0-54B2AB263BD6}"/>
              </a:ext>
            </a:extLst>
          </p:cNvPr>
          <p:cNvSpPr txBox="1"/>
          <p:nvPr/>
        </p:nvSpPr>
        <p:spPr>
          <a:xfrm>
            <a:off x="5232400" y="602103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Tanh</a:t>
            </a:r>
            <a:r>
              <a:rPr lang="ko-KR" altLang="en-US" dirty="0"/>
              <a:t>함수는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비슷하지만 실수 값을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사이의 값으로 함수를 압축합니다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Tanh</a:t>
            </a:r>
            <a:r>
              <a:rPr lang="ko-KR" altLang="en-US" dirty="0"/>
              <a:t>함수의 수식을 간단히 살펴보면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</a:t>
            </a:r>
            <a:r>
              <a:rPr lang="en-US" altLang="ko-KR" dirty="0"/>
              <a:t>2</a:t>
            </a:r>
            <a:r>
              <a:rPr lang="ko-KR" altLang="en-US" dirty="0" err="1"/>
              <a:t>배하여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만큼 </a:t>
            </a:r>
            <a:r>
              <a:rPr lang="ko-KR" altLang="en-US" dirty="0" err="1"/>
              <a:t>빼준</a:t>
            </a:r>
            <a:r>
              <a:rPr lang="ko-KR" altLang="en-US" dirty="0"/>
              <a:t> 값과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500" b="1" i="1" dirty="0"/>
              <a:t>*tanh(x) = 2</a:t>
            </a:r>
            <a:r>
              <a:rPr lang="el-GR" altLang="ko-KR" sz="15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altLang="ko-KR" sz="15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(2x) - 1</a:t>
            </a:r>
            <a:endParaRPr lang="el-GR" altLang="ko-KR" sz="1500" b="1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Tanh</a:t>
            </a:r>
            <a:r>
              <a:rPr lang="ko-KR" altLang="en-US" dirty="0"/>
              <a:t>함수는 그래프의 중심을 </a:t>
            </a:r>
            <a:r>
              <a:rPr lang="en-US" altLang="ko-KR" dirty="0"/>
              <a:t>0</a:t>
            </a:r>
            <a:r>
              <a:rPr lang="ko-KR" altLang="en-US" dirty="0"/>
              <a:t>으로 두고</a:t>
            </a:r>
            <a:r>
              <a:rPr lang="en-US" altLang="ko-KR" dirty="0"/>
              <a:t>, </a:t>
            </a:r>
            <a:r>
              <a:rPr lang="ko-KR" altLang="en-US" dirty="0" err="1"/>
              <a:t>함숫값이</a:t>
            </a:r>
            <a:r>
              <a:rPr lang="ko-KR" altLang="en-US" dirty="0"/>
              <a:t> 음수나 양수에 치우치지 않고 실수 전체에 고르게 나타나는 형태를 가진 함수입니다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Tanh </a:t>
            </a:r>
            <a:r>
              <a:rPr lang="ko-KR" altLang="en-US" dirty="0"/>
              <a:t>함수는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 비해 최적화를 잘합니다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Tanh</a:t>
            </a:r>
            <a:r>
              <a:rPr lang="ko-KR" altLang="en-US" dirty="0"/>
              <a:t>함수가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 비해 손실 함수 값을 최소화한다고 볼 수 있습니다</a:t>
            </a:r>
            <a:r>
              <a:rPr lang="en-US" altLang="ko-KR" dirty="0"/>
              <a:t>.</a:t>
            </a:r>
          </a:p>
          <a:p>
            <a:endParaRPr lang="en-US" altLang="ko-KR" sz="1400" b="1" i="1" dirty="0"/>
          </a:p>
          <a:p>
            <a:r>
              <a:rPr lang="en-US" altLang="ko-KR" sz="1500" b="1" i="1" dirty="0"/>
              <a:t>**</a:t>
            </a:r>
            <a:r>
              <a:rPr lang="ko-KR" altLang="en-US" sz="1500" b="1" i="1" dirty="0"/>
              <a:t>손실함수</a:t>
            </a:r>
            <a:r>
              <a:rPr lang="en-US" altLang="ko-KR" sz="1500" b="1" i="1" dirty="0"/>
              <a:t>: </a:t>
            </a:r>
            <a:r>
              <a:rPr lang="ko-KR" altLang="en-US" sz="1500" b="1" i="1" dirty="0"/>
              <a:t>학습 중에 알고리즘이 얼마나 잘못 예측하는지에 대한 정도를 확인하기 위해 존재하는 함수</a:t>
            </a:r>
            <a:endParaRPr lang="en-US" altLang="ko-KR" sz="1500" b="1" i="1" dirty="0"/>
          </a:p>
          <a:p>
            <a:endParaRPr lang="en-US" altLang="ko-KR" sz="1500" b="1" i="1" dirty="0"/>
          </a:p>
          <a:p>
            <a:r>
              <a:rPr lang="en-US" altLang="ko-KR" sz="1600" dirty="0"/>
              <a:t>Tanh</a:t>
            </a:r>
            <a:r>
              <a:rPr lang="ko-KR" altLang="en-US" sz="1600" dirty="0"/>
              <a:t>함수는 </a:t>
            </a:r>
            <a:r>
              <a:rPr lang="ko-KR" altLang="en-US" sz="1600" dirty="0" err="1"/>
              <a:t>시그모이드</a:t>
            </a:r>
            <a:r>
              <a:rPr lang="ko-KR" altLang="en-US" sz="1600" dirty="0"/>
              <a:t> 함수에 비해 최적화를 잘하지만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시그모이드</a:t>
            </a:r>
            <a:r>
              <a:rPr lang="ko-KR" altLang="en-US" sz="1600" dirty="0"/>
              <a:t> 함수와 마찬가지로 기울기 소멸 문제를 가지고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57BD6-2816-A22E-08EC-97FFB2F973BA}"/>
              </a:ext>
            </a:extLst>
          </p:cNvPr>
          <p:cNvSpPr txBox="1"/>
          <p:nvPr/>
        </p:nvSpPr>
        <p:spPr>
          <a:xfrm>
            <a:off x="1143862" y="4890975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Tanh</a:t>
            </a:r>
            <a:r>
              <a:rPr lang="ko-KR" altLang="en-US" sz="1400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26661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A1E9B-0856-EA45-7421-2BA4D0AB0D39}"/>
              </a:ext>
            </a:extLst>
          </p:cNvPr>
          <p:cNvSpPr txBox="1"/>
          <p:nvPr/>
        </p:nvSpPr>
        <p:spPr>
          <a:xfrm>
            <a:off x="536257" y="307442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- RNN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A898F-6FC3-8051-C639-0B5BA485DD50}"/>
              </a:ext>
            </a:extLst>
          </p:cNvPr>
          <p:cNvSpPr txBox="1"/>
          <p:nvPr/>
        </p:nvSpPr>
        <p:spPr>
          <a:xfrm>
            <a:off x="536256" y="1020614"/>
            <a:ext cx="9223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이렇게 </a:t>
            </a:r>
            <a:r>
              <a:rPr lang="ko-KR" altLang="en-US" b="1" dirty="0"/>
              <a:t>기울기 소멸 문제</a:t>
            </a:r>
            <a:r>
              <a:rPr lang="ko-KR" altLang="en-US" dirty="0"/>
              <a:t>와 함께 </a:t>
            </a:r>
            <a:r>
              <a:rPr lang="en-US" altLang="ko-KR" dirty="0"/>
              <a:t>RNN</a:t>
            </a:r>
            <a:r>
              <a:rPr lang="ko-KR" altLang="en-US" dirty="0"/>
              <a:t>은 </a:t>
            </a:r>
            <a:r>
              <a:rPr lang="ko-KR" altLang="en-US" b="1" dirty="0"/>
              <a:t>장기 의존성에 대한 문제</a:t>
            </a:r>
            <a:r>
              <a:rPr lang="ko-KR" altLang="en-US" dirty="0"/>
              <a:t>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은 바로 직전의 정보 뿐만 아니라 더 이전의 정보를 기억하고 있고</a:t>
            </a:r>
            <a:r>
              <a:rPr lang="en-US" altLang="ko-KR" dirty="0"/>
              <a:t>, </a:t>
            </a:r>
            <a:r>
              <a:rPr lang="ko-KR" altLang="en-US" dirty="0"/>
              <a:t>망각에 대한 기능이 없기 때문에 단어의 가중치가 수십단계가 아닌 </a:t>
            </a:r>
            <a:r>
              <a:rPr lang="en-US" altLang="ko-KR" dirty="0"/>
              <a:t>100</a:t>
            </a:r>
            <a:r>
              <a:rPr lang="ko-KR" altLang="en-US" dirty="0"/>
              <a:t>단계 이상이 된다면 </a:t>
            </a:r>
            <a:r>
              <a:rPr lang="ko-KR" altLang="en-US" dirty="0" err="1"/>
              <a:t>계산량이</a:t>
            </a:r>
            <a:r>
              <a:rPr lang="ko-KR" altLang="en-US" dirty="0"/>
              <a:t> 너무 커져 기억할 수 없게 됩니다</a:t>
            </a:r>
            <a:r>
              <a:rPr lang="en-US" altLang="ko-KR" dirty="0"/>
              <a:t>. </a:t>
            </a:r>
            <a:r>
              <a:rPr lang="ko-KR" altLang="en-US" dirty="0"/>
              <a:t>계속 가중하다 기울기가 소실되면서 기울기가 폭발하게 되면 기억을 할 수 없기 때문에 </a:t>
            </a:r>
            <a:r>
              <a:rPr lang="en-US" altLang="ko-KR" dirty="0"/>
              <a:t>RNN</a:t>
            </a:r>
            <a:r>
              <a:rPr lang="ko-KR" altLang="en-US" dirty="0"/>
              <a:t>은 주로 단기기억만을 이용하게 됩니다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A5B1AF-B276-5696-D7D9-2E0A81DDC4E1}"/>
              </a:ext>
            </a:extLst>
          </p:cNvPr>
          <p:cNvGrpSpPr/>
          <p:nvPr/>
        </p:nvGrpSpPr>
        <p:grpSpPr>
          <a:xfrm>
            <a:off x="2013252" y="3529063"/>
            <a:ext cx="8165496" cy="2502854"/>
            <a:chOff x="1566333" y="3559279"/>
            <a:chExt cx="8165496" cy="250285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903AAD2-A51F-059A-35BC-485DFD80FEB3}"/>
                </a:ext>
              </a:extLst>
            </p:cNvPr>
            <p:cNvGrpSpPr/>
            <p:nvPr/>
          </p:nvGrpSpPr>
          <p:grpSpPr>
            <a:xfrm>
              <a:off x="1566333" y="3559279"/>
              <a:ext cx="7747004" cy="2502854"/>
              <a:chOff x="1566333" y="3559279"/>
              <a:chExt cx="7747004" cy="2502854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9B14D48-E11B-72AC-9ACB-C983DCF41F95}"/>
                  </a:ext>
                </a:extLst>
              </p:cNvPr>
              <p:cNvGrpSpPr/>
              <p:nvPr/>
            </p:nvGrpSpPr>
            <p:grpSpPr>
              <a:xfrm>
                <a:off x="1566333" y="4267198"/>
                <a:ext cx="7747004" cy="1794935"/>
                <a:chOff x="1566333" y="4267198"/>
                <a:chExt cx="7747004" cy="1794935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360D5ECC-F3D8-D371-5209-8671E101B2F3}"/>
                    </a:ext>
                  </a:extLst>
                </p:cNvPr>
                <p:cNvGrpSpPr/>
                <p:nvPr/>
              </p:nvGrpSpPr>
              <p:grpSpPr>
                <a:xfrm>
                  <a:off x="1566333" y="4267198"/>
                  <a:ext cx="7747004" cy="1159935"/>
                  <a:chOff x="1566333" y="4267198"/>
                  <a:chExt cx="7747004" cy="1159935"/>
                </a:xfrm>
              </p:grpSpPr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99C096BA-B12C-A243-60BF-6EC7C25830DC}"/>
                      </a:ext>
                    </a:extLst>
                  </p:cNvPr>
                  <p:cNvGrpSpPr/>
                  <p:nvPr/>
                </p:nvGrpSpPr>
                <p:grpSpPr>
                  <a:xfrm>
                    <a:off x="1566333" y="4267198"/>
                    <a:ext cx="7747004" cy="1159935"/>
                    <a:chOff x="1566333" y="4267198"/>
                    <a:chExt cx="7747004" cy="1159935"/>
                  </a:xfrm>
                </p:grpSpPr>
                <p:sp>
                  <p:nvSpPr>
                    <p:cNvPr id="37" name="사각형: 둥근 모서리 36">
                      <a:extLst>
                        <a:ext uri="{FF2B5EF4-FFF2-40B4-BE49-F238E27FC236}">
                          <a16:creationId xmlns:a16="http://schemas.microsoft.com/office/drawing/2014/main" id="{B20C0EB3-EB23-A4A2-8646-FFF88145A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6333" y="4267200"/>
                      <a:ext cx="2260600" cy="115993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3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" name="사각형: 둥근 모서리 37">
                      <a:extLst>
                        <a:ext uri="{FF2B5EF4-FFF2-40B4-BE49-F238E27FC236}">
                          <a16:creationId xmlns:a16="http://schemas.microsoft.com/office/drawing/2014/main" id="{4FBDBEFD-2770-1C52-3B6C-AA4A43064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9535" y="4267198"/>
                      <a:ext cx="2260600" cy="115993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사각형: 둥근 모서리 38">
                      <a:extLst>
                        <a:ext uri="{FF2B5EF4-FFF2-40B4-BE49-F238E27FC236}">
                          <a16:creationId xmlns:a16="http://schemas.microsoft.com/office/drawing/2014/main" id="{FD2FE906-DA5A-FD99-3F88-6438D639B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2737" y="4267198"/>
                      <a:ext cx="2260600" cy="115993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3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FB326AC1-C741-2C7B-827C-A685D8CB3186}"/>
                      </a:ext>
                    </a:extLst>
                  </p:cNvPr>
                  <p:cNvSpPr/>
                  <p:nvPr/>
                </p:nvSpPr>
                <p:spPr>
                  <a:xfrm>
                    <a:off x="5215466" y="4715932"/>
                    <a:ext cx="499533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/>
                      <a:t>tanh</a:t>
                    </a:r>
                    <a:endParaRPr lang="ko-KR" altLang="en-US" sz="1100" dirty="0"/>
                  </a:p>
                </p:txBody>
              </p:sp>
            </p:grp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95915EBB-2526-62BE-D60F-B991E7D598D1}"/>
                    </a:ext>
                  </a:extLst>
                </p:cNvPr>
                <p:cNvSpPr/>
                <p:nvPr/>
              </p:nvSpPr>
              <p:spPr>
                <a:xfrm>
                  <a:off x="1574800" y="5672666"/>
                  <a:ext cx="389466" cy="389467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B2A4DC-A580-65A1-A23A-6B47C8726F84}"/>
                    </a:ext>
                  </a:extLst>
                </p:cNvPr>
                <p:cNvSpPr/>
                <p:nvPr/>
              </p:nvSpPr>
              <p:spPr>
                <a:xfrm>
                  <a:off x="4309535" y="5672666"/>
                  <a:ext cx="389466" cy="389467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A8F7B9CE-92C2-DFAC-04DE-BA27846F0E01}"/>
                    </a:ext>
                  </a:extLst>
                </p:cNvPr>
                <p:cNvSpPr/>
                <p:nvPr/>
              </p:nvSpPr>
              <p:spPr>
                <a:xfrm>
                  <a:off x="7044270" y="5672665"/>
                  <a:ext cx="389466" cy="389467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E79C44BF-D6E0-DD20-6684-AC95B720D0E0}"/>
                  </a:ext>
                </a:extLst>
              </p:cNvPr>
              <p:cNvSpPr/>
              <p:nvPr/>
            </p:nvSpPr>
            <p:spPr>
              <a:xfrm>
                <a:off x="8769367" y="3559279"/>
                <a:ext cx="389466" cy="389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654869B-BFA7-182E-68BA-1B79403A735F}"/>
                  </a:ext>
                </a:extLst>
              </p:cNvPr>
              <p:cNvSpPr/>
              <p:nvPr/>
            </p:nvSpPr>
            <p:spPr>
              <a:xfrm>
                <a:off x="6085434" y="3559280"/>
                <a:ext cx="389466" cy="389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834E80B-C7FB-5CC3-EA21-8BC8985AD0ED}"/>
                  </a:ext>
                </a:extLst>
              </p:cNvPr>
              <p:cNvSpPr/>
              <p:nvPr/>
            </p:nvSpPr>
            <p:spPr>
              <a:xfrm>
                <a:off x="3401501" y="3559281"/>
                <a:ext cx="389466" cy="389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1582A3-BF23-D09E-A208-25F6B27260D0}"/>
                </a:ext>
              </a:extLst>
            </p:cNvPr>
            <p:cNvSpPr txBox="1"/>
            <p:nvPr/>
          </p:nvSpPr>
          <p:spPr>
            <a:xfrm>
              <a:off x="3401501" y="3630904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h</a:t>
              </a:r>
              <a:r>
                <a:rPr lang="ko-KR" altLang="en-US" sz="1000" b="1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/>
                <a:t>₋₁</a:t>
              </a:r>
              <a:endParaRPr lang="ko-KR" altLang="en-US" sz="1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3E6A92-2816-4606-F039-3204D1D12D1E}"/>
                </a:ext>
              </a:extLst>
            </p:cNvPr>
            <p:cNvSpPr txBox="1"/>
            <p:nvPr/>
          </p:nvSpPr>
          <p:spPr>
            <a:xfrm>
              <a:off x="6131394" y="3630904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endParaRPr lang="ko-KR" altLang="en-US" sz="1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EB7855-3DB6-20C7-A6FC-B04231E50026}"/>
                </a:ext>
              </a:extLst>
            </p:cNvPr>
            <p:cNvSpPr txBox="1"/>
            <p:nvPr/>
          </p:nvSpPr>
          <p:spPr>
            <a:xfrm>
              <a:off x="8783555" y="3638424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h</a:t>
              </a:r>
              <a:r>
                <a:rPr lang="ko-KR" altLang="en-US" sz="1000" b="1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/>
                <a:t>₋₁</a:t>
              </a:r>
              <a:endParaRPr lang="ko-KR" altLang="en-US" sz="10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02790B-46A5-E4C8-6D0B-BEB21CC40EC6}"/>
                </a:ext>
              </a:extLst>
            </p:cNvPr>
            <p:cNvSpPr txBox="1"/>
            <p:nvPr/>
          </p:nvSpPr>
          <p:spPr>
            <a:xfrm>
              <a:off x="1568466" y="5754911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 dirty="0"/>
                <a:t>₋₁</a:t>
              </a:r>
              <a:endParaRPr lang="ko-KR" altLang="en-US" sz="1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DF1A9D-C6E6-A80C-549C-90A787F0C7F3}"/>
                </a:ext>
              </a:extLst>
            </p:cNvPr>
            <p:cNvSpPr txBox="1"/>
            <p:nvPr/>
          </p:nvSpPr>
          <p:spPr>
            <a:xfrm>
              <a:off x="4363965" y="5744287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endParaRPr lang="ko-KR" altLang="en-US" sz="1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F9ECA7-3B8B-3415-24F1-4ED4C960E474}"/>
                </a:ext>
              </a:extLst>
            </p:cNvPr>
            <p:cNvSpPr txBox="1"/>
            <p:nvPr/>
          </p:nvSpPr>
          <p:spPr>
            <a:xfrm>
              <a:off x="7042779" y="5754912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 dirty="0"/>
                <a:t>₋₁</a:t>
              </a:r>
              <a:endParaRPr lang="ko-KR" altLang="en-US" sz="1000" b="1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04FC290-70A8-BFAB-3242-381AC44916C2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1769533" y="5427131"/>
              <a:ext cx="0" cy="245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281327-FA3B-BC8F-00E1-BBB2B5A70CFD}"/>
                </a:ext>
              </a:extLst>
            </p:cNvPr>
            <p:cNvCxnSpPr>
              <a:endCxn id="30" idx="4"/>
            </p:cNvCxnSpPr>
            <p:nvPr/>
          </p:nvCxnSpPr>
          <p:spPr>
            <a:xfrm flipV="1">
              <a:off x="3596234" y="3948748"/>
              <a:ext cx="0" cy="31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253543-34B2-A370-B85B-9219442F4D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9353" y="4430486"/>
              <a:ext cx="2319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FD61125A-91F1-62F8-9D5B-D8F0536A8A69}"/>
                </a:ext>
              </a:extLst>
            </p:cNvPr>
            <p:cNvCxnSpPr/>
            <p:nvPr/>
          </p:nvCxnSpPr>
          <p:spPr>
            <a:xfrm>
              <a:off x="4071257" y="4430486"/>
              <a:ext cx="1393975" cy="62048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ED51DF3-514B-F12E-3472-E7722A81E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835" y="4944532"/>
              <a:ext cx="0" cy="10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DBC4299-4B3C-028C-19A3-2FB0D8F34FC7}"/>
                </a:ext>
              </a:extLst>
            </p:cNvPr>
            <p:cNvCxnSpPr>
              <a:stCxn id="33" idx="0"/>
            </p:cNvCxnSpPr>
            <p:nvPr/>
          </p:nvCxnSpPr>
          <p:spPr>
            <a:xfrm rot="5400000" flipH="1" flipV="1">
              <a:off x="4015166" y="4919588"/>
              <a:ext cx="1242180" cy="263976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8AC862CD-354D-B20D-BAC4-57CFCDC5503C}"/>
                </a:ext>
              </a:extLst>
            </p:cNvPr>
            <p:cNvCxnSpPr>
              <a:stCxn id="36" idx="0"/>
            </p:cNvCxnSpPr>
            <p:nvPr/>
          </p:nvCxnSpPr>
          <p:spPr>
            <a:xfrm rot="5400000" flipH="1" flipV="1">
              <a:off x="6203348" y="3866543"/>
              <a:ext cx="111275" cy="158750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1C4E13F-A5B1-1F4C-EBFD-1786627A8549}"/>
                </a:ext>
              </a:extLst>
            </p:cNvPr>
            <p:cNvCxnSpPr>
              <a:endCxn id="29" idx="4"/>
            </p:cNvCxnSpPr>
            <p:nvPr/>
          </p:nvCxnSpPr>
          <p:spPr>
            <a:xfrm flipV="1">
              <a:off x="6280167" y="3948747"/>
              <a:ext cx="0" cy="65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A96FB32-54C7-7F6B-358A-08DCFF04DAEE}"/>
                </a:ext>
              </a:extLst>
            </p:cNvPr>
            <p:cNvCxnSpPr>
              <a:stCxn id="34" idx="0"/>
            </p:cNvCxnSpPr>
            <p:nvPr/>
          </p:nvCxnSpPr>
          <p:spPr>
            <a:xfrm flipV="1">
              <a:off x="7239003" y="5427131"/>
              <a:ext cx="0" cy="2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A46DC08-601B-F89A-43B8-2352404AF2D5}"/>
                </a:ext>
              </a:extLst>
            </p:cNvPr>
            <p:cNvCxnSpPr/>
            <p:nvPr/>
          </p:nvCxnSpPr>
          <p:spPr>
            <a:xfrm>
              <a:off x="9313337" y="4506686"/>
              <a:ext cx="41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5B6259A-C1B9-666E-1CDD-E3ADFC520F72}"/>
                </a:ext>
              </a:extLst>
            </p:cNvPr>
            <p:cNvCxnSpPr>
              <a:endCxn id="28" idx="4"/>
            </p:cNvCxnSpPr>
            <p:nvPr/>
          </p:nvCxnSpPr>
          <p:spPr>
            <a:xfrm flipV="1">
              <a:off x="8964100" y="3948746"/>
              <a:ext cx="0" cy="3184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95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54BB6-FE4F-0C3E-F207-6A74C601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48" y="561356"/>
            <a:ext cx="4951507" cy="573528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38BE4-562D-D08C-FDB4-F9EF4FA906DE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(3</a:t>
            </a:r>
            <a:r>
              <a:rPr lang="ko-KR" altLang="en-US" sz="2400" b="1" dirty="0"/>
              <a:t>개의 게이트와 </a:t>
            </a:r>
            <a:r>
              <a:rPr lang="en-US" altLang="ko-KR" sz="2400" b="1" dirty="0"/>
              <a:t>cell state update)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71753-927B-5EF4-6034-7C6E0C9E76C1}"/>
              </a:ext>
            </a:extLst>
          </p:cNvPr>
          <p:cNvSpPr txBox="1"/>
          <p:nvPr/>
        </p:nvSpPr>
        <p:spPr>
          <a:xfrm>
            <a:off x="361445" y="88866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앞서 설명한 </a:t>
            </a:r>
            <a:r>
              <a:rPr lang="en-US" altLang="ko-KR" dirty="0"/>
              <a:t>RNN</a:t>
            </a:r>
            <a:r>
              <a:rPr lang="ko-KR" altLang="en-US" dirty="0"/>
              <a:t>의 문제점을 보완하고자 한 것이 바로 </a:t>
            </a:r>
            <a:r>
              <a:rPr lang="en-US" altLang="ko-KR" dirty="0"/>
              <a:t>LSTM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ko-KR" altLang="en-US" b="1" i="1" dirty="0"/>
              <a:t>‘</a:t>
            </a:r>
            <a:r>
              <a:rPr lang="en-US" altLang="ko-KR" b="1" i="1" dirty="0"/>
              <a:t>Memory Cell’</a:t>
            </a:r>
            <a:r>
              <a:rPr lang="ko-KR" altLang="en-US" dirty="0"/>
              <a:t>을 도입하여 셀의 정보를 어떤 것을 기억하고 어떤 것을 잊을지 결정할 수 있게 보완된 알고리즘입니다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RNN</a:t>
            </a:r>
            <a:r>
              <a:rPr lang="ko-KR" altLang="en-US" dirty="0"/>
              <a:t>에서는 이전 셀의 기억</a:t>
            </a:r>
            <a:r>
              <a:rPr lang="en-US" altLang="ko-KR" dirty="0"/>
              <a:t>(</a:t>
            </a:r>
            <a:r>
              <a:rPr lang="ko-KR" altLang="en-US" dirty="0"/>
              <a:t>정보전달</a:t>
            </a:r>
            <a:r>
              <a:rPr lang="en-US" altLang="ko-KR" dirty="0"/>
              <a:t>)</a:t>
            </a:r>
            <a:r>
              <a:rPr lang="ko-KR" altLang="en-US" dirty="0"/>
              <a:t>이 하나였던 반면</a:t>
            </a:r>
            <a:r>
              <a:rPr lang="en-US" altLang="ko-KR" dirty="0"/>
              <a:t>, LSTM</a:t>
            </a:r>
            <a:r>
              <a:rPr lang="ko-KR" altLang="en-US" dirty="0"/>
              <a:t>에서는 출력 외에 기억이 추가되어 </a:t>
            </a:r>
            <a:r>
              <a:rPr lang="en-US" altLang="ko-KR" dirty="0"/>
              <a:t>2</a:t>
            </a:r>
            <a:r>
              <a:rPr lang="ko-KR" altLang="en-US" dirty="0"/>
              <a:t>개의 라인으로 되어있습니다</a:t>
            </a:r>
            <a:r>
              <a:rPr lang="en-US" altLang="ko-KR" dirty="0"/>
              <a:t>. LSTM</a:t>
            </a:r>
            <a:r>
              <a:rPr lang="ko-KR" altLang="en-US" dirty="0"/>
              <a:t>은 단기와 장기를 연관시키면서 각각 다른 라인에서 기억을 보존하고 있다고 보면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셀의 출력</a:t>
            </a:r>
            <a:r>
              <a:rPr lang="en-US" altLang="ko-KR" dirty="0"/>
              <a:t>, </a:t>
            </a:r>
            <a:r>
              <a:rPr lang="ko-KR" altLang="en-US" dirty="0"/>
              <a:t>즉 단기 기억은 지금 현재 입력하는 셀과 합류하여 </a:t>
            </a:r>
            <a:r>
              <a:rPr lang="en-US" altLang="ko-KR" dirty="0"/>
              <a:t>4</a:t>
            </a:r>
            <a:r>
              <a:rPr lang="ko-KR" altLang="en-US" dirty="0"/>
              <a:t>개의 라인에 분기</a:t>
            </a:r>
            <a:r>
              <a:rPr lang="en-US" altLang="ko-KR" dirty="0"/>
              <a:t>(</a:t>
            </a:r>
            <a:r>
              <a:rPr lang="ko-KR" altLang="en-US" dirty="0"/>
              <a:t>동일 정보 복사</a:t>
            </a:r>
            <a:r>
              <a:rPr lang="en-US" altLang="ko-KR" dirty="0"/>
              <a:t>)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이 단계는 </a:t>
            </a:r>
            <a:r>
              <a:rPr lang="en-US" altLang="ko-KR" dirty="0"/>
              <a:t>RNN</a:t>
            </a:r>
            <a:r>
              <a:rPr lang="ko-KR" altLang="en-US" dirty="0"/>
              <a:t>과 같습니다</a:t>
            </a:r>
            <a:r>
              <a:rPr lang="en-US" altLang="ko-KR" dirty="0"/>
              <a:t>. LSTM</a:t>
            </a:r>
            <a:r>
              <a:rPr lang="ko-KR" altLang="en-US" dirty="0"/>
              <a:t>은 </a:t>
            </a:r>
            <a:r>
              <a:rPr lang="en-US" altLang="ko-KR" b="1" dirty="0"/>
              <a:t>input </a:t>
            </a:r>
            <a:r>
              <a:rPr lang="ko-KR" altLang="en-US" b="1" dirty="0"/>
              <a:t>게이트</a:t>
            </a:r>
            <a:r>
              <a:rPr lang="en-US" altLang="ko-KR" b="1" dirty="0"/>
              <a:t>(</a:t>
            </a:r>
            <a:r>
              <a:rPr lang="ko-KR" altLang="en-US" b="1" dirty="0"/>
              <a:t>입력 게이트</a:t>
            </a:r>
            <a:r>
              <a:rPr lang="en-US" altLang="ko-KR" b="1" dirty="0"/>
              <a:t>),forget </a:t>
            </a:r>
            <a:r>
              <a:rPr lang="ko-KR" altLang="en-US" b="1" dirty="0"/>
              <a:t>게이트</a:t>
            </a:r>
            <a:r>
              <a:rPr lang="en-US" altLang="ko-KR" b="1" dirty="0"/>
              <a:t>(</a:t>
            </a:r>
            <a:r>
              <a:rPr lang="ko-KR" altLang="en-US" b="1" dirty="0"/>
              <a:t>망각 게이트</a:t>
            </a:r>
            <a:r>
              <a:rPr lang="en-US" altLang="ko-KR" b="1" dirty="0"/>
              <a:t>), cell state(</a:t>
            </a:r>
            <a:r>
              <a:rPr lang="ko-KR" altLang="en-US" b="1" dirty="0"/>
              <a:t>메모리 셀</a:t>
            </a:r>
            <a:r>
              <a:rPr lang="en-US" altLang="ko-KR" b="1" dirty="0"/>
              <a:t>), output </a:t>
            </a:r>
            <a:r>
              <a:rPr lang="ko-KR" altLang="en-US" b="1" dirty="0"/>
              <a:t>게이트</a:t>
            </a:r>
            <a:r>
              <a:rPr lang="en-US" altLang="ko-KR" b="1" dirty="0"/>
              <a:t>(</a:t>
            </a:r>
            <a:r>
              <a:rPr lang="ko-KR" altLang="en-US" b="1" dirty="0"/>
              <a:t>출력 게이트</a:t>
            </a:r>
            <a:r>
              <a:rPr lang="en-US" altLang="ko-KR" b="1" dirty="0"/>
              <a:t>)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개의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게이트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를 가지고 있고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이 게이트들은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cell state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를 보호하고 제어합니다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의 각 게이트 구조 및 역할에 대해 조금 더 자세히 알아보겠습니다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88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885A1EF-E509-A1A6-DDA6-7BD797114E8D}"/>
              </a:ext>
            </a:extLst>
          </p:cNvPr>
          <p:cNvSpPr txBox="1"/>
          <p:nvPr/>
        </p:nvSpPr>
        <p:spPr>
          <a:xfrm>
            <a:off x="5704113" y="261117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은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앞서 말했듯이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에서는 하나였던 이전 셀의 정보 전달이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출력 뿐만 아니라 기억</a:t>
            </a:r>
            <a:r>
              <a:rPr lang="en-US" altLang="ko-KR" b="1" dirty="0">
                <a:solidFill>
                  <a:srgbClr val="333333"/>
                </a:solidFill>
                <a:latin typeface="Noto Sans" panose="020B0502040504020204" pitchFamily="34" charset="0"/>
              </a:rPr>
              <a:t>(Memory)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이 추가되어 </a:t>
            </a:r>
            <a:r>
              <a:rPr lang="en-US" altLang="ko-KR" b="1" dirty="0">
                <a:solidFill>
                  <a:srgbClr val="333333"/>
                </a:solidFill>
                <a:latin typeface="Noto Sans" panose="020B0502040504020204" pitchFamily="34" charset="0"/>
              </a:rPr>
              <a:t>2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개의 라인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으로 되어있습니다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출력 부분이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이 주로 사용하는 단기 기억이고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기억 부분이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LSTM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에서 추가된 장기 기억 부분입니다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그렇게 단기와 장기를 연관시켜 각각 다른 라인에서 기억을 보존하고 있는 것인데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이후 이전 셀의 출력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단기 기억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이 지금 입력된 셀과 합류합니다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이렇게 입력된 셀이 합류하는 것을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게이트를 통하여 진행됩니다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게이트는 간단히 말해 앞으로 들어오는 새로운 정보들 중에서 어떤 것을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cell state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 저장하고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어떤 것을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cell state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저장하지 않을지 결정하는 게이트입니다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한마디로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현재 입력 값을 얼마나 반영할지를 결정하는 역할을 한다는 것입니다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저장 여부에 대한 결정은 게이트 내의 </a:t>
            </a:r>
            <a:r>
              <a:rPr lang="ko-KR" altLang="en-US" b="1" dirty="0" err="1">
                <a:solidFill>
                  <a:srgbClr val="333333"/>
                </a:solidFill>
                <a:latin typeface="Noto Sans" panose="020B0502040504020204" pitchFamily="34" charset="0"/>
              </a:rPr>
              <a:t>시그모이드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 레이어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와 </a:t>
            </a:r>
            <a:r>
              <a:rPr lang="en-US" altLang="ko-KR" b="1" dirty="0">
                <a:solidFill>
                  <a:srgbClr val="333333"/>
                </a:solidFill>
                <a:latin typeface="Noto Sans" panose="020B0502040504020204" pitchFamily="34" charset="0"/>
              </a:rPr>
              <a:t>tanh 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레이어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가 결정합니다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ko-KR" altLang="en-US" dirty="0"/>
              <a:t>입력된 정보는 이전 셀에 대한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</a:t>
            </a:r>
            <a:r>
              <a:rPr lang="en-US" altLang="ko-KR" dirty="0"/>
              <a:t>tanh</a:t>
            </a:r>
            <a:r>
              <a:rPr lang="ko-KR" altLang="en-US" dirty="0"/>
              <a:t> 함수의 각각의 입력 가중치와 곱한 뒤에 </a:t>
            </a:r>
            <a:r>
              <a:rPr lang="ko-KR" altLang="en-US" dirty="0" err="1"/>
              <a:t>시그모이드</a:t>
            </a:r>
            <a:r>
              <a:rPr lang="ko-KR" altLang="en-US" dirty="0"/>
              <a:t> 레이어와 </a:t>
            </a:r>
            <a:r>
              <a:rPr lang="en-US" altLang="ko-KR" dirty="0"/>
              <a:t>tanh </a:t>
            </a:r>
            <a:r>
              <a:rPr lang="ko-KR" altLang="en-US" dirty="0"/>
              <a:t>레이어를 거칩니다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레이어를 거쳐 현재 입력 값과 이전 상태 값을 비교하고</a:t>
            </a:r>
            <a:r>
              <a:rPr lang="en-US" altLang="ko-KR" dirty="0"/>
              <a:t>, </a:t>
            </a:r>
            <a:r>
              <a:rPr lang="ko-KR" altLang="en-US" dirty="0"/>
              <a:t>어떤 정보를 새로운 상태 값에 추가할 것인지를 결정합니다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AAFBA-2782-D8F9-9D7B-6F9C1AC3EA49}"/>
              </a:ext>
            </a:extLst>
          </p:cNvPr>
          <p:cNvSpPr txBox="1"/>
          <p:nvPr/>
        </p:nvSpPr>
        <p:spPr>
          <a:xfrm>
            <a:off x="2145978" y="4814135"/>
            <a:ext cx="1553936" cy="36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666666"/>
                </a:solidFill>
                <a:latin typeface="Nanum Gothic"/>
              </a:rPr>
              <a:t>input </a:t>
            </a:r>
            <a:r>
              <a:rPr lang="ko-KR" altLang="en-US" dirty="0">
                <a:solidFill>
                  <a:srgbClr val="666666"/>
                </a:solidFill>
                <a:latin typeface="Nanum Gothic"/>
              </a:rPr>
              <a:t>게이트</a:t>
            </a:r>
            <a:endParaRPr lang="ko-KR" alt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9191F9E-A635-AA7F-C6FB-89E12F5A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8" y="964319"/>
            <a:ext cx="5562335" cy="37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A2D1A1-5152-C602-2971-0947772BA424}"/>
              </a:ext>
            </a:extLst>
          </p:cNvPr>
          <p:cNvSpPr txBox="1"/>
          <p:nvPr/>
        </p:nvSpPr>
        <p:spPr>
          <a:xfrm>
            <a:off x="5458690" y="67921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가장 윗줄에서 시작하는 라인은 망각 게이트입니다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망각 게이트는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cell state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로부터 어떤 정보를 버릴지 결정하는 게이트입니다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망각 게이트는 </a:t>
            </a:r>
            <a:r>
              <a:rPr lang="ko-KR" altLang="en-US" dirty="0" err="1">
                <a:solidFill>
                  <a:srgbClr val="333333"/>
                </a:solidFill>
                <a:latin typeface="Noto Sans" panose="020B0502040504020204" pitchFamily="34" charset="0"/>
              </a:rPr>
              <a:t>시그모이드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 함수를 사용하여 이전 상태 값과 현재의 입력 값을 비교하고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어떤 정보를 제거할 것인지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망각할 것인지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를 결정합니다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ko-KR" altLang="en-US" dirty="0" err="1">
                <a:solidFill>
                  <a:srgbClr val="333333"/>
                </a:solidFill>
                <a:latin typeface="Noto Sans" panose="020B0502040504020204" pitchFamily="34" charset="0"/>
              </a:rPr>
              <a:t>시그모이드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 레이어를 거친 결과 값이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0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 가까우면 이전 상태 값을 잊게 되고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결과 값이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 가까우면 이전 상태 값을 전부 기억하게 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r>
              <a:rPr lang="ko-KR" altLang="en-US" dirty="0"/>
              <a:t>다시 말해서</a:t>
            </a:r>
            <a:r>
              <a:rPr lang="en-US" altLang="ko-KR" dirty="0"/>
              <a:t>, 1</a:t>
            </a:r>
            <a:r>
              <a:rPr lang="ko-KR" altLang="en-US" dirty="0"/>
              <a:t>은 뭐든 남기고</a:t>
            </a:r>
            <a:r>
              <a:rPr lang="en-US" altLang="ko-KR" dirty="0"/>
              <a:t>, 0</a:t>
            </a:r>
            <a:r>
              <a:rPr lang="ko-KR" altLang="en-US" dirty="0"/>
              <a:t>은 전부 버립니다</a:t>
            </a:r>
            <a:r>
              <a:rPr lang="en-US" altLang="ko-KR" dirty="0"/>
              <a:t>. </a:t>
            </a:r>
            <a:r>
              <a:rPr lang="ko-KR" altLang="en-US" dirty="0"/>
              <a:t>단기기억과 입력으로 인식한 시점에서 장기 기억속의 내용이 중요하지 않다고 판단했을 때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출력은 </a:t>
            </a:r>
            <a:r>
              <a:rPr lang="en-US" altLang="ko-KR" dirty="0"/>
              <a:t>0 </a:t>
            </a:r>
            <a:r>
              <a:rPr lang="ko-KR" altLang="en-US" dirty="0"/>
              <a:t>근처의 값이 되어 이 기억을 망각하고</a:t>
            </a:r>
            <a:r>
              <a:rPr lang="en-US" altLang="ko-KR" dirty="0"/>
              <a:t>, </a:t>
            </a:r>
            <a:r>
              <a:rPr lang="ko-KR" altLang="en-US" dirty="0"/>
              <a:t>중요하다고 느낀 정보는 </a:t>
            </a:r>
            <a:r>
              <a:rPr lang="en-US" altLang="ko-KR" dirty="0"/>
              <a:t>1</a:t>
            </a:r>
            <a:r>
              <a:rPr lang="ko-KR" altLang="en-US" dirty="0"/>
              <a:t>로 그대로 남아있습니다</a:t>
            </a:r>
            <a:r>
              <a:rPr lang="en-US" altLang="ko-KR" dirty="0"/>
              <a:t>. LSTM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과 다르게 망각 게이트에 의해 원치 않는 정보를 버림으로써 폭발을 방지하는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4B785-7B9B-18DD-4CB0-7C1754ED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453"/>
            <a:ext cx="5562000" cy="3178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93358-A5B4-191A-273D-14388C3EF2DB}"/>
              </a:ext>
            </a:extLst>
          </p:cNvPr>
          <p:cNvSpPr txBox="1"/>
          <p:nvPr/>
        </p:nvSpPr>
        <p:spPr>
          <a:xfrm>
            <a:off x="1828800" y="4575739"/>
            <a:ext cx="1658830" cy="36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666666"/>
                </a:solidFill>
                <a:latin typeface="Nanum Gothic"/>
              </a:rPr>
              <a:t>forget </a:t>
            </a:r>
            <a:r>
              <a:rPr lang="ko-KR" altLang="en-US" dirty="0">
                <a:solidFill>
                  <a:srgbClr val="666666"/>
                </a:solidFill>
                <a:latin typeface="Nanum Gothic"/>
              </a:rPr>
              <a:t>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7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3D959A-AD9B-7DA1-F041-EC81BC1B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00" y="1141363"/>
            <a:ext cx="5562000" cy="2803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2B655-B552-9484-02DD-022E391E1FD7}"/>
              </a:ext>
            </a:extLst>
          </p:cNvPr>
          <p:cNvSpPr txBox="1"/>
          <p:nvPr/>
        </p:nvSpPr>
        <p:spPr>
          <a:xfrm>
            <a:off x="243698" y="197346"/>
            <a:ext cx="662815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셀은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핵심이며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과거의 정보를 기억하고 새로운 정보를 업데이트하는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메모리 셀이 하는 역할을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cell state update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라고 하는데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메모리 셀을 입력 게이트와  망각 게이트의 결과를 사용하여 새로운 상태 값을 계산합니다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메모리 셀의 업데이트 과정을 살펴보겠습니다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우선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입력 게이트에서 앞서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설명드렸던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것처럼 입력 게이트의 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결과값은 현재 입력 값과 이전 상태 값의 가중합으로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이는 입력 게이트 출력 값과 동일합니다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현재 상태 값은 입력 게이트 출력 값과 현재 입력 값의 가중합으로 계산되는데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이를 계산한 값을 장기 상태 값에 추가하게 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다음으로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망각 게이트 역시 삭제 게이트의 결과 값은 이전 상태 값과 입력 게이트 출력 값에 대한 가중합으로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이는 삭제 게이트 출력 값과 동일합니다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출력 게이트는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시그모이드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함수를 사용하여 현재 상태 값을 출력 값으로 변환해주는데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출력 게이트의 결과 값은 현재 상태 값과 이전 상태 값의 가중합으로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이를 출력 게이트 출력 값이라고 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메모리 셀에서 업데이트 된 새로운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상태값은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출력 게이트 출력 값과 현재 상태 값의 가중합으로 계산합니다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이러한 과정을 통해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cell state update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가 이루어집니다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18164-F6A2-031B-36EC-62DC4640844E}"/>
              </a:ext>
            </a:extLst>
          </p:cNvPr>
          <p:cNvSpPr txBox="1"/>
          <p:nvPr/>
        </p:nvSpPr>
        <p:spPr>
          <a:xfrm>
            <a:off x="8830968" y="4149165"/>
            <a:ext cx="1658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666666"/>
                </a:solidFill>
                <a:latin typeface="Nanum Gothic"/>
              </a:rPr>
              <a:t>cell state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5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69BD57-F5AB-7BFF-3A46-D44AFDD5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00" y="946442"/>
            <a:ext cx="5562000" cy="3533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AEF2B2-434A-8EA6-7BF1-A3D5906F1E8C}"/>
              </a:ext>
            </a:extLst>
          </p:cNvPr>
          <p:cNvSpPr txBox="1"/>
          <p:nvPr/>
        </p:nvSpPr>
        <p:spPr>
          <a:xfrm>
            <a:off x="398584" y="79270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게이트는 현재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상태값을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출력으로 변환하는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출력 게이트에서 무엇을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output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으로 내보낼 지에 대해서는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시그모이드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레이어를 거쳐 결정하게 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게이트는 현재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상태값과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상태값을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비교하여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어떤 정보를 출력 값으로 사용할 것인지를 결정합니다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값을 계산할 때에는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Tanh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함수를 사용하여 출력 게이트 입력 값을 변환하게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Tanh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함수는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-1~1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사이의 값을 출력하고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출력 값의 범위를 제한해주는 역할을 하게 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이렇게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Tanh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함수를 통해 출력 값의 범위를 제한함으로써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LSTM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 예측한 값은 항상 범위 내에 있도록 보장됩니다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최종 출력 값은 출력 값과 출력 게이트 출력 값을 더한 가중 합으로 계산됩니다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이렇게 최종 출력 값을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output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으로 내놓으면서 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LSTM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동작 한 사이클이 마무리됩니다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57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458C3-7D96-B707-BA74-6E3F7FC12466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응용</a:t>
            </a:r>
            <a:endParaRPr lang="en-US" altLang="ko-KR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84C28-BDA7-1F91-D6AF-AA5A26809EAB}"/>
              </a:ext>
            </a:extLst>
          </p:cNvPr>
          <p:cNvSpPr txBox="1"/>
          <p:nvPr/>
        </p:nvSpPr>
        <p:spPr>
          <a:xfrm>
            <a:off x="5823284" y="474345"/>
            <a:ext cx="600727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응용 분야는 매우 다양합니다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중에서 대표적인 응용 예시를 살펴보겠습니다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자연어 처리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(Natural Language Processing, NLP)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분야에서 매우 유용하게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텍스트 데이터의 시퀀스를 처리할 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이전에 등장한 단어들의 정보를 기억하고 활용할 수 있는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장점이 크게 발휘됩니다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문장 분류하거나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개체명을 인식하거나 혹은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감성 분석 등과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NLP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태스크에서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적용할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음성 인식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(Speech Recognition)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분야에서는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언어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(Language Model)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구축하는데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이용하여 과거의 음성 정보를 보존하고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음성 신호의 특성과 결합하여 다음 단어나 문장의 확률을 예측하는 언어 모델을 구축하는 방식으로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시계열 예측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(Time Series Prediction)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매우 유용하게 쓰입니다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주가 예측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날씨 예측 등과 같은 시계열 예측 문제에서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적용할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시간에 따라 발생하는 데이터의 패턴을 학습하여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미래 값을 예측하는 방식으로 주로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8AEE04-F767-272E-8976-82B84988E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" y="1846541"/>
            <a:ext cx="4693097" cy="25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1431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Nanum Gothic</vt:lpstr>
      <vt:lpstr>Söhne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유진</dc:creator>
  <cp:lastModifiedBy>최 유진</cp:lastModifiedBy>
  <cp:revision>12</cp:revision>
  <dcterms:created xsi:type="dcterms:W3CDTF">2023-04-11T11:55:53Z</dcterms:created>
  <dcterms:modified xsi:type="dcterms:W3CDTF">2023-04-13T08:24:40Z</dcterms:modified>
</cp:coreProperties>
</file>