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Tajawal Bold" charset="1" panose="00000800000000000000"/>
      <p:regular r:id="rId29"/>
    </p:embeddedFont>
    <p:embeddedFont>
      <p:font typeface="Tajawal" charset="1" panose="00000500000000000000"/>
      <p:regular r:id="rId30"/>
    </p:embeddedFont>
    <p:embeddedFont>
      <p:font typeface="Roboto Bold" charset="1" panose="02000000000000000000"/>
      <p:regular r:id="rId31"/>
    </p:embeddedFont>
    <p:embeddedFont>
      <p:font typeface="Open Sans" charset="1" panose="020B0606030504020204"/>
      <p:regular r:id="rId32"/>
    </p:embeddedFont>
    <p:embeddedFont>
      <p:font typeface="Arimo Bold" charset="1" panose="020B0704020202020204"/>
      <p:regular r:id="rId36"/>
    </p:embeddedFont>
    <p:embeddedFont>
      <p:font typeface="Arimo" charset="1" panose="020B0604020202020204"/>
      <p:regular r:id="rId37"/>
    </p:embeddedFont>
    <p:embeddedFont>
      <p:font typeface="Arimo Italics" charset="1" panose="020B0604020202090204"/>
      <p:regular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notesMasters/notesMaster1.xml" Type="http://schemas.openxmlformats.org/officeDocument/2006/relationships/notesMaster"/><Relationship Id="rId27" Target="theme/theme2.xml" Type="http://schemas.openxmlformats.org/officeDocument/2006/relationships/theme"/><Relationship Id="rId28" Target="notesSlides/notesSlide1.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notesSlides/notesSlide2.xml" Type="http://schemas.openxmlformats.org/officeDocument/2006/relationships/notesSlide"/><Relationship Id="rId34" Target="notesSlides/notesSlide3.xml" Type="http://schemas.openxmlformats.org/officeDocument/2006/relationships/notesSlide"/><Relationship Id="rId35" Target="notesSlides/notesSlide4.xml" Type="http://schemas.openxmlformats.org/officeDocument/2006/relationships/notesSlide"/><Relationship Id="rId36" Target="fonts/font36.fntdata" Type="http://schemas.openxmlformats.org/officeDocument/2006/relationships/font"/><Relationship Id="rId37" Target="fonts/font37.fntdata" Type="http://schemas.openxmlformats.org/officeDocument/2006/relationships/font"/><Relationship Id="rId38" Target="notesSlides/notesSlide5.xml" Type="http://schemas.openxmlformats.org/officeDocument/2006/relationships/notesSlide"/><Relationship Id="rId39" Target="notesSlides/notesSlide6.xml" Type="http://schemas.openxmlformats.org/officeDocument/2006/relationships/notesSlide"/><Relationship Id="rId4" Target="theme/theme1.xml" Type="http://schemas.openxmlformats.org/officeDocument/2006/relationships/theme"/><Relationship Id="rId40" Target="notesSlides/notesSlide7.xml" Type="http://schemas.openxmlformats.org/officeDocument/2006/relationships/notesSlide"/><Relationship Id="rId41" Target="notesSlides/notesSlide8.xml" Type="http://schemas.openxmlformats.org/officeDocument/2006/relationships/notesSlide"/><Relationship Id="rId42" Target="notesSlides/notesSlide9.xml" Type="http://schemas.openxmlformats.org/officeDocument/2006/relationships/notesSlide"/><Relationship Id="rId43" Target="notesSlides/notesSlide10.xml" Type="http://schemas.openxmlformats.org/officeDocument/2006/relationships/notesSlide"/><Relationship Id="rId44" Target="notesSlides/notesSlide11.xml" Type="http://schemas.openxmlformats.org/officeDocument/2006/relationships/notesSlide"/><Relationship Id="rId45" Target="notesSlides/notesSlide12.xml" Type="http://schemas.openxmlformats.org/officeDocument/2006/relationships/notesSlide"/><Relationship Id="rId46" Target="notesSlides/notesSlide13.xml" Type="http://schemas.openxmlformats.org/officeDocument/2006/relationships/notesSlide"/><Relationship Id="rId47" Target="notesSlides/notesSlide14.xml" Type="http://schemas.openxmlformats.org/officeDocument/2006/relationships/notesSlide"/><Relationship Id="rId48" Target="notesSlides/notesSlide15.xml" Type="http://schemas.openxmlformats.org/officeDocument/2006/relationships/notesSlide"/><Relationship Id="rId49" Target="fonts/font49.fntdata" Type="http://schemas.openxmlformats.org/officeDocument/2006/relationships/font"/><Relationship Id="rId5" Target="tableStyles.xml" Type="http://schemas.openxmlformats.org/officeDocument/2006/relationships/tableStyles"/><Relationship Id="rId50" Target="notesSlides/notesSlide16.xml" Type="http://schemas.openxmlformats.org/officeDocument/2006/relationships/notesSlide"/><Relationship Id="rId51" Target="notesSlides/notesSlide17.xml" Type="http://schemas.openxmlformats.org/officeDocument/2006/relationships/notesSlide"/><Relationship Id="rId52" Target="notesSlides/notesSlide18.xml" Type="http://schemas.openxmlformats.org/officeDocument/2006/relationships/notesSlide"/><Relationship Id="rId53" Target="notesSlides/notesSlide19.xml" Type="http://schemas.openxmlformats.org/officeDocument/2006/relationships/notesSlide"/><Relationship Id="rId54" Target="notesSlides/notesSlide20.xml" Type="http://schemas.openxmlformats.org/officeDocument/2006/relationships/note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2.png" Type="http://schemas.openxmlformats.org/officeDocument/2006/relationships/image"/><Relationship Id="rId4" Target="../media/image1.png" Type="http://schemas.openxmlformats.org/officeDocument/2006/relationships/image"/><Relationship Id="rId5"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15.png" Type="http://schemas.openxmlformats.org/officeDocument/2006/relationships/image"/><Relationship Id="rId4" Target="../media/image2.png" Type="http://schemas.openxmlformats.org/officeDocument/2006/relationships/image"/><Relationship Id="rId5" Target="../media/image1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1.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png" Type="http://schemas.openxmlformats.org/officeDocument/2006/relationships/image"/><Relationship Id="rId4"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png" Type="http://schemas.openxmlformats.org/officeDocument/2006/relationships/image"/><Relationship Id="rId4" Target="../media/image1.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png" Type="http://schemas.openxmlformats.org/officeDocument/2006/relationships/image"/><Relationship Id="rId4"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2.png" Type="http://schemas.openxmlformats.org/officeDocument/2006/relationships/image"/><Relationship Id="rId4" Target="../media/image1.png" Type="http://schemas.openxmlformats.org/officeDocument/2006/relationships/image"/><Relationship Id="rId5"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2.png" Type="http://schemas.openxmlformats.org/officeDocument/2006/relationships/image"/><Relationship Id="rId4"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BF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6144748" cy="6278748"/>
          </a:xfrm>
          <a:custGeom>
            <a:avLst/>
            <a:gdLst/>
            <a:ahLst/>
            <a:cxnLst/>
            <a:rect r="r" b="b" t="t" l="l"/>
            <a:pathLst>
              <a:path h="6278748" w="6144748">
                <a:moveTo>
                  <a:pt x="0" y="0"/>
                </a:moveTo>
                <a:lnTo>
                  <a:pt x="6144748" y="0"/>
                </a:lnTo>
                <a:lnTo>
                  <a:pt x="6144748" y="6278748"/>
                </a:lnTo>
                <a:lnTo>
                  <a:pt x="0" y="6278748"/>
                </a:lnTo>
                <a:lnTo>
                  <a:pt x="0" y="0"/>
                </a:lnTo>
                <a:close/>
              </a:path>
            </a:pathLst>
          </a:custGeom>
          <a:blipFill>
            <a:blip r:embed="rId3"/>
            <a:stretch>
              <a:fillRect l="0" t="0" r="-91434" b="-24868"/>
            </a:stretch>
          </a:blipFill>
        </p:spPr>
      </p:sp>
      <p:sp>
        <p:nvSpPr>
          <p:cNvPr name="Freeform 3" id="3"/>
          <p:cNvSpPr/>
          <p:nvPr/>
        </p:nvSpPr>
        <p:spPr>
          <a:xfrm flipH="false" flipV="false" rot="0">
            <a:off x="13214050" y="6617050"/>
            <a:ext cx="5073950" cy="3661900"/>
          </a:xfrm>
          <a:custGeom>
            <a:avLst/>
            <a:gdLst/>
            <a:ahLst/>
            <a:cxnLst/>
            <a:rect r="r" b="b" t="t" l="l"/>
            <a:pathLst>
              <a:path h="3661900" w="5073950">
                <a:moveTo>
                  <a:pt x="0" y="0"/>
                </a:moveTo>
                <a:lnTo>
                  <a:pt x="5073950" y="0"/>
                </a:lnTo>
                <a:lnTo>
                  <a:pt x="5073950" y="3661900"/>
                </a:lnTo>
                <a:lnTo>
                  <a:pt x="0" y="3661900"/>
                </a:lnTo>
                <a:lnTo>
                  <a:pt x="0" y="0"/>
                </a:lnTo>
                <a:close/>
              </a:path>
            </a:pathLst>
          </a:custGeom>
          <a:blipFill>
            <a:blip r:embed="rId3"/>
            <a:stretch>
              <a:fillRect l="-104469" t="-88829" r="0" b="0"/>
            </a:stretch>
          </a:blipFill>
        </p:spPr>
      </p:sp>
      <p:sp>
        <p:nvSpPr>
          <p:cNvPr name="TextBox 4" id="4"/>
          <p:cNvSpPr txBox="true"/>
          <p:nvPr/>
        </p:nvSpPr>
        <p:spPr>
          <a:xfrm rot="0">
            <a:off x="3513750" y="3541395"/>
            <a:ext cx="11260500" cy="3242310"/>
          </a:xfrm>
          <a:prstGeom prst="rect">
            <a:avLst/>
          </a:prstGeom>
        </p:spPr>
        <p:txBody>
          <a:bodyPr anchor="t" rtlCol="false" tIns="0" lIns="0" bIns="0" rIns="0">
            <a:spAutoFit/>
          </a:bodyPr>
          <a:lstStyle/>
          <a:p>
            <a:pPr algn="ctr">
              <a:lnSpc>
                <a:spcPts val="11519"/>
              </a:lnSpc>
            </a:pPr>
            <a:r>
              <a:rPr lang="en-US" b="true" sz="12000">
                <a:solidFill>
                  <a:srgbClr val="363232"/>
                </a:solidFill>
                <a:latin typeface="Tajawal Bold"/>
                <a:ea typeface="Tajawal Bold"/>
                <a:cs typeface="Tajawal Bold"/>
                <a:sym typeface="Tajawal Bold"/>
              </a:rPr>
              <a:t>Proyecto Final</a:t>
            </a:r>
            <a:r>
              <a:rPr lang="en-US" b="true" sz="12000">
                <a:solidFill>
                  <a:srgbClr val="363232"/>
                </a:solidFill>
                <a:latin typeface="Tajawal Bold"/>
                <a:ea typeface="Tajawal Bold"/>
                <a:cs typeface="Tajawal Bold"/>
                <a:sym typeface="Tajawal Bold"/>
              </a:rPr>
              <a:t> </a:t>
            </a:r>
            <a:r>
              <a:rPr lang="en-US" sz="12000">
                <a:solidFill>
                  <a:srgbClr val="470FA7"/>
                </a:solidFill>
                <a:latin typeface="Tajawal"/>
                <a:ea typeface="Tajawal"/>
                <a:cs typeface="Tajawal"/>
                <a:sym typeface="Tajawal"/>
              </a:rPr>
              <a:t>Analista de datos</a:t>
            </a:r>
          </a:p>
        </p:txBody>
      </p:sp>
      <p:sp>
        <p:nvSpPr>
          <p:cNvPr name="TextBox 5" id="5"/>
          <p:cNvSpPr txBox="true"/>
          <p:nvPr/>
        </p:nvSpPr>
        <p:spPr>
          <a:xfrm rot="0">
            <a:off x="1028700" y="8505825"/>
            <a:ext cx="4547592" cy="752475"/>
          </a:xfrm>
          <a:prstGeom prst="rect">
            <a:avLst/>
          </a:prstGeom>
        </p:spPr>
        <p:txBody>
          <a:bodyPr anchor="t" rtlCol="false" tIns="0" lIns="0" bIns="0" rIns="0">
            <a:spAutoFit/>
          </a:bodyPr>
          <a:lstStyle/>
          <a:p>
            <a:pPr algn="ctr">
              <a:lnSpc>
                <a:spcPts val="5280"/>
              </a:lnSpc>
              <a:spcBef>
                <a:spcPct val="0"/>
              </a:spcBef>
            </a:pPr>
            <a:r>
              <a:rPr lang="en-US" b="true" sz="4400">
                <a:solidFill>
                  <a:srgbClr val="0E2A47"/>
                </a:solidFill>
                <a:latin typeface="Tajawal Bold"/>
                <a:ea typeface="Tajawal Bold"/>
                <a:cs typeface="Tajawal Bold"/>
                <a:sym typeface="Tajawal Bold"/>
              </a:rPr>
              <a:t>Grupo DataDinasty</a:t>
            </a:r>
          </a:p>
        </p:txBody>
      </p:sp>
      <p:sp>
        <p:nvSpPr>
          <p:cNvPr name="TextBox 6" id="6"/>
          <p:cNvSpPr txBox="true"/>
          <p:nvPr/>
        </p:nvSpPr>
        <p:spPr>
          <a:xfrm rot="0">
            <a:off x="12277422" y="259644"/>
            <a:ext cx="2613758" cy="1605516"/>
          </a:xfrm>
          <a:prstGeom prst="rect">
            <a:avLst/>
          </a:prstGeom>
        </p:spPr>
        <p:txBody>
          <a:bodyPr anchor="t" rtlCol="false" tIns="0" lIns="0" bIns="0" rIns="0">
            <a:spAutoFit/>
          </a:bodyPr>
          <a:lstStyle/>
          <a:p>
            <a:pPr algn="ctr">
              <a:lnSpc>
                <a:spcPts val="13063"/>
              </a:lnSpc>
            </a:pPr>
            <a:r>
              <a:rPr lang="en-US" sz="9331" b="true">
                <a:solidFill>
                  <a:srgbClr val="0E2A47"/>
                </a:solidFill>
                <a:latin typeface="Roboto Bold"/>
                <a:ea typeface="Roboto Bold"/>
                <a:cs typeface="Roboto Bold"/>
                <a:sym typeface="Roboto Bold"/>
              </a:rPr>
              <a:t>ISPC</a:t>
            </a:r>
          </a:p>
        </p:txBody>
      </p:sp>
      <p:sp>
        <p:nvSpPr>
          <p:cNvPr name="AutoShape 7" id="7"/>
          <p:cNvSpPr/>
          <p:nvPr/>
        </p:nvSpPr>
        <p:spPr>
          <a:xfrm>
            <a:off x="15261653" y="568873"/>
            <a:ext cx="0" cy="1177560"/>
          </a:xfrm>
          <a:prstGeom prst="line">
            <a:avLst/>
          </a:prstGeom>
          <a:ln cap="flat" w="38100">
            <a:solidFill>
              <a:srgbClr val="0E2A47"/>
            </a:solidFill>
            <a:prstDash val="solid"/>
            <a:headEnd type="none" len="sm" w="sm"/>
            <a:tailEnd type="none" len="sm" w="sm"/>
          </a:ln>
        </p:spPr>
      </p:sp>
      <p:sp>
        <p:nvSpPr>
          <p:cNvPr name="TextBox 8" id="8"/>
          <p:cNvSpPr txBox="true"/>
          <p:nvPr/>
        </p:nvSpPr>
        <p:spPr>
          <a:xfrm rot="0">
            <a:off x="15523857" y="907449"/>
            <a:ext cx="2061309" cy="462307"/>
          </a:xfrm>
          <a:prstGeom prst="rect">
            <a:avLst/>
          </a:prstGeom>
        </p:spPr>
        <p:txBody>
          <a:bodyPr anchor="t" rtlCol="false" tIns="0" lIns="0" bIns="0" rIns="0">
            <a:spAutoFit/>
          </a:bodyPr>
          <a:lstStyle/>
          <a:p>
            <a:pPr algn="ctr">
              <a:lnSpc>
                <a:spcPts val="1818"/>
              </a:lnSpc>
            </a:pPr>
            <a:r>
              <a:rPr lang="en-US" sz="1298">
                <a:solidFill>
                  <a:srgbClr val="0E2A47"/>
                </a:solidFill>
                <a:latin typeface="Open Sans"/>
                <a:ea typeface="Open Sans"/>
                <a:cs typeface="Open Sans"/>
                <a:sym typeface="Open Sans"/>
              </a:rPr>
              <a:t>INSTITUTO SUPERIOR POLITÉCNICO CÓRDOBA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BFF"/>
        </a:solidFill>
      </p:bgPr>
    </p:bg>
    <p:spTree>
      <p:nvGrpSpPr>
        <p:cNvPr id="1" name=""/>
        <p:cNvGrpSpPr/>
        <p:nvPr/>
      </p:nvGrpSpPr>
      <p:grpSpPr>
        <a:xfrm>
          <a:off x="0" y="0"/>
          <a:ext cx="0" cy="0"/>
          <a:chOff x="0" y="0"/>
          <a:chExt cx="0" cy="0"/>
        </a:xfrm>
      </p:grpSpPr>
      <p:sp>
        <p:nvSpPr>
          <p:cNvPr name="Freeform 2" id="2"/>
          <p:cNvSpPr/>
          <p:nvPr/>
        </p:nvSpPr>
        <p:spPr>
          <a:xfrm flipH="true" flipV="false" rot="0">
            <a:off x="-152404" y="7119028"/>
            <a:ext cx="3085352" cy="3272554"/>
          </a:xfrm>
          <a:custGeom>
            <a:avLst/>
            <a:gdLst/>
            <a:ahLst/>
            <a:cxnLst/>
            <a:rect r="r" b="b" t="t" l="l"/>
            <a:pathLst>
              <a:path h="3272554" w="3085352">
                <a:moveTo>
                  <a:pt x="3085352" y="0"/>
                </a:moveTo>
                <a:lnTo>
                  <a:pt x="0" y="0"/>
                </a:lnTo>
                <a:lnTo>
                  <a:pt x="0" y="3272554"/>
                </a:lnTo>
                <a:lnTo>
                  <a:pt x="3085352" y="3272554"/>
                </a:lnTo>
                <a:lnTo>
                  <a:pt x="3085352" y="0"/>
                </a:lnTo>
                <a:close/>
              </a:path>
            </a:pathLst>
          </a:custGeom>
          <a:blipFill>
            <a:blip r:embed="rId3"/>
            <a:stretch>
              <a:fillRect l="-188529" t="-81307" r="-2" b="0"/>
            </a:stretch>
          </a:blipFill>
        </p:spPr>
      </p:sp>
      <p:sp>
        <p:nvSpPr>
          <p:cNvPr name="Freeform 3" id="3"/>
          <p:cNvSpPr/>
          <p:nvPr/>
        </p:nvSpPr>
        <p:spPr>
          <a:xfrm flipH="false" flipV="false" rot="-5400000">
            <a:off x="15109046" y="-93622"/>
            <a:ext cx="3085352" cy="3272554"/>
          </a:xfrm>
          <a:custGeom>
            <a:avLst/>
            <a:gdLst/>
            <a:ahLst/>
            <a:cxnLst/>
            <a:rect r="r" b="b" t="t" l="l"/>
            <a:pathLst>
              <a:path h="3272554" w="3085352">
                <a:moveTo>
                  <a:pt x="0" y="0"/>
                </a:moveTo>
                <a:lnTo>
                  <a:pt x="3085352" y="0"/>
                </a:lnTo>
                <a:lnTo>
                  <a:pt x="3085352" y="3272554"/>
                </a:lnTo>
                <a:lnTo>
                  <a:pt x="0" y="3272554"/>
                </a:lnTo>
                <a:lnTo>
                  <a:pt x="0" y="0"/>
                </a:lnTo>
                <a:close/>
              </a:path>
            </a:pathLst>
          </a:custGeom>
          <a:blipFill>
            <a:blip r:embed="rId3"/>
            <a:stretch>
              <a:fillRect l="-188529" t="-81307" r="-2" b="0"/>
            </a:stretch>
          </a:blipFill>
        </p:spPr>
      </p:sp>
      <p:sp>
        <p:nvSpPr>
          <p:cNvPr name="TextBox 4" id="4"/>
          <p:cNvSpPr txBox="true"/>
          <p:nvPr/>
        </p:nvSpPr>
        <p:spPr>
          <a:xfrm rot="0">
            <a:off x="1849524" y="3966133"/>
            <a:ext cx="14910252" cy="5438775"/>
          </a:xfrm>
          <a:prstGeom prst="rect">
            <a:avLst/>
          </a:prstGeom>
        </p:spPr>
        <p:txBody>
          <a:bodyPr anchor="t" rtlCol="false" tIns="0" lIns="0" bIns="0" rIns="0">
            <a:spAutoFit/>
          </a:bodyPr>
          <a:lstStyle/>
          <a:p>
            <a:pPr algn="ctr">
              <a:lnSpc>
                <a:spcPts val="2879"/>
              </a:lnSpc>
            </a:pPr>
            <a:r>
              <a:rPr lang="en-US" b="true" sz="2400">
                <a:solidFill>
                  <a:srgbClr val="363232"/>
                </a:solidFill>
                <a:latin typeface="Arimo Bold"/>
                <a:ea typeface="Arimo Bold"/>
                <a:cs typeface="Arimo Bold"/>
                <a:sym typeface="Arimo Bold"/>
              </a:rPr>
              <a:t>C</a:t>
            </a:r>
            <a:r>
              <a:rPr lang="en-US" b="true" sz="2400">
                <a:solidFill>
                  <a:srgbClr val="363232"/>
                </a:solidFill>
                <a:latin typeface="Arimo Bold"/>
                <a:ea typeface="Arimo Bold"/>
                <a:cs typeface="Arimo Bold"/>
                <a:sym typeface="Arimo Bold"/>
              </a:rPr>
              <a:t>omprender la relación</a:t>
            </a:r>
            <a:r>
              <a:rPr lang="en-US" sz="2400">
                <a:solidFill>
                  <a:srgbClr val="363232"/>
                </a:solidFill>
                <a:latin typeface="Arimo"/>
                <a:ea typeface="Arimo"/>
                <a:cs typeface="Arimo"/>
                <a:sym typeface="Arimo"/>
              </a:rPr>
              <a:t>: Se busca determinar si HR (frecuencia cardiaca) y PP (presión del pulso) aumenta, también la presión sistólica lo hace.</a:t>
            </a:r>
          </a:p>
          <a:p>
            <a:pPr algn="ctr">
              <a:lnSpc>
                <a:spcPts val="2879"/>
              </a:lnSpc>
            </a:pPr>
          </a:p>
          <a:p>
            <a:pPr algn="ctr">
              <a:lnSpc>
                <a:spcPts val="2879"/>
              </a:lnSpc>
            </a:pPr>
            <a:r>
              <a:rPr lang="en-US" b="true" sz="2400">
                <a:solidFill>
                  <a:srgbClr val="363232"/>
                </a:solidFill>
                <a:latin typeface="Arimo Bold"/>
                <a:ea typeface="Arimo Bold"/>
                <a:cs typeface="Arimo Bold"/>
                <a:sym typeface="Arimo Bold"/>
              </a:rPr>
              <a:t>Predicción</a:t>
            </a:r>
            <a:r>
              <a:rPr lang="en-US" sz="2400">
                <a:solidFill>
                  <a:srgbClr val="363232"/>
                </a:solidFill>
                <a:latin typeface="Arimo"/>
                <a:ea typeface="Arimo"/>
                <a:cs typeface="Arimo"/>
                <a:sym typeface="Arimo"/>
              </a:rPr>
              <a:t>: Se quiere crear un modelo que permita predecir el valor de la presión arterial de nuevos pacientes con valores conocidos de HR y PP en este caso específico.</a:t>
            </a:r>
          </a:p>
          <a:p>
            <a:pPr algn="ctr">
              <a:lnSpc>
                <a:spcPts val="2879"/>
              </a:lnSpc>
            </a:pPr>
          </a:p>
          <a:p>
            <a:pPr algn="l" marL="518160" indent="-259080" lvl="1">
              <a:lnSpc>
                <a:spcPts val="2879"/>
              </a:lnSpc>
              <a:buFont typeface="Arial"/>
              <a:buChar char="•"/>
            </a:pPr>
            <a:r>
              <a:rPr lang="en-US" sz="2400">
                <a:solidFill>
                  <a:srgbClr val="363232"/>
                </a:solidFill>
                <a:latin typeface="Arimo"/>
                <a:ea typeface="Arimo"/>
                <a:cs typeface="Arimo"/>
                <a:sym typeface="Arimo"/>
              </a:rPr>
              <a:t>Identificar que variables independientes tienen un impacto significativo en la presión arterial sistólica</a:t>
            </a:r>
            <a:r>
              <a:rPr lang="en-US" sz="2400">
                <a:solidFill>
                  <a:srgbClr val="363232"/>
                </a:solidFill>
                <a:latin typeface="Arimo"/>
                <a:ea typeface="Arimo"/>
                <a:cs typeface="Arimo"/>
                <a:sym typeface="Arimo"/>
              </a:rPr>
              <a:t>. </a:t>
            </a:r>
          </a:p>
          <a:p>
            <a:pPr algn="l" marL="518160" indent="-259080" lvl="1">
              <a:lnSpc>
                <a:spcPts val="2879"/>
              </a:lnSpc>
              <a:buFont typeface="Arial"/>
              <a:buChar char="•"/>
            </a:pPr>
            <a:r>
              <a:rPr lang="en-US" sz="2400">
                <a:solidFill>
                  <a:srgbClr val="363232"/>
                </a:solidFill>
                <a:latin typeface="Arimo"/>
                <a:ea typeface="Arimo"/>
                <a:cs typeface="Arimo"/>
                <a:sym typeface="Arimo"/>
              </a:rPr>
              <a:t>Analizar la relación entre las variables independientes y la presión arterial sistólica</a:t>
            </a:r>
            <a:r>
              <a:rPr lang="en-US" sz="2400">
                <a:solidFill>
                  <a:srgbClr val="363232"/>
                </a:solidFill>
                <a:latin typeface="Arimo"/>
                <a:ea typeface="Arimo"/>
                <a:cs typeface="Arimo"/>
                <a:sym typeface="Arimo"/>
              </a:rPr>
              <a:t>.</a:t>
            </a:r>
          </a:p>
          <a:p>
            <a:pPr algn="l" marL="518160" indent="-259080" lvl="1">
              <a:lnSpc>
                <a:spcPts val="2879"/>
              </a:lnSpc>
              <a:buFont typeface="Arial"/>
              <a:buChar char="•"/>
            </a:pPr>
            <a:r>
              <a:rPr lang="en-US" sz="2400">
                <a:solidFill>
                  <a:srgbClr val="363232"/>
                </a:solidFill>
                <a:latin typeface="Arimo"/>
                <a:ea typeface="Arimo"/>
                <a:cs typeface="Arimo"/>
                <a:sym typeface="Arimo"/>
              </a:rPr>
              <a:t>Predicciones.</a:t>
            </a:r>
          </a:p>
          <a:p>
            <a:pPr algn="l" marL="518160" indent="-259080" lvl="1">
              <a:lnSpc>
                <a:spcPts val="2879"/>
              </a:lnSpc>
              <a:buFont typeface="Arial"/>
              <a:buChar char="•"/>
            </a:pPr>
            <a:r>
              <a:rPr lang="en-US" sz="2400">
                <a:solidFill>
                  <a:srgbClr val="363232"/>
                </a:solidFill>
                <a:latin typeface="Arimo"/>
                <a:ea typeface="Arimo"/>
                <a:cs typeface="Arimo"/>
                <a:sym typeface="Arimo"/>
              </a:rPr>
              <a:t>Evaluación del rendimiento del modelo mediante cálculo de parámetros estadísticos</a:t>
            </a:r>
          </a:p>
          <a:p>
            <a:pPr algn="l">
              <a:lnSpc>
                <a:spcPts val="2879"/>
              </a:lnSpc>
            </a:pPr>
          </a:p>
          <a:p>
            <a:pPr algn="ctr">
              <a:lnSpc>
                <a:spcPts val="2879"/>
              </a:lnSpc>
            </a:pPr>
            <a:r>
              <a:rPr lang="en-US" sz="2400">
                <a:solidFill>
                  <a:srgbClr val="363232"/>
                </a:solidFill>
                <a:latin typeface="Arimo"/>
                <a:ea typeface="Arimo"/>
                <a:cs typeface="Arimo"/>
                <a:sym typeface="Arimo"/>
              </a:rPr>
              <a:t>Este enfoque permite no solo predecir la presión arterial de nuevos pacientes, sino también identificar qué variables tienen un impacto significativo en la presión arterial sistólica y analizar la relación entre estas variables. Con esta información, los médicos pueden hacer diagnósticos más informados y personalizados.</a:t>
            </a:r>
          </a:p>
          <a:p>
            <a:pPr algn="l">
              <a:lnSpc>
                <a:spcPts val="2879"/>
              </a:lnSpc>
            </a:pPr>
          </a:p>
        </p:txBody>
      </p:sp>
      <p:sp>
        <p:nvSpPr>
          <p:cNvPr name="TextBox 5" id="5"/>
          <p:cNvSpPr txBox="true"/>
          <p:nvPr/>
        </p:nvSpPr>
        <p:spPr>
          <a:xfrm rot="0">
            <a:off x="1639480" y="610123"/>
            <a:ext cx="15009041" cy="2895600"/>
          </a:xfrm>
          <a:prstGeom prst="rect">
            <a:avLst/>
          </a:prstGeom>
        </p:spPr>
        <p:txBody>
          <a:bodyPr anchor="t" rtlCol="false" tIns="0" lIns="0" bIns="0" rIns="0">
            <a:spAutoFit/>
          </a:bodyPr>
          <a:lstStyle/>
          <a:p>
            <a:pPr algn="ctr">
              <a:lnSpc>
                <a:spcPts val="7200"/>
              </a:lnSpc>
            </a:pPr>
            <a:r>
              <a:rPr lang="en-US" sz="6000" b="true">
                <a:solidFill>
                  <a:srgbClr val="470FA7"/>
                </a:solidFill>
                <a:latin typeface="Tajawal Bold"/>
                <a:ea typeface="Tajawal Bold"/>
                <a:cs typeface="Tajawal Bold"/>
                <a:sym typeface="Tajawal Bold"/>
              </a:rPr>
              <a:t>Relación entre Presión Sistólica, Frecuencia Cardiaca y Presión por Pulso</a:t>
            </a:r>
          </a:p>
          <a:p>
            <a:pPr algn="ctr">
              <a:lnSpc>
                <a:spcPts val="7200"/>
              </a:lnSpc>
            </a:pPr>
            <a:r>
              <a:rPr lang="en-US" b="true" sz="6000">
                <a:solidFill>
                  <a:srgbClr val="363232"/>
                </a:solidFill>
                <a:latin typeface="Tajawal Bold"/>
                <a:ea typeface="Tajawal Bold"/>
                <a:cs typeface="Tajawal Bold"/>
                <a:sym typeface="Tajawal Bold"/>
              </a:rPr>
              <a:t>Objetivo</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68748" y="8089798"/>
            <a:ext cx="3843154" cy="2773598"/>
          </a:xfrm>
          <a:custGeom>
            <a:avLst/>
            <a:gdLst/>
            <a:ahLst/>
            <a:cxnLst/>
            <a:rect r="r" b="b" t="t" l="l"/>
            <a:pathLst>
              <a:path h="2773598" w="3843154">
                <a:moveTo>
                  <a:pt x="0" y="0"/>
                </a:moveTo>
                <a:lnTo>
                  <a:pt x="3843154" y="0"/>
                </a:lnTo>
                <a:lnTo>
                  <a:pt x="3843154" y="2773598"/>
                </a:lnTo>
                <a:lnTo>
                  <a:pt x="0" y="2773598"/>
                </a:lnTo>
                <a:lnTo>
                  <a:pt x="0" y="0"/>
                </a:lnTo>
                <a:close/>
              </a:path>
            </a:pathLst>
          </a:custGeom>
          <a:blipFill>
            <a:blip r:embed="rId3"/>
            <a:stretch>
              <a:fillRect l="-104469" t="-88830" r="0" b="-1"/>
            </a:stretch>
          </a:blipFill>
        </p:spPr>
      </p:sp>
      <p:sp>
        <p:nvSpPr>
          <p:cNvPr name="Freeform 3" id="3"/>
          <p:cNvSpPr/>
          <p:nvPr/>
        </p:nvSpPr>
        <p:spPr>
          <a:xfrm flipH="false" flipV="false" rot="0">
            <a:off x="507525" y="2186382"/>
            <a:ext cx="5923374" cy="6562725"/>
          </a:xfrm>
          <a:custGeom>
            <a:avLst/>
            <a:gdLst/>
            <a:ahLst/>
            <a:cxnLst/>
            <a:rect r="r" b="b" t="t" l="l"/>
            <a:pathLst>
              <a:path h="6562725" w="5923374">
                <a:moveTo>
                  <a:pt x="0" y="0"/>
                </a:moveTo>
                <a:lnTo>
                  <a:pt x="5923374" y="0"/>
                </a:lnTo>
                <a:lnTo>
                  <a:pt x="5923374" y="6562725"/>
                </a:lnTo>
                <a:lnTo>
                  <a:pt x="0" y="6562725"/>
                </a:lnTo>
                <a:lnTo>
                  <a:pt x="0" y="0"/>
                </a:lnTo>
                <a:close/>
              </a:path>
            </a:pathLst>
          </a:custGeom>
          <a:blipFill>
            <a:blip r:embed="rId4"/>
            <a:stretch>
              <a:fillRect l="0" t="0" r="-7048" b="0"/>
            </a:stretch>
          </a:blipFill>
        </p:spPr>
      </p:sp>
      <p:sp>
        <p:nvSpPr>
          <p:cNvPr name="Freeform 4" id="4"/>
          <p:cNvSpPr/>
          <p:nvPr/>
        </p:nvSpPr>
        <p:spPr>
          <a:xfrm flipH="false" flipV="false" rot="0">
            <a:off x="-152400" y="-1066800"/>
            <a:ext cx="4600350" cy="4700650"/>
          </a:xfrm>
          <a:custGeom>
            <a:avLst/>
            <a:gdLst/>
            <a:ahLst/>
            <a:cxnLst/>
            <a:rect r="r" b="b" t="t" l="l"/>
            <a:pathLst>
              <a:path h="4700650" w="4600350">
                <a:moveTo>
                  <a:pt x="0" y="0"/>
                </a:moveTo>
                <a:lnTo>
                  <a:pt x="4600350" y="0"/>
                </a:lnTo>
                <a:lnTo>
                  <a:pt x="4600350" y="4700650"/>
                </a:lnTo>
                <a:lnTo>
                  <a:pt x="0" y="4700650"/>
                </a:lnTo>
                <a:lnTo>
                  <a:pt x="0" y="0"/>
                </a:lnTo>
                <a:close/>
              </a:path>
            </a:pathLst>
          </a:custGeom>
          <a:blipFill>
            <a:blip r:embed="rId3"/>
            <a:stretch>
              <a:fillRect l="0" t="0" r="-91433" b="-24868"/>
            </a:stretch>
          </a:blipFill>
        </p:spPr>
      </p:sp>
      <p:sp>
        <p:nvSpPr>
          <p:cNvPr name="TextBox 5" id="5"/>
          <p:cNvSpPr txBox="true"/>
          <p:nvPr/>
        </p:nvSpPr>
        <p:spPr>
          <a:xfrm rot="0">
            <a:off x="7124393" y="2342484"/>
            <a:ext cx="10757743" cy="6562725"/>
          </a:xfrm>
          <a:prstGeom prst="rect">
            <a:avLst/>
          </a:prstGeom>
        </p:spPr>
        <p:txBody>
          <a:bodyPr anchor="t" rtlCol="false" tIns="0" lIns="0" bIns="0" rIns="0">
            <a:spAutoFit/>
          </a:bodyPr>
          <a:lstStyle/>
          <a:p>
            <a:pPr algn="l">
              <a:lnSpc>
                <a:spcPts val="2399"/>
              </a:lnSpc>
            </a:pPr>
            <a:r>
              <a:rPr lang="en-US" sz="1999" b="true">
                <a:solidFill>
                  <a:srgbClr val="363232"/>
                </a:solidFill>
                <a:latin typeface="Arimo Bold"/>
                <a:ea typeface="Arimo Bold"/>
                <a:cs typeface="Arimo Bold"/>
                <a:sym typeface="Arimo Bold"/>
              </a:rPr>
              <a:t>Intersección (b)</a:t>
            </a:r>
            <a:r>
              <a:rPr lang="en-US" sz="1999">
                <a:solidFill>
                  <a:srgbClr val="363232"/>
                </a:solidFill>
                <a:latin typeface="Arimo"/>
                <a:ea typeface="Arimo"/>
                <a:cs typeface="Arimo"/>
                <a:sym typeface="Arimo"/>
              </a:rPr>
              <a:t>: 78.099 - Este es el valor predicho de la variable dependiente (en este caso, la presión sistólica) c</a:t>
            </a:r>
            <a:r>
              <a:rPr lang="en-US" sz="1999">
                <a:solidFill>
                  <a:srgbClr val="363232"/>
                </a:solidFill>
                <a:latin typeface="Arimo"/>
                <a:ea typeface="Arimo"/>
                <a:cs typeface="Arimo"/>
                <a:sym typeface="Arimo"/>
              </a:rPr>
              <a:t>uando todas las variables independientes son cero. Es el punto donde la línea de regresión cruza el eje Y.</a:t>
            </a:r>
          </a:p>
          <a:p>
            <a:pPr algn="l">
              <a:lnSpc>
                <a:spcPts val="2399"/>
              </a:lnSpc>
            </a:pPr>
          </a:p>
          <a:p>
            <a:pPr algn="l">
              <a:lnSpc>
                <a:spcPts val="2399"/>
              </a:lnSpc>
            </a:pPr>
            <a:r>
              <a:rPr lang="en-US" sz="1999" b="true">
                <a:solidFill>
                  <a:srgbClr val="363232"/>
                </a:solidFill>
                <a:latin typeface="Arimo Bold"/>
                <a:ea typeface="Arimo Bold"/>
                <a:cs typeface="Arimo Bold"/>
                <a:sym typeface="Arimo Bold"/>
              </a:rPr>
              <a:t>Pendiente (m)</a:t>
            </a:r>
            <a:r>
              <a:rPr lang="en-US" sz="1999">
                <a:solidFill>
                  <a:srgbClr val="363232"/>
                </a:solidFill>
                <a:latin typeface="Arimo"/>
                <a:ea typeface="Arimo"/>
                <a:cs typeface="Arimo"/>
                <a:sym typeface="Arimo"/>
              </a:rPr>
              <a:t>: En este caso, por cada unidad que aumenta la frecuencia cardíaca (HR), la presión sistólica aumenta en promedio 49.93 unidades, y por cada unidad que aumenta la presión de pulso (PP), la presión sistólica aumenta en promedio 95.12 unidades, manteniendo constante la otra variable.</a:t>
            </a:r>
          </a:p>
          <a:p>
            <a:pPr algn="l">
              <a:lnSpc>
                <a:spcPts val="2399"/>
              </a:lnSpc>
            </a:pPr>
          </a:p>
          <a:p>
            <a:pPr algn="l">
              <a:lnSpc>
                <a:spcPts val="2399"/>
              </a:lnSpc>
            </a:pPr>
            <a:r>
              <a:rPr lang="en-US" sz="1999" b="true">
                <a:solidFill>
                  <a:srgbClr val="363232"/>
                </a:solidFill>
                <a:latin typeface="Arimo Bold"/>
                <a:ea typeface="Arimo Bold"/>
                <a:cs typeface="Arimo Bold"/>
                <a:sym typeface="Arimo Bold"/>
              </a:rPr>
              <a:t>Error cuadrático medio (MSE)</a:t>
            </a:r>
            <a:r>
              <a:rPr lang="en-US" sz="1999">
                <a:solidFill>
                  <a:srgbClr val="363232"/>
                </a:solidFill>
                <a:latin typeface="Arimo"/>
                <a:ea typeface="Arimo"/>
                <a:cs typeface="Arimo"/>
                <a:sym typeface="Arimo"/>
              </a:rPr>
              <a:t>: Un MSE más bajo indica que las predicciones del modelo están más cerca de los valores reales. En este caso, el MSE de aproximadamente 13.83 sugiere que, en promedio, las predicciones de tu modelo están desviadas en 13.83 unidades cuadradas de los valores reales.</a:t>
            </a:r>
          </a:p>
          <a:p>
            <a:pPr algn="l">
              <a:lnSpc>
                <a:spcPts val="2399"/>
              </a:lnSpc>
            </a:pPr>
          </a:p>
          <a:p>
            <a:pPr algn="l">
              <a:lnSpc>
                <a:spcPts val="2399"/>
              </a:lnSpc>
            </a:pPr>
            <a:r>
              <a:rPr lang="en-US" sz="1999" b="true">
                <a:solidFill>
                  <a:srgbClr val="363232"/>
                </a:solidFill>
                <a:latin typeface="Arimo Bold"/>
                <a:ea typeface="Arimo Bold"/>
                <a:cs typeface="Arimo Bold"/>
                <a:sym typeface="Arimo Bold"/>
              </a:rPr>
              <a:t>Error absoluto medio (MAE)</a:t>
            </a:r>
            <a:r>
              <a:rPr lang="en-US" sz="1999">
                <a:solidFill>
                  <a:srgbClr val="363232"/>
                </a:solidFill>
                <a:latin typeface="Arimo"/>
                <a:ea typeface="Arimo"/>
                <a:cs typeface="Arimo"/>
                <a:sym typeface="Arimo"/>
              </a:rPr>
              <a:t>: En este caso, el MAE de aproximadamente 10.93 sugiere que, en promedio, las predicciones de tu modelo están desviadas en 10.93 unidades de los valores reales.</a:t>
            </a:r>
          </a:p>
          <a:p>
            <a:pPr algn="l">
              <a:lnSpc>
                <a:spcPts val="2399"/>
              </a:lnSpc>
            </a:pPr>
          </a:p>
          <a:p>
            <a:pPr algn="l">
              <a:lnSpc>
                <a:spcPts val="2399"/>
              </a:lnSpc>
            </a:pPr>
            <a:r>
              <a:rPr lang="en-US" sz="1999" b="true">
                <a:solidFill>
                  <a:srgbClr val="363232"/>
                </a:solidFill>
                <a:latin typeface="Arimo Bold"/>
                <a:ea typeface="Arimo Bold"/>
                <a:cs typeface="Arimo Bold"/>
                <a:sym typeface="Arimo Bold"/>
              </a:rPr>
              <a:t>R² Coeficiente de determinación</a:t>
            </a:r>
            <a:r>
              <a:rPr lang="en-US" sz="1999">
                <a:solidFill>
                  <a:srgbClr val="363232"/>
                </a:solidFill>
                <a:latin typeface="Arimo"/>
                <a:ea typeface="Arimo"/>
                <a:cs typeface="Arimo"/>
                <a:sym typeface="Arimo"/>
              </a:rPr>
              <a:t>: Un valor de 0.5037 sugiere que aproximadamente el 50.37% de la variabilidad en la presión sistólica es explicada por el modelo. Esto significa que el modelo tiene una capacidad moderada para explicar la variabilidad de los datos.</a:t>
            </a:r>
          </a:p>
          <a:p>
            <a:pPr algn="ctr">
              <a:lnSpc>
                <a:spcPts val="2879"/>
              </a:lnSpc>
            </a:pPr>
          </a:p>
        </p:txBody>
      </p:sp>
      <p:sp>
        <p:nvSpPr>
          <p:cNvPr name="TextBox 6" id="6"/>
          <p:cNvSpPr txBox="true"/>
          <p:nvPr/>
        </p:nvSpPr>
        <p:spPr>
          <a:xfrm rot="0">
            <a:off x="1531425" y="857650"/>
            <a:ext cx="15225150" cy="1047750"/>
          </a:xfrm>
          <a:prstGeom prst="rect">
            <a:avLst/>
          </a:prstGeom>
        </p:spPr>
        <p:txBody>
          <a:bodyPr anchor="t" rtlCol="false" tIns="0" lIns="0" bIns="0" rIns="0">
            <a:spAutoFit/>
          </a:bodyPr>
          <a:lstStyle/>
          <a:p>
            <a:pPr algn="ctr">
              <a:lnSpc>
                <a:spcPts val="7200"/>
              </a:lnSpc>
            </a:pPr>
            <a:r>
              <a:rPr lang="en-US" b="true" sz="6000">
                <a:solidFill>
                  <a:srgbClr val="363232"/>
                </a:solidFill>
                <a:latin typeface="Tajawal Bold"/>
                <a:ea typeface="Tajawal Bold"/>
                <a:cs typeface="Tajawal Bold"/>
                <a:sym typeface="Tajawal Bold"/>
              </a:rPr>
              <a:t>Interpretación</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202648" y="7119028"/>
            <a:ext cx="3085352" cy="3272554"/>
          </a:xfrm>
          <a:custGeom>
            <a:avLst/>
            <a:gdLst/>
            <a:ahLst/>
            <a:cxnLst/>
            <a:rect r="r" b="b" t="t" l="l"/>
            <a:pathLst>
              <a:path h="3272554" w="3085352">
                <a:moveTo>
                  <a:pt x="0" y="0"/>
                </a:moveTo>
                <a:lnTo>
                  <a:pt x="3085352" y="0"/>
                </a:lnTo>
                <a:lnTo>
                  <a:pt x="3085352" y="3272554"/>
                </a:lnTo>
                <a:lnTo>
                  <a:pt x="0" y="3272554"/>
                </a:lnTo>
                <a:lnTo>
                  <a:pt x="0" y="0"/>
                </a:lnTo>
                <a:close/>
              </a:path>
            </a:pathLst>
          </a:custGeom>
          <a:blipFill>
            <a:blip r:embed="rId3"/>
            <a:stretch>
              <a:fillRect l="-188529" t="-81307" r="-2" b="0"/>
            </a:stretch>
          </a:blipFill>
        </p:spPr>
      </p:sp>
      <p:sp>
        <p:nvSpPr>
          <p:cNvPr name="Freeform 3" id="3"/>
          <p:cNvSpPr/>
          <p:nvPr/>
        </p:nvSpPr>
        <p:spPr>
          <a:xfrm flipH="false" flipV="false" rot="-10800000">
            <a:off x="-152404" y="-152402"/>
            <a:ext cx="3843154" cy="2773598"/>
          </a:xfrm>
          <a:custGeom>
            <a:avLst/>
            <a:gdLst/>
            <a:ahLst/>
            <a:cxnLst/>
            <a:rect r="r" b="b" t="t" l="l"/>
            <a:pathLst>
              <a:path h="2773598" w="3843154">
                <a:moveTo>
                  <a:pt x="0" y="0"/>
                </a:moveTo>
                <a:lnTo>
                  <a:pt x="3843154" y="0"/>
                </a:lnTo>
                <a:lnTo>
                  <a:pt x="3843154" y="2773598"/>
                </a:lnTo>
                <a:lnTo>
                  <a:pt x="0" y="2773598"/>
                </a:lnTo>
                <a:lnTo>
                  <a:pt x="0" y="0"/>
                </a:lnTo>
                <a:close/>
              </a:path>
            </a:pathLst>
          </a:custGeom>
          <a:blipFill>
            <a:blip r:embed="rId4"/>
            <a:stretch>
              <a:fillRect l="-104469" t="-88830" r="0" b="-1"/>
            </a:stretch>
          </a:blipFill>
        </p:spPr>
      </p:sp>
      <p:sp>
        <p:nvSpPr>
          <p:cNvPr name="Freeform 4" id="4"/>
          <p:cNvSpPr/>
          <p:nvPr/>
        </p:nvSpPr>
        <p:spPr>
          <a:xfrm flipH="false" flipV="false" rot="0">
            <a:off x="1973900" y="2121340"/>
            <a:ext cx="10230089" cy="6633965"/>
          </a:xfrm>
          <a:custGeom>
            <a:avLst/>
            <a:gdLst/>
            <a:ahLst/>
            <a:cxnLst/>
            <a:rect r="r" b="b" t="t" l="l"/>
            <a:pathLst>
              <a:path h="6633965" w="10230089">
                <a:moveTo>
                  <a:pt x="0" y="0"/>
                </a:moveTo>
                <a:lnTo>
                  <a:pt x="10230088" y="0"/>
                </a:lnTo>
                <a:lnTo>
                  <a:pt x="10230088" y="6633965"/>
                </a:lnTo>
                <a:lnTo>
                  <a:pt x="0" y="6633965"/>
                </a:lnTo>
                <a:lnTo>
                  <a:pt x="0" y="0"/>
                </a:lnTo>
                <a:close/>
              </a:path>
            </a:pathLst>
          </a:custGeom>
          <a:blipFill>
            <a:blip r:embed="rId5"/>
            <a:stretch>
              <a:fillRect l="-1678" t="0" r="0" b="0"/>
            </a:stretch>
          </a:blipFill>
        </p:spPr>
      </p:sp>
      <p:sp>
        <p:nvSpPr>
          <p:cNvPr name="TextBox 5" id="5"/>
          <p:cNvSpPr txBox="true"/>
          <p:nvPr/>
        </p:nvSpPr>
        <p:spPr>
          <a:xfrm rot="0">
            <a:off x="1531425" y="857650"/>
            <a:ext cx="15225150" cy="1047750"/>
          </a:xfrm>
          <a:prstGeom prst="rect">
            <a:avLst/>
          </a:prstGeom>
        </p:spPr>
        <p:txBody>
          <a:bodyPr anchor="t" rtlCol="false" tIns="0" lIns="0" bIns="0" rIns="0">
            <a:spAutoFit/>
          </a:bodyPr>
          <a:lstStyle/>
          <a:p>
            <a:pPr algn="ctr">
              <a:lnSpc>
                <a:spcPts val="7200"/>
              </a:lnSpc>
            </a:pPr>
            <a:r>
              <a:rPr lang="en-US" b="true" sz="6000">
                <a:solidFill>
                  <a:srgbClr val="363232"/>
                </a:solidFill>
                <a:latin typeface="Tajawal Bold"/>
                <a:ea typeface="Tajawal Bold"/>
                <a:cs typeface="Tajawal Bold"/>
                <a:sym typeface="Tajawal Bold"/>
              </a:rPr>
              <a:t>OLS Resultados de la Regresión</a:t>
            </a:r>
          </a:p>
        </p:txBody>
      </p:sp>
      <p:sp>
        <p:nvSpPr>
          <p:cNvPr name="TextBox 6" id="6"/>
          <p:cNvSpPr txBox="true"/>
          <p:nvPr/>
        </p:nvSpPr>
        <p:spPr>
          <a:xfrm rot="0">
            <a:off x="12348205" y="2325921"/>
            <a:ext cx="5453940" cy="523875"/>
          </a:xfrm>
          <a:prstGeom prst="rect">
            <a:avLst/>
          </a:prstGeom>
        </p:spPr>
        <p:txBody>
          <a:bodyPr anchor="t" rtlCol="false" tIns="0" lIns="0" bIns="0" rIns="0">
            <a:spAutoFit/>
          </a:bodyPr>
          <a:lstStyle/>
          <a:p>
            <a:pPr algn="l">
              <a:lnSpc>
                <a:spcPts val="3600"/>
              </a:lnSpc>
            </a:pPr>
            <a:r>
              <a:rPr lang="en-US" sz="3000" b="true">
                <a:solidFill>
                  <a:srgbClr val="363232"/>
                </a:solidFill>
                <a:latin typeface="Tajawal Bold"/>
                <a:ea typeface="Tajawal Bold"/>
                <a:cs typeface="Tajawal Bold"/>
                <a:sym typeface="Tajawal Bold"/>
              </a:rPr>
              <a:t>Frecuencia Cardiaca (HR)</a:t>
            </a:r>
          </a:p>
        </p:txBody>
      </p:sp>
      <p:sp>
        <p:nvSpPr>
          <p:cNvPr name="TextBox 7" id="7"/>
          <p:cNvSpPr txBox="true"/>
          <p:nvPr/>
        </p:nvSpPr>
        <p:spPr>
          <a:xfrm rot="0">
            <a:off x="12348205" y="2783121"/>
            <a:ext cx="5453940" cy="523875"/>
          </a:xfrm>
          <a:prstGeom prst="rect">
            <a:avLst/>
          </a:prstGeom>
        </p:spPr>
        <p:txBody>
          <a:bodyPr anchor="t" rtlCol="false" tIns="0" lIns="0" bIns="0" rIns="0">
            <a:spAutoFit/>
          </a:bodyPr>
          <a:lstStyle/>
          <a:p>
            <a:pPr algn="l">
              <a:lnSpc>
                <a:spcPts val="3600"/>
              </a:lnSpc>
            </a:pPr>
            <a:r>
              <a:rPr lang="en-US" sz="3000" b="true">
                <a:solidFill>
                  <a:srgbClr val="363232"/>
                </a:solidFill>
                <a:latin typeface="Tajawal Bold"/>
                <a:ea typeface="Tajawal Bold"/>
                <a:cs typeface="Tajawal Bold"/>
                <a:sym typeface="Tajawal Bold"/>
              </a:rPr>
              <a:t>Presion por pulso (PP)</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BFF"/>
        </a:solidFill>
      </p:bgPr>
    </p:bg>
    <p:spTree>
      <p:nvGrpSpPr>
        <p:cNvPr id="1" name=""/>
        <p:cNvGrpSpPr/>
        <p:nvPr/>
      </p:nvGrpSpPr>
      <p:grpSpPr>
        <a:xfrm>
          <a:off x="0" y="0"/>
          <a:ext cx="0" cy="0"/>
          <a:chOff x="0" y="0"/>
          <a:chExt cx="0" cy="0"/>
        </a:xfrm>
      </p:grpSpPr>
      <p:sp>
        <p:nvSpPr>
          <p:cNvPr name="Freeform 2" id="2"/>
          <p:cNvSpPr/>
          <p:nvPr/>
        </p:nvSpPr>
        <p:spPr>
          <a:xfrm flipH="true" flipV="false" rot="0">
            <a:off x="-152404" y="7119028"/>
            <a:ext cx="3085352" cy="3272554"/>
          </a:xfrm>
          <a:custGeom>
            <a:avLst/>
            <a:gdLst/>
            <a:ahLst/>
            <a:cxnLst/>
            <a:rect r="r" b="b" t="t" l="l"/>
            <a:pathLst>
              <a:path h="3272554" w="3085352">
                <a:moveTo>
                  <a:pt x="3085352" y="0"/>
                </a:moveTo>
                <a:lnTo>
                  <a:pt x="0" y="0"/>
                </a:lnTo>
                <a:lnTo>
                  <a:pt x="0" y="3272554"/>
                </a:lnTo>
                <a:lnTo>
                  <a:pt x="3085352" y="3272554"/>
                </a:lnTo>
                <a:lnTo>
                  <a:pt x="3085352" y="0"/>
                </a:lnTo>
                <a:close/>
              </a:path>
            </a:pathLst>
          </a:custGeom>
          <a:blipFill>
            <a:blip r:embed="rId3"/>
            <a:stretch>
              <a:fillRect l="-188529" t="-81307" r="-2" b="0"/>
            </a:stretch>
          </a:blipFill>
        </p:spPr>
      </p:sp>
      <p:sp>
        <p:nvSpPr>
          <p:cNvPr name="Freeform 3" id="3"/>
          <p:cNvSpPr/>
          <p:nvPr/>
        </p:nvSpPr>
        <p:spPr>
          <a:xfrm flipH="false" flipV="false" rot="-5400000">
            <a:off x="15109046" y="-93622"/>
            <a:ext cx="3085352" cy="3272554"/>
          </a:xfrm>
          <a:custGeom>
            <a:avLst/>
            <a:gdLst/>
            <a:ahLst/>
            <a:cxnLst/>
            <a:rect r="r" b="b" t="t" l="l"/>
            <a:pathLst>
              <a:path h="3272554" w="3085352">
                <a:moveTo>
                  <a:pt x="0" y="0"/>
                </a:moveTo>
                <a:lnTo>
                  <a:pt x="3085352" y="0"/>
                </a:lnTo>
                <a:lnTo>
                  <a:pt x="3085352" y="3272554"/>
                </a:lnTo>
                <a:lnTo>
                  <a:pt x="0" y="3272554"/>
                </a:lnTo>
                <a:lnTo>
                  <a:pt x="0" y="0"/>
                </a:lnTo>
                <a:close/>
              </a:path>
            </a:pathLst>
          </a:custGeom>
          <a:blipFill>
            <a:blip r:embed="rId3"/>
            <a:stretch>
              <a:fillRect l="-188529" t="-81307" r="-2" b="0"/>
            </a:stretch>
          </a:blipFill>
        </p:spPr>
      </p:sp>
      <p:sp>
        <p:nvSpPr>
          <p:cNvPr name="TextBox 4" id="4"/>
          <p:cNvSpPr txBox="true"/>
          <p:nvPr/>
        </p:nvSpPr>
        <p:spPr>
          <a:xfrm rot="0">
            <a:off x="1531425" y="857650"/>
            <a:ext cx="15225150" cy="1047750"/>
          </a:xfrm>
          <a:prstGeom prst="rect">
            <a:avLst/>
          </a:prstGeom>
        </p:spPr>
        <p:txBody>
          <a:bodyPr anchor="t" rtlCol="false" tIns="0" lIns="0" bIns="0" rIns="0">
            <a:spAutoFit/>
          </a:bodyPr>
          <a:lstStyle/>
          <a:p>
            <a:pPr algn="ctr">
              <a:lnSpc>
                <a:spcPts val="7200"/>
              </a:lnSpc>
            </a:pPr>
            <a:r>
              <a:rPr lang="en-US" b="true" sz="6000">
                <a:solidFill>
                  <a:srgbClr val="363232"/>
                </a:solidFill>
                <a:latin typeface="Tajawal Bold"/>
                <a:ea typeface="Tajawal Bold"/>
                <a:cs typeface="Tajawal Bold"/>
                <a:sym typeface="Tajawal Bold"/>
              </a:rPr>
              <a:t>Conclusión</a:t>
            </a:r>
          </a:p>
        </p:txBody>
      </p:sp>
      <p:sp>
        <p:nvSpPr>
          <p:cNvPr name="TextBox 5" id="5"/>
          <p:cNvSpPr txBox="true"/>
          <p:nvPr/>
        </p:nvSpPr>
        <p:spPr>
          <a:xfrm rot="0">
            <a:off x="1028700" y="3201237"/>
            <a:ext cx="16230600" cy="6162675"/>
          </a:xfrm>
          <a:prstGeom prst="rect">
            <a:avLst/>
          </a:prstGeom>
        </p:spPr>
        <p:txBody>
          <a:bodyPr anchor="t" rtlCol="false" tIns="0" lIns="0" bIns="0" rIns="0">
            <a:spAutoFit/>
          </a:bodyPr>
          <a:lstStyle/>
          <a:p>
            <a:pPr algn="ctr">
              <a:lnSpc>
                <a:spcPts val="2879"/>
              </a:lnSpc>
            </a:pPr>
            <a:r>
              <a:rPr lang="en-US" sz="2400">
                <a:solidFill>
                  <a:srgbClr val="363232"/>
                </a:solidFill>
                <a:latin typeface="Arimo"/>
                <a:ea typeface="Arimo"/>
                <a:cs typeface="Arimo"/>
                <a:sym typeface="Arimo"/>
              </a:rPr>
              <a:t>Según los resultados obtenidos, el modelo explica aproximadamente el 50.4% de la variabilidad en los valores de presión sistólica, lo cual indica que otras variables o factores externos explican el 49.6% restante. Aunque este porcentaje de explicación es moderado, muestra que tanto la frecuencia cardíaca como el pulso de presión tienen una influencia significativa en la presión sistólica.</a:t>
            </a:r>
          </a:p>
          <a:p>
            <a:pPr algn="ctr">
              <a:lnSpc>
                <a:spcPts val="2879"/>
              </a:lnSpc>
            </a:pPr>
          </a:p>
          <a:p>
            <a:pPr algn="ctr">
              <a:lnSpc>
                <a:spcPts val="2879"/>
              </a:lnSpc>
            </a:pPr>
            <a:r>
              <a:rPr lang="en-US" sz="2400">
                <a:solidFill>
                  <a:srgbClr val="363232"/>
                </a:solidFill>
                <a:latin typeface="Arimo"/>
                <a:ea typeface="Arimo"/>
                <a:cs typeface="Arimo"/>
                <a:sym typeface="Arimo"/>
              </a:rPr>
              <a:t>Ambos coeficientes (49.93 para HR y 95.12 para PP) son estadísticamente significativos, lo que implica que un incremento en cualquiera de las dos variables se asocia con un aumento en la presión sistólica.</a:t>
            </a:r>
          </a:p>
          <a:p>
            <a:pPr algn="ctr">
              <a:lnSpc>
                <a:spcPts val="2879"/>
              </a:lnSpc>
            </a:pPr>
          </a:p>
          <a:p>
            <a:pPr algn="ctr">
              <a:lnSpc>
                <a:spcPts val="2879"/>
              </a:lnSpc>
            </a:pPr>
            <a:r>
              <a:rPr lang="en-US" sz="2400">
                <a:solidFill>
                  <a:srgbClr val="363232"/>
                </a:solidFill>
                <a:latin typeface="Arimo"/>
                <a:ea typeface="Arimo"/>
                <a:cs typeface="Arimo"/>
                <a:sym typeface="Arimo"/>
              </a:rPr>
              <a:t>Sin embargo, la prueba de normalidad (Omnibus y Jarque-Bera) muestra que los residuos no siguen una distribución normal perfecta, lo que podría afectar la precisión del modelo en algunos casos. Además, el valor de Durbin-Watson sugiere cierta autocorrelación positiva en los residuos, lo cual es un aspecto que debería revisarse para mejorar la robustez del modelo.</a:t>
            </a:r>
          </a:p>
          <a:p>
            <a:pPr algn="ctr">
              <a:lnSpc>
                <a:spcPts val="2879"/>
              </a:lnSpc>
            </a:pPr>
          </a:p>
          <a:p>
            <a:pPr algn="ctr">
              <a:lnSpc>
                <a:spcPts val="2879"/>
              </a:lnSpc>
            </a:pPr>
            <a:r>
              <a:rPr lang="en-US" sz="2400">
                <a:solidFill>
                  <a:srgbClr val="363232"/>
                </a:solidFill>
                <a:latin typeface="Arimo"/>
                <a:ea typeface="Arimo"/>
                <a:cs typeface="Arimo"/>
                <a:sym typeface="Arimo"/>
              </a:rPr>
              <a:t>En conclusión, este modelo es razonablemente adecuado para predecir la presión sistólica usando HR y PP, pero se debe tener en cuenta que, al explicar solo el 50.4% de la variabilidad, existen otros factores influyentes que podrían enriquecer el modelo.</a:t>
            </a:r>
          </a:p>
          <a:p>
            <a:pPr algn="ctr">
              <a:lnSpc>
                <a:spcPts val="2879"/>
              </a:lnSpc>
            </a:pP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BFF"/>
        </a:solidFill>
      </p:bgPr>
    </p:bg>
    <p:spTree>
      <p:nvGrpSpPr>
        <p:cNvPr id="1" name=""/>
        <p:cNvGrpSpPr/>
        <p:nvPr/>
      </p:nvGrpSpPr>
      <p:grpSpPr>
        <a:xfrm>
          <a:off x="0" y="0"/>
          <a:ext cx="0" cy="0"/>
          <a:chOff x="0" y="0"/>
          <a:chExt cx="0" cy="0"/>
        </a:xfrm>
      </p:grpSpPr>
      <p:sp>
        <p:nvSpPr>
          <p:cNvPr name="Freeform 2" id="2"/>
          <p:cNvSpPr/>
          <p:nvPr/>
        </p:nvSpPr>
        <p:spPr>
          <a:xfrm flipH="true" flipV="false" rot="0">
            <a:off x="-152404" y="7119028"/>
            <a:ext cx="3085352" cy="3272554"/>
          </a:xfrm>
          <a:custGeom>
            <a:avLst/>
            <a:gdLst/>
            <a:ahLst/>
            <a:cxnLst/>
            <a:rect r="r" b="b" t="t" l="l"/>
            <a:pathLst>
              <a:path h="3272554" w="3085352">
                <a:moveTo>
                  <a:pt x="3085352" y="0"/>
                </a:moveTo>
                <a:lnTo>
                  <a:pt x="0" y="0"/>
                </a:lnTo>
                <a:lnTo>
                  <a:pt x="0" y="3272554"/>
                </a:lnTo>
                <a:lnTo>
                  <a:pt x="3085352" y="3272554"/>
                </a:lnTo>
                <a:lnTo>
                  <a:pt x="3085352" y="0"/>
                </a:lnTo>
                <a:close/>
              </a:path>
            </a:pathLst>
          </a:custGeom>
          <a:blipFill>
            <a:blip r:embed="rId3"/>
            <a:stretch>
              <a:fillRect l="-188529" t="-81307" r="-2" b="0"/>
            </a:stretch>
          </a:blipFill>
        </p:spPr>
      </p:sp>
      <p:sp>
        <p:nvSpPr>
          <p:cNvPr name="Freeform 3" id="3"/>
          <p:cNvSpPr/>
          <p:nvPr/>
        </p:nvSpPr>
        <p:spPr>
          <a:xfrm flipH="false" flipV="false" rot="-5400000">
            <a:off x="15109046" y="-93622"/>
            <a:ext cx="3085352" cy="3272554"/>
          </a:xfrm>
          <a:custGeom>
            <a:avLst/>
            <a:gdLst/>
            <a:ahLst/>
            <a:cxnLst/>
            <a:rect r="r" b="b" t="t" l="l"/>
            <a:pathLst>
              <a:path h="3272554" w="3085352">
                <a:moveTo>
                  <a:pt x="0" y="0"/>
                </a:moveTo>
                <a:lnTo>
                  <a:pt x="3085352" y="0"/>
                </a:lnTo>
                <a:lnTo>
                  <a:pt x="3085352" y="3272554"/>
                </a:lnTo>
                <a:lnTo>
                  <a:pt x="0" y="3272554"/>
                </a:lnTo>
                <a:lnTo>
                  <a:pt x="0" y="0"/>
                </a:lnTo>
                <a:close/>
              </a:path>
            </a:pathLst>
          </a:custGeom>
          <a:blipFill>
            <a:blip r:embed="rId3"/>
            <a:stretch>
              <a:fillRect l="-188529" t="-81307" r="-2" b="0"/>
            </a:stretch>
          </a:blipFill>
        </p:spPr>
      </p:sp>
      <p:sp>
        <p:nvSpPr>
          <p:cNvPr name="TextBox 4" id="4"/>
          <p:cNvSpPr txBox="true"/>
          <p:nvPr/>
        </p:nvSpPr>
        <p:spPr>
          <a:xfrm rot="0">
            <a:off x="1849524" y="5133975"/>
            <a:ext cx="14910252" cy="2181225"/>
          </a:xfrm>
          <a:prstGeom prst="rect">
            <a:avLst/>
          </a:prstGeom>
        </p:spPr>
        <p:txBody>
          <a:bodyPr anchor="t" rtlCol="false" tIns="0" lIns="0" bIns="0" rIns="0">
            <a:spAutoFit/>
          </a:bodyPr>
          <a:lstStyle/>
          <a:p>
            <a:pPr algn="ctr">
              <a:lnSpc>
                <a:spcPts val="2879"/>
              </a:lnSpc>
            </a:pPr>
            <a:r>
              <a:rPr lang="en-US" b="true" sz="2400">
                <a:solidFill>
                  <a:srgbClr val="363232"/>
                </a:solidFill>
                <a:latin typeface="Arimo Bold"/>
                <a:ea typeface="Arimo Bold"/>
                <a:cs typeface="Arimo Bold"/>
                <a:sym typeface="Arimo Bold"/>
              </a:rPr>
              <a:t>C</a:t>
            </a:r>
            <a:r>
              <a:rPr lang="en-US" b="true" sz="2400">
                <a:solidFill>
                  <a:srgbClr val="363232"/>
                </a:solidFill>
                <a:latin typeface="Arimo Bold"/>
                <a:ea typeface="Arimo Bold"/>
                <a:cs typeface="Arimo Bold"/>
                <a:sym typeface="Arimo Bold"/>
              </a:rPr>
              <a:t>omprender la regresión</a:t>
            </a:r>
            <a:r>
              <a:rPr lang="en-US" sz="2400">
                <a:solidFill>
                  <a:srgbClr val="363232"/>
                </a:solidFill>
                <a:latin typeface="Arimo"/>
                <a:ea typeface="Arimo"/>
                <a:cs typeface="Arimo"/>
                <a:sym typeface="Arimo"/>
              </a:rPr>
              <a:t>: se busca clasificar los pacientes que padecen hipertensión.</a:t>
            </a:r>
          </a:p>
          <a:p>
            <a:pPr algn="ctr">
              <a:lnSpc>
                <a:spcPts val="2879"/>
              </a:lnSpc>
            </a:pPr>
          </a:p>
          <a:p>
            <a:pPr algn="ctr">
              <a:lnSpc>
                <a:spcPts val="2879"/>
              </a:lnSpc>
            </a:pPr>
            <a:r>
              <a:rPr lang="en-US" b="true" sz="2400">
                <a:solidFill>
                  <a:srgbClr val="363232"/>
                </a:solidFill>
                <a:latin typeface="Arimo Bold"/>
                <a:ea typeface="Arimo Bold"/>
                <a:cs typeface="Arimo Bold"/>
                <a:sym typeface="Arimo Bold"/>
              </a:rPr>
              <a:t>Predicción</a:t>
            </a:r>
            <a:r>
              <a:rPr lang="en-US" sz="2400">
                <a:solidFill>
                  <a:srgbClr val="363232"/>
                </a:solidFill>
                <a:latin typeface="Arimo"/>
                <a:ea typeface="Arimo"/>
                <a:cs typeface="Arimo"/>
                <a:sym typeface="Arimo"/>
              </a:rPr>
              <a:t>: se establece que en base a los datos de los pacientes como Frecuencia cardíaca, Presión sistólica,</a:t>
            </a:r>
            <a:r>
              <a:rPr lang="en-US" sz="2400">
                <a:solidFill>
                  <a:srgbClr val="363232"/>
                </a:solidFill>
                <a:latin typeface="Arimo"/>
                <a:ea typeface="Arimo"/>
                <a:cs typeface="Arimo"/>
                <a:sym typeface="Arimo"/>
              </a:rPr>
              <a:t> Di</a:t>
            </a:r>
            <a:r>
              <a:rPr lang="en-US" sz="2400">
                <a:solidFill>
                  <a:srgbClr val="363232"/>
                </a:solidFill>
                <a:latin typeface="Arimo"/>
                <a:ea typeface="Arimo"/>
                <a:cs typeface="Arimo"/>
                <a:sym typeface="Arimo"/>
              </a:rPr>
              <a:t>astólica y presión por pulso si padecen hipertensió</a:t>
            </a:r>
            <a:r>
              <a:rPr lang="en-US" sz="2400">
                <a:solidFill>
                  <a:srgbClr val="363232"/>
                </a:solidFill>
                <a:latin typeface="Arimo"/>
                <a:ea typeface="Arimo"/>
                <a:cs typeface="Arimo"/>
                <a:sym typeface="Arimo"/>
              </a:rPr>
              <a:t>n.</a:t>
            </a:r>
          </a:p>
          <a:p>
            <a:pPr algn="ctr">
              <a:lnSpc>
                <a:spcPts val="2879"/>
              </a:lnSpc>
            </a:pPr>
          </a:p>
          <a:p>
            <a:pPr algn="l">
              <a:lnSpc>
                <a:spcPts val="2879"/>
              </a:lnSpc>
            </a:pPr>
          </a:p>
        </p:txBody>
      </p:sp>
      <p:sp>
        <p:nvSpPr>
          <p:cNvPr name="TextBox 5" id="5"/>
          <p:cNvSpPr txBox="true"/>
          <p:nvPr/>
        </p:nvSpPr>
        <p:spPr>
          <a:xfrm rot="0">
            <a:off x="1639480" y="1534048"/>
            <a:ext cx="15009041" cy="1971675"/>
          </a:xfrm>
          <a:prstGeom prst="rect">
            <a:avLst/>
          </a:prstGeom>
        </p:spPr>
        <p:txBody>
          <a:bodyPr anchor="t" rtlCol="false" tIns="0" lIns="0" bIns="0" rIns="0">
            <a:spAutoFit/>
          </a:bodyPr>
          <a:lstStyle/>
          <a:p>
            <a:pPr algn="ctr">
              <a:lnSpc>
                <a:spcPts val="7200"/>
              </a:lnSpc>
            </a:pPr>
            <a:r>
              <a:rPr lang="en-US" sz="6000" b="true">
                <a:solidFill>
                  <a:srgbClr val="470FA7"/>
                </a:solidFill>
                <a:latin typeface="Tajawal Bold"/>
                <a:ea typeface="Tajawal Bold"/>
                <a:cs typeface="Tajawal Bold"/>
                <a:sym typeface="Tajawal Bold"/>
              </a:rPr>
              <a:t>Regresión Logística (Hipertensión)</a:t>
            </a:r>
          </a:p>
          <a:p>
            <a:pPr algn="ctr">
              <a:lnSpc>
                <a:spcPts val="7200"/>
              </a:lnSpc>
            </a:pPr>
            <a:r>
              <a:rPr lang="en-US" b="true" sz="6000">
                <a:solidFill>
                  <a:srgbClr val="363232"/>
                </a:solidFill>
                <a:latin typeface="Tajawal Bold"/>
                <a:ea typeface="Tajawal Bold"/>
                <a:cs typeface="Tajawal Bold"/>
                <a:sym typeface="Tajawal Bold"/>
              </a:rPr>
              <a:t>Objetivo</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BFF"/>
        </a:solidFill>
      </p:bgPr>
    </p:bg>
    <p:spTree>
      <p:nvGrpSpPr>
        <p:cNvPr id="1" name=""/>
        <p:cNvGrpSpPr/>
        <p:nvPr/>
      </p:nvGrpSpPr>
      <p:grpSpPr>
        <a:xfrm>
          <a:off x="0" y="0"/>
          <a:ext cx="0" cy="0"/>
          <a:chOff x="0" y="0"/>
          <a:chExt cx="0" cy="0"/>
        </a:xfrm>
      </p:grpSpPr>
      <p:sp>
        <p:nvSpPr>
          <p:cNvPr name="Freeform 2" id="2"/>
          <p:cNvSpPr/>
          <p:nvPr/>
        </p:nvSpPr>
        <p:spPr>
          <a:xfrm flipH="true" flipV="false" rot="0">
            <a:off x="-152404" y="7119028"/>
            <a:ext cx="3085352" cy="3272554"/>
          </a:xfrm>
          <a:custGeom>
            <a:avLst/>
            <a:gdLst/>
            <a:ahLst/>
            <a:cxnLst/>
            <a:rect r="r" b="b" t="t" l="l"/>
            <a:pathLst>
              <a:path h="3272554" w="3085352">
                <a:moveTo>
                  <a:pt x="3085352" y="0"/>
                </a:moveTo>
                <a:lnTo>
                  <a:pt x="0" y="0"/>
                </a:lnTo>
                <a:lnTo>
                  <a:pt x="0" y="3272554"/>
                </a:lnTo>
                <a:lnTo>
                  <a:pt x="3085352" y="3272554"/>
                </a:lnTo>
                <a:lnTo>
                  <a:pt x="3085352" y="0"/>
                </a:lnTo>
                <a:close/>
              </a:path>
            </a:pathLst>
          </a:custGeom>
          <a:blipFill>
            <a:blip r:embed="rId3"/>
            <a:stretch>
              <a:fillRect l="-188529" t="-81307" r="-2" b="0"/>
            </a:stretch>
          </a:blipFill>
        </p:spPr>
      </p:sp>
      <p:sp>
        <p:nvSpPr>
          <p:cNvPr name="Freeform 3" id="3"/>
          <p:cNvSpPr/>
          <p:nvPr/>
        </p:nvSpPr>
        <p:spPr>
          <a:xfrm flipH="false" flipV="false" rot="-5400000">
            <a:off x="15109046" y="-93622"/>
            <a:ext cx="3085352" cy="3272554"/>
          </a:xfrm>
          <a:custGeom>
            <a:avLst/>
            <a:gdLst/>
            <a:ahLst/>
            <a:cxnLst/>
            <a:rect r="r" b="b" t="t" l="l"/>
            <a:pathLst>
              <a:path h="3272554" w="3085352">
                <a:moveTo>
                  <a:pt x="0" y="0"/>
                </a:moveTo>
                <a:lnTo>
                  <a:pt x="3085352" y="0"/>
                </a:lnTo>
                <a:lnTo>
                  <a:pt x="3085352" y="3272554"/>
                </a:lnTo>
                <a:lnTo>
                  <a:pt x="0" y="3272554"/>
                </a:lnTo>
                <a:lnTo>
                  <a:pt x="0" y="0"/>
                </a:lnTo>
                <a:close/>
              </a:path>
            </a:pathLst>
          </a:custGeom>
          <a:blipFill>
            <a:blip r:embed="rId3"/>
            <a:stretch>
              <a:fillRect l="-188529" t="-81307" r="-2" b="0"/>
            </a:stretch>
          </a:blipFill>
        </p:spPr>
      </p:sp>
      <p:sp>
        <p:nvSpPr>
          <p:cNvPr name="TextBox 4" id="4"/>
          <p:cNvSpPr txBox="true"/>
          <p:nvPr/>
        </p:nvSpPr>
        <p:spPr>
          <a:xfrm rot="0">
            <a:off x="4123599" y="3220331"/>
            <a:ext cx="10040801" cy="5032871"/>
          </a:xfrm>
          <a:prstGeom prst="rect">
            <a:avLst/>
          </a:prstGeom>
        </p:spPr>
        <p:txBody>
          <a:bodyPr anchor="t" rtlCol="false" tIns="0" lIns="0" bIns="0" rIns="0">
            <a:spAutoFit/>
          </a:bodyPr>
          <a:lstStyle/>
          <a:p>
            <a:pPr algn="l" marL="548030" indent="-274015" lvl="1">
              <a:lnSpc>
                <a:spcPts val="4442"/>
              </a:lnSpc>
              <a:buAutoNum type="arabicPeriod" startAt="1"/>
            </a:pPr>
            <a:r>
              <a:rPr lang="en-US" sz="2538">
                <a:solidFill>
                  <a:srgbClr val="363232"/>
                </a:solidFill>
                <a:latin typeface="Arimo"/>
                <a:ea typeface="Arimo"/>
                <a:cs typeface="Arimo"/>
                <a:sym typeface="Arimo"/>
              </a:rPr>
              <a:t>Creación de la variable objetivo </a:t>
            </a:r>
            <a:r>
              <a:rPr lang="en-US" sz="2538" i="true">
                <a:solidFill>
                  <a:srgbClr val="363232"/>
                </a:solidFill>
                <a:latin typeface="Arimo Italics"/>
                <a:ea typeface="Arimo Italics"/>
                <a:cs typeface="Arimo Italics"/>
                <a:sym typeface="Arimo Italics"/>
              </a:rPr>
              <a:t>hipertensión</a:t>
            </a:r>
          </a:p>
          <a:p>
            <a:pPr algn="l" marL="548030" indent="-274015" lvl="1">
              <a:lnSpc>
                <a:spcPts val="4442"/>
              </a:lnSpc>
              <a:buAutoNum type="arabicPeriod" startAt="1"/>
            </a:pPr>
            <a:r>
              <a:rPr lang="en-US" sz="2538">
                <a:solidFill>
                  <a:srgbClr val="363232"/>
                </a:solidFill>
                <a:latin typeface="Arimo"/>
                <a:ea typeface="Arimo"/>
                <a:cs typeface="Arimo"/>
                <a:sym typeface="Arimo"/>
              </a:rPr>
              <a:t>Definición de variables</a:t>
            </a:r>
          </a:p>
          <a:p>
            <a:pPr algn="l" marL="548030" indent="-274015" lvl="1">
              <a:lnSpc>
                <a:spcPts val="4442"/>
              </a:lnSpc>
              <a:buAutoNum type="arabicPeriod" startAt="1"/>
            </a:pPr>
            <a:r>
              <a:rPr lang="en-US" sz="2538">
                <a:solidFill>
                  <a:srgbClr val="363232"/>
                </a:solidFill>
                <a:latin typeface="Arimo"/>
                <a:ea typeface="Arimo"/>
                <a:cs typeface="Arimo"/>
                <a:sym typeface="Arimo"/>
              </a:rPr>
              <a:t>Imputación de valores faltantes</a:t>
            </a:r>
          </a:p>
          <a:p>
            <a:pPr algn="l" marL="548030" indent="-274015" lvl="1">
              <a:lnSpc>
                <a:spcPts val="4442"/>
              </a:lnSpc>
              <a:buAutoNum type="arabicPeriod" startAt="1"/>
            </a:pPr>
            <a:r>
              <a:rPr lang="en-US" sz="2538">
                <a:solidFill>
                  <a:srgbClr val="363232"/>
                </a:solidFill>
                <a:latin typeface="Arimo"/>
                <a:ea typeface="Arimo"/>
                <a:cs typeface="Arimo"/>
                <a:sym typeface="Arimo"/>
              </a:rPr>
              <a:t>Estandarización de las características</a:t>
            </a:r>
          </a:p>
          <a:p>
            <a:pPr algn="l" marL="548030" indent="-274015" lvl="1">
              <a:lnSpc>
                <a:spcPts val="4442"/>
              </a:lnSpc>
              <a:buAutoNum type="arabicPeriod" startAt="1"/>
            </a:pPr>
            <a:r>
              <a:rPr lang="en-US" sz="2538">
                <a:solidFill>
                  <a:srgbClr val="363232"/>
                </a:solidFill>
                <a:latin typeface="Arimo"/>
                <a:ea typeface="Arimo"/>
                <a:cs typeface="Arimo"/>
                <a:sym typeface="Arimo"/>
              </a:rPr>
              <a:t>División en entrenamiento y prueba</a:t>
            </a:r>
          </a:p>
          <a:p>
            <a:pPr algn="l" marL="548030" indent="-274015" lvl="1">
              <a:lnSpc>
                <a:spcPts val="4442"/>
              </a:lnSpc>
              <a:buAutoNum type="arabicPeriod" startAt="1"/>
            </a:pPr>
            <a:r>
              <a:rPr lang="en-US" sz="2538">
                <a:solidFill>
                  <a:srgbClr val="363232"/>
                </a:solidFill>
                <a:latin typeface="Arimo"/>
                <a:ea typeface="Arimo"/>
                <a:cs typeface="Arimo"/>
                <a:sym typeface="Arimo"/>
              </a:rPr>
              <a:t>Ajuste de hiperparámetros usando </a:t>
            </a:r>
            <a:r>
              <a:rPr lang="en-US" sz="2538" i="true">
                <a:solidFill>
                  <a:srgbClr val="363232"/>
                </a:solidFill>
                <a:latin typeface="Arimo Italics"/>
                <a:ea typeface="Arimo Italics"/>
                <a:cs typeface="Arimo Italics"/>
                <a:sym typeface="Arimo Italics"/>
              </a:rPr>
              <a:t>GridSearchCV</a:t>
            </a:r>
          </a:p>
          <a:p>
            <a:pPr algn="l" marL="548030" indent="-274015" lvl="1">
              <a:lnSpc>
                <a:spcPts val="4442"/>
              </a:lnSpc>
              <a:buAutoNum type="arabicPeriod" startAt="1"/>
            </a:pPr>
            <a:r>
              <a:rPr lang="en-US" sz="2538">
                <a:solidFill>
                  <a:srgbClr val="363232"/>
                </a:solidFill>
                <a:latin typeface="Arimo"/>
                <a:ea typeface="Arimo"/>
                <a:cs typeface="Arimo"/>
                <a:sym typeface="Arimo"/>
              </a:rPr>
              <a:t>Selección del mejor modelo</a:t>
            </a:r>
          </a:p>
          <a:p>
            <a:pPr algn="l" marL="548030" indent="-274015" lvl="1">
              <a:lnSpc>
                <a:spcPts val="4442"/>
              </a:lnSpc>
              <a:buAutoNum type="arabicPeriod" startAt="1"/>
            </a:pPr>
            <a:r>
              <a:rPr lang="en-US" sz="2538">
                <a:solidFill>
                  <a:srgbClr val="363232"/>
                </a:solidFill>
                <a:latin typeface="Arimo"/>
                <a:ea typeface="Arimo"/>
                <a:cs typeface="Arimo"/>
                <a:sym typeface="Arimo"/>
              </a:rPr>
              <a:t>Predicción y evaluación del modelo</a:t>
            </a:r>
          </a:p>
          <a:p>
            <a:pPr algn="l" marL="548030" indent="-274015" lvl="1">
              <a:lnSpc>
                <a:spcPts val="4442"/>
              </a:lnSpc>
              <a:buAutoNum type="arabicPeriod" startAt="1"/>
            </a:pPr>
            <a:r>
              <a:rPr lang="en-US" sz="2538">
                <a:solidFill>
                  <a:srgbClr val="363232"/>
                </a:solidFill>
                <a:latin typeface="Arimo"/>
                <a:ea typeface="Arimo"/>
                <a:cs typeface="Arimo"/>
                <a:sym typeface="Arimo"/>
              </a:rPr>
              <a:t>Predicción de probabilidades para todo el conjunto de datos</a:t>
            </a:r>
          </a:p>
        </p:txBody>
      </p:sp>
      <p:sp>
        <p:nvSpPr>
          <p:cNvPr name="TextBox 5" id="5"/>
          <p:cNvSpPr txBox="true"/>
          <p:nvPr/>
        </p:nvSpPr>
        <p:spPr>
          <a:xfrm rot="0">
            <a:off x="1639480" y="956867"/>
            <a:ext cx="15009041" cy="1047750"/>
          </a:xfrm>
          <a:prstGeom prst="rect">
            <a:avLst/>
          </a:prstGeom>
        </p:spPr>
        <p:txBody>
          <a:bodyPr anchor="t" rtlCol="false" tIns="0" lIns="0" bIns="0" rIns="0">
            <a:spAutoFit/>
          </a:bodyPr>
          <a:lstStyle/>
          <a:p>
            <a:pPr algn="ctr" marL="0" indent="0" lvl="0">
              <a:lnSpc>
                <a:spcPts val="7200"/>
              </a:lnSpc>
              <a:spcBef>
                <a:spcPct val="0"/>
              </a:spcBef>
            </a:pPr>
            <a:r>
              <a:rPr lang="en-US" b="true" sz="6000" strike="noStrike" u="none">
                <a:solidFill>
                  <a:srgbClr val="363232"/>
                </a:solidFill>
                <a:latin typeface="Tajawal Bold"/>
                <a:ea typeface="Tajawal Bold"/>
                <a:cs typeface="Tajawal Bold"/>
                <a:sym typeface="Tajawal Bold"/>
              </a:rPr>
              <a:t>Creación del Modelo</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14556650" y="6043550"/>
            <a:ext cx="4600350" cy="4700650"/>
          </a:xfrm>
          <a:custGeom>
            <a:avLst/>
            <a:gdLst/>
            <a:ahLst/>
            <a:cxnLst/>
            <a:rect r="r" b="b" t="t" l="l"/>
            <a:pathLst>
              <a:path h="4700650" w="4600350">
                <a:moveTo>
                  <a:pt x="4600350" y="0"/>
                </a:moveTo>
                <a:lnTo>
                  <a:pt x="0" y="0"/>
                </a:lnTo>
                <a:lnTo>
                  <a:pt x="0" y="4700650"/>
                </a:lnTo>
                <a:lnTo>
                  <a:pt x="4600350" y="4700650"/>
                </a:lnTo>
                <a:lnTo>
                  <a:pt x="4600350" y="0"/>
                </a:lnTo>
                <a:close/>
              </a:path>
            </a:pathLst>
          </a:custGeom>
          <a:blipFill>
            <a:blip r:embed="rId3"/>
            <a:stretch>
              <a:fillRect l="0" t="0" r="-91433" b="-24868"/>
            </a:stretch>
          </a:blipFill>
        </p:spPr>
      </p:sp>
      <p:sp>
        <p:nvSpPr>
          <p:cNvPr name="Freeform 3" id="3"/>
          <p:cNvSpPr/>
          <p:nvPr/>
        </p:nvSpPr>
        <p:spPr>
          <a:xfrm flipH="false" flipV="false" rot="0">
            <a:off x="-459550" y="-1397750"/>
            <a:ext cx="4832502" cy="5111400"/>
          </a:xfrm>
          <a:custGeom>
            <a:avLst/>
            <a:gdLst/>
            <a:ahLst/>
            <a:cxnLst/>
            <a:rect r="r" b="b" t="t" l="l"/>
            <a:pathLst>
              <a:path h="5111400" w="4832502">
                <a:moveTo>
                  <a:pt x="0" y="0"/>
                </a:moveTo>
                <a:lnTo>
                  <a:pt x="4832502" y="0"/>
                </a:lnTo>
                <a:lnTo>
                  <a:pt x="4832502" y="5111400"/>
                </a:lnTo>
                <a:lnTo>
                  <a:pt x="0" y="5111400"/>
                </a:lnTo>
                <a:lnTo>
                  <a:pt x="0" y="0"/>
                </a:lnTo>
                <a:close/>
              </a:path>
            </a:pathLst>
          </a:custGeom>
          <a:blipFill>
            <a:blip r:embed="rId4"/>
            <a:stretch>
              <a:fillRect l="0" t="0" r="-88167" b="-18571"/>
            </a:stretch>
          </a:blipFill>
        </p:spPr>
      </p:sp>
      <p:sp>
        <p:nvSpPr>
          <p:cNvPr name="Freeform 4" id="4"/>
          <p:cNvSpPr/>
          <p:nvPr/>
        </p:nvSpPr>
        <p:spPr>
          <a:xfrm flipH="false" flipV="false" rot="0">
            <a:off x="576006" y="4188365"/>
            <a:ext cx="5408417" cy="4205510"/>
          </a:xfrm>
          <a:custGeom>
            <a:avLst/>
            <a:gdLst/>
            <a:ahLst/>
            <a:cxnLst/>
            <a:rect r="r" b="b" t="t" l="l"/>
            <a:pathLst>
              <a:path h="4205510" w="5408417">
                <a:moveTo>
                  <a:pt x="0" y="0"/>
                </a:moveTo>
                <a:lnTo>
                  <a:pt x="5408417" y="0"/>
                </a:lnTo>
                <a:lnTo>
                  <a:pt x="5408417" y="4205510"/>
                </a:lnTo>
                <a:lnTo>
                  <a:pt x="0" y="4205510"/>
                </a:lnTo>
                <a:lnTo>
                  <a:pt x="0" y="0"/>
                </a:lnTo>
                <a:close/>
              </a:path>
            </a:pathLst>
          </a:custGeom>
          <a:blipFill>
            <a:blip r:embed="rId5"/>
            <a:stretch>
              <a:fillRect l="0" t="0" r="0" b="0"/>
            </a:stretch>
          </a:blipFill>
        </p:spPr>
      </p:sp>
      <p:sp>
        <p:nvSpPr>
          <p:cNvPr name="Freeform 5" id="5"/>
          <p:cNvSpPr/>
          <p:nvPr/>
        </p:nvSpPr>
        <p:spPr>
          <a:xfrm flipH="false" flipV="false" rot="0">
            <a:off x="6273253" y="5721075"/>
            <a:ext cx="5526471" cy="4205510"/>
          </a:xfrm>
          <a:custGeom>
            <a:avLst/>
            <a:gdLst/>
            <a:ahLst/>
            <a:cxnLst/>
            <a:rect r="r" b="b" t="t" l="l"/>
            <a:pathLst>
              <a:path h="4205510" w="5526471">
                <a:moveTo>
                  <a:pt x="0" y="0"/>
                </a:moveTo>
                <a:lnTo>
                  <a:pt x="5526472" y="0"/>
                </a:lnTo>
                <a:lnTo>
                  <a:pt x="5526472" y="4205510"/>
                </a:lnTo>
                <a:lnTo>
                  <a:pt x="0" y="4205510"/>
                </a:lnTo>
                <a:lnTo>
                  <a:pt x="0" y="0"/>
                </a:lnTo>
                <a:close/>
              </a:path>
            </a:pathLst>
          </a:custGeom>
          <a:blipFill>
            <a:blip r:embed="rId6"/>
            <a:stretch>
              <a:fillRect l="0" t="0" r="0" b="-2482"/>
            </a:stretch>
          </a:blipFill>
        </p:spPr>
      </p:sp>
      <p:sp>
        <p:nvSpPr>
          <p:cNvPr name="Freeform 6" id="6"/>
          <p:cNvSpPr/>
          <p:nvPr/>
        </p:nvSpPr>
        <p:spPr>
          <a:xfrm flipH="false" flipV="false" rot="0">
            <a:off x="12182216" y="3713650"/>
            <a:ext cx="5314902" cy="4115642"/>
          </a:xfrm>
          <a:custGeom>
            <a:avLst/>
            <a:gdLst/>
            <a:ahLst/>
            <a:cxnLst/>
            <a:rect r="r" b="b" t="t" l="l"/>
            <a:pathLst>
              <a:path h="4115642" w="5314902">
                <a:moveTo>
                  <a:pt x="0" y="0"/>
                </a:moveTo>
                <a:lnTo>
                  <a:pt x="5314902" y="0"/>
                </a:lnTo>
                <a:lnTo>
                  <a:pt x="5314902" y="4115642"/>
                </a:lnTo>
                <a:lnTo>
                  <a:pt x="0" y="4115642"/>
                </a:lnTo>
                <a:lnTo>
                  <a:pt x="0" y="0"/>
                </a:lnTo>
                <a:close/>
              </a:path>
            </a:pathLst>
          </a:custGeom>
          <a:blipFill>
            <a:blip r:embed="rId7"/>
            <a:stretch>
              <a:fillRect l="0" t="0" r="0" b="0"/>
            </a:stretch>
          </a:blipFill>
        </p:spPr>
      </p:sp>
      <p:sp>
        <p:nvSpPr>
          <p:cNvPr name="TextBox 7" id="7"/>
          <p:cNvSpPr txBox="true"/>
          <p:nvPr/>
        </p:nvSpPr>
        <p:spPr>
          <a:xfrm rot="0">
            <a:off x="1521625" y="857650"/>
            <a:ext cx="15244950" cy="1047750"/>
          </a:xfrm>
          <a:prstGeom prst="rect">
            <a:avLst/>
          </a:prstGeom>
        </p:spPr>
        <p:txBody>
          <a:bodyPr anchor="t" rtlCol="false" tIns="0" lIns="0" bIns="0" rIns="0">
            <a:spAutoFit/>
          </a:bodyPr>
          <a:lstStyle/>
          <a:p>
            <a:pPr algn="ctr">
              <a:lnSpc>
                <a:spcPts val="7200"/>
              </a:lnSpc>
            </a:pPr>
            <a:r>
              <a:rPr lang="en-US" b="true" sz="6000">
                <a:solidFill>
                  <a:srgbClr val="363232"/>
                </a:solidFill>
                <a:latin typeface="Tajawal Bold"/>
                <a:ea typeface="Tajawal Bold"/>
                <a:cs typeface="Tajawal Bold"/>
                <a:sym typeface="Tajawal Bold"/>
              </a:rPr>
              <a:t>Curva Sigmoide</a:t>
            </a:r>
          </a:p>
        </p:txBody>
      </p:sp>
      <p:sp>
        <p:nvSpPr>
          <p:cNvPr name="TextBox 8" id="8"/>
          <p:cNvSpPr txBox="true"/>
          <p:nvPr/>
        </p:nvSpPr>
        <p:spPr>
          <a:xfrm rot="0">
            <a:off x="1956701" y="2618275"/>
            <a:ext cx="14910252" cy="1095375"/>
          </a:xfrm>
          <a:prstGeom prst="rect">
            <a:avLst/>
          </a:prstGeom>
        </p:spPr>
        <p:txBody>
          <a:bodyPr anchor="t" rtlCol="false" tIns="0" lIns="0" bIns="0" rIns="0">
            <a:spAutoFit/>
          </a:bodyPr>
          <a:lstStyle/>
          <a:p>
            <a:pPr algn="ctr">
              <a:lnSpc>
                <a:spcPts val="2879"/>
              </a:lnSpc>
            </a:pPr>
            <a:r>
              <a:rPr lang="en-US" sz="2400">
                <a:solidFill>
                  <a:srgbClr val="363232"/>
                </a:solidFill>
                <a:latin typeface="Arimo"/>
                <a:ea typeface="Arimo"/>
                <a:cs typeface="Arimo"/>
                <a:sym typeface="Arimo"/>
              </a:rPr>
              <a:t>Esta curva muestra cómo la probabilidad de tener hipertensión cambia a medida que varía la variable independiente</a:t>
            </a:r>
          </a:p>
          <a:p>
            <a:pPr algn="l">
              <a:lnSpc>
                <a:spcPts val="2879"/>
              </a:lnSpc>
            </a:pP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52404" y="7119028"/>
            <a:ext cx="3085352" cy="3272554"/>
          </a:xfrm>
          <a:custGeom>
            <a:avLst/>
            <a:gdLst/>
            <a:ahLst/>
            <a:cxnLst/>
            <a:rect r="r" b="b" t="t" l="l"/>
            <a:pathLst>
              <a:path h="3272554" w="3085352">
                <a:moveTo>
                  <a:pt x="3085352" y="0"/>
                </a:moveTo>
                <a:lnTo>
                  <a:pt x="0" y="0"/>
                </a:lnTo>
                <a:lnTo>
                  <a:pt x="0" y="3272554"/>
                </a:lnTo>
                <a:lnTo>
                  <a:pt x="3085352" y="3272554"/>
                </a:lnTo>
                <a:lnTo>
                  <a:pt x="3085352" y="0"/>
                </a:lnTo>
                <a:close/>
              </a:path>
            </a:pathLst>
          </a:custGeom>
          <a:blipFill>
            <a:blip r:embed="rId3"/>
            <a:stretch>
              <a:fillRect l="-188529" t="-81307" r="-2" b="0"/>
            </a:stretch>
          </a:blipFill>
        </p:spPr>
      </p:sp>
      <p:sp>
        <p:nvSpPr>
          <p:cNvPr name="Freeform 3" id="3"/>
          <p:cNvSpPr/>
          <p:nvPr/>
        </p:nvSpPr>
        <p:spPr>
          <a:xfrm flipH="true" flipV="false" rot="0">
            <a:off x="13358054" y="0"/>
            <a:ext cx="4929946" cy="5214450"/>
          </a:xfrm>
          <a:custGeom>
            <a:avLst/>
            <a:gdLst/>
            <a:ahLst/>
            <a:cxnLst/>
            <a:rect r="r" b="b" t="t" l="l"/>
            <a:pathLst>
              <a:path h="5214450" w="4929946">
                <a:moveTo>
                  <a:pt x="4929946" y="0"/>
                </a:moveTo>
                <a:lnTo>
                  <a:pt x="0" y="0"/>
                </a:lnTo>
                <a:lnTo>
                  <a:pt x="0" y="5214450"/>
                </a:lnTo>
                <a:lnTo>
                  <a:pt x="4929946" y="5214450"/>
                </a:lnTo>
                <a:lnTo>
                  <a:pt x="4929946" y="0"/>
                </a:lnTo>
                <a:close/>
              </a:path>
            </a:pathLst>
          </a:custGeom>
          <a:blipFill>
            <a:blip r:embed="rId3"/>
            <a:stretch>
              <a:fillRect l="0" t="0" r="-88167" b="-18571"/>
            </a:stretch>
          </a:blipFill>
        </p:spPr>
      </p:sp>
      <p:sp>
        <p:nvSpPr>
          <p:cNvPr name="Freeform 4" id="4"/>
          <p:cNvSpPr/>
          <p:nvPr/>
        </p:nvSpPr>
        <p:spPr>
          <a:xfrm flipH="false" flipV="false" rot="0">
            <a:off x="654057" y="2607225"/>
            <a:ext cx="7145635" cy="5649750"/>
          </a:xfrm>
          <a:custGeom>
            <a:avLst/>
            <a:gdLst/>
            <a:ahLst/>
            <a:cxnLst/>
            <a:rect r="r" b="b" t="t" l="l"/>
            <a:pathLst>
              <a:path h="5649750" w="7145635">
                <a:moveTo>
                  <a:pt x="0" y="0"/>
                </a:moveTo>
                <a:lnTo>
                  <a:pt x="7145635" y="0"/>
                </a:lnTo>
                <a:lnTo>
                  <a:pt x="7145635" y="5649750"/>
                </a:lnTo>
                <a:lnTo>
                  <a:pt x="0" y="5649750"/>
                </a:lnTo>
                <a:lnTo>
                  <a:pt x="0" y="0"/>
                </a:lnTo>
                <a:close/>
              </a:path>
            </a:pathLst>
          </a:custGeom>
          <a:blipFill>
            <a:blip r:embed="rId4"/>
            <a:stretch>
              <a:fillRect l="0" t="0" r="0" b="0"/>
            </a:stretch>
          </a:blipFill>
        </p:spPr>
      </p:sp>
      <p:sp>
        <p:nvSpPr>
          <p:cNvPr name="TextBox 5" id="5"/>
          <p:cNvSpPr txBox="true"/>
          <p:nvPr/>
        </p:nvSpPr>
        <p:spPr>
          <a:xfrm rot="0">
            <a:off x="1521625" y="857650"/>
            <a:ext cx="15244950" cy="1047750"/>
          </a:xfrm>
          <a:prstGeom prst="rect">
            <a:avLst/>
          </a:prstGeom>
        </p:spPr>
        <p:txBody>
          <a:bodyPr anchor="t" rtlCol="false" tIns="0" lIns="0" bIns="0" rIns="0">
            <a:spAutoFit/>
          </a:bodyPr>
          <a:lstStyle/>
          <a:p>
            <a:pPr algn="ctr">
              <a:lnSpc>
                <a:spcPts val="7200"/>
              </a:lnSpc>
            </a:pPr>
            <a:r>
              <a:rPr lang="en-US" b="true" sz="6000">
                <a:solidFill>
                  <a:srgbClr val="363232"/>
                </a:solidFill>
                <a:latin typeface="Tajawal Bold"/>
                <a:ea typeface="Tajawal Bold"/>
                <a:cs typeface="Tajawal Bold"/>
                <a:sym typeface="Tajawal Bold"/>
              </a:rPr>
              <a:t>Curva de Precisión-Recall</a:t>
            </a:r>
          </a:p>
        </p:txBody>
      </p:sp>
      <p:pic>
        <p:nvPicPr>
          <p:cNvPr name="Picture 6" id="6"/>
          <p:cNvPicPr>
            <a:picLocks noChangeAspect="true"/>
          </p:cNvPicPr>
          <p:nvPr/>
        </p:nvPicPr>
        <p:blipFill>
          <a:blip r:embed="rId5"/>
          <a:stretch>
            <a:fillRect/>
          </a:stretch>
        </p:blipFill>
        <p:spPr>
          <a:xfrm rot="0">
            <a:off x="7249500" y="1682390"/>
            <a:ext cx="11098015" cy="8846772"/>
          </a:xfrm>
          <a:prstGeom prst="rect">
            <a:avLst/>
          </a:prstGeom>
        </p:spPr>
      </p:pic>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52672" y="1905400"/>
            <a:ext cx="12643146" cy="7605643"/>
          </a:xfrm>
          <a:custGeom>
            <a:avLst/>
            <a:gdLst/>
            <a:ahLst/>
            <a:cxnLst/>
            <a:rect r="r" b="b" t="t" l="l"/>
            <a:pathLst>
              <a:path h="7605643" w="12643146">
                <a:moveTo>
                  <a:pt x="0" y="0"/>
                </a:moveTo>
                <a:lnTo>
                  <a:pt x="12643146" y="0"/>
                </a:lnTo>
                <a:lnTo>
                  <a:pt x="12643146" y="7605643"/>
                </a:lnTo>
                <a:lnTo>
                  <a:pt x="0" y="7605643"/>
                </a:lnTo>
                <a:lnTo>
                  <a:pt x="0" y="0"/>
                </a:lnTo>
                <a:close/>
              </a:path>
            </a:pathLst>
          </a:custGeom>
          <a:blipFill>
            <a:blip r:embed="rId3"/>
            <a:stretch>
              <a:fillRect l="0" t="0" r="0" b="0"/>
            </a:stretch>
          </a:blipFill>
        </p:spPr>
      </p:sp>
      <p:sp>
        <p:nvSpPr>
          <p:cNvPr name="Freeform 3" id="3"/>
          <p:cNvSpPr/>
          <p:nvPr/>
        </p:nvSpPr>
        <p:spPr>
          <a:xfrm flipH="true" flipV="false" rot="0">
            <a:off x="-152404" y="7119028"/>
            <a:ext cx="3085352" cy="3272554"/>
          </a:xfrm>
          <a:custGeom>
            <a:avLst/>
            <a:gdLst/>
            <a:ahLst/>
            <a:cxnLst/>
            <a:rect r="r" b="b" t="t" l="l"/>
            <a:pathLst>
              <a:path h="3272554" w="3085352">
                <a:moveTo>
                  <a:pt x="3085352" y="0"/>
                </a:moveTo>
                <a:lnTo>
                  <a:pt x="0" y="0"/>
                </a:lnTo>
                <a:lnTo>
                  <a:pt x="0" y="3272554"/>
                </a:lnTo>
                <a:lnTo>
                  <a:pt x="3085352" y="3272554"/>
                </a:lnTo>
                <a:lnTo>
                  <a:pt x="3085352" y="0"/>
                </a:lnTo>
                <a:close/>
              </a:path>
            </a:pathLst>
          </a:custGeom>
          <a:blipFill>
            <a:blip r:embed="rId4"/>
            <a:stretch>
              <a:fillRect l="-188529" t="-81307" r="-2" b="0"/>
            </a:stretch>
          </a:blipFill>
        </p:spPr>
      </p:sp>
      <p:sp>
        <p:nvSpPr>
          <p:cNvPr name="TextBox 4" id="4"/>
          <p:cNvSpPr txBox="true"/>
          <p:nvPr/>
        </p:nvSpPr>
        <p:spPr>
          <a:xfrm rot="0">
            <a:off x="1531425" y="857650"/>
            <a:ext cx="15225150" cy="1047750"/>
          </a:xfrm>
          <a:prstGeom prst="rect">
            <a:avLst/>
          </a:prstGeom>
        </p:spPr>
        <p:txBody>
          <a:bodyPr anchor="t" rtlCol="false" tIns="0" lIns="0" bIns="0" rIns="0">
            <a:spAutoFit/>
          </a:bodyPr>
          <a:lstStyle/>
          <a:p>
            <a:pPr algn="ctr">
              <a:lnSpc>
                <a:spcPts val="7200"/>
              </a:lnSpc>
            </a:pPr>
            <a:r>
              <a:rPr lang="en-US" b="true" sz="6000">
                <a:solidFill>
                  <a:srgbClr val="363232"/>
                </a:solidFill>
                <a:latin typeface="Tajawal Bold"/>
                <a:ea typeface="Tajawal Bold"/>
                <a:cs typeface="Tajawal Bold"/>
                <a:sym typeface="Tajawal Bold"/>
              </a:rPr>
              <a:t>OLS Resultados de la Regresión</a:t>
            </a:r>
          </a:p>
        </p:txBody>
      </p:sp>
      <p:sp>
        <p:nvSpPr>
          <p:cNvPr name="Freeform 5" id="5"/>
          <p:cNvSpPr/>
          <p:nvPr/>
        </p:nvSpPr>
        <p:spPr>
          <a:xfrm flipH="false" flipV="false" rot="-5400000">
            <a:off x="13223228" y="-392769"/>
            <a:ext cx="4740107" cy="5389437"/>
          </a:xfrm>
          <a:custGeom>
            <a:avLst/>
            <a:gdLst/>
            <a:ahLst/>
            <a:cxnLst/>
            <a:rect r="r" b="b" t="t" l="l"/>
            <a:pathLst>
              <a:path h="5389437" w="4740107">
                <a:moveTo>
                  <a:pt x="0" y="0"/>
                </a:moveTo>
                <a:lnTo>
                  <a:pt x="4740107" y="0"/>
                </a:lnTo>
                <a:lnTo>
                  <a:pt x="4740107" y="5389437"/>
                </a:lnTo>
                <a:lnTo>
                  <a:pt x="0" y="5389437"/>
                </a:lnTo>
                <a:lnTo>
                  <a:pt x="0" y="0"/>
                </a:lnTo>
                <a:close/>
              </a:path>
            </a:pathLst>
          </a:custGeom>
          <a:blipFill>
            <a:blip r:embed="rId5"/>
            <a:stretch>
              <a:fillRect l="-109678" t="-22909" r="0" b="-4"/>
            </a:stretch>
          </a:blipFill>
        </p:spPr>
      </p:sp>
      <p:sp>
        <p:nvSpPr>
          <p:cNvPr name="TextBox 6" id="6"/>
          <p:cNvSpPr txBox="true"/>
          <p:nvPr/>
        </p:nvSpPr>
        <p:spPr>
          <a:xfrm rot="0">
            <a:off x="1028700" y="343229"/>
            <a:ext cx="5304440" cy="685471"/>
          </a:xfrm>
          <a:prstGeom prst="rect">
            <a:avLst/>
          </a:prstGeom>
        </p:spPr>
        <p:txBody>
          <a:bodyPr anchor="t" rtlCol="false" tIns="0" lIns="0" bIns="0" rIns="0">
            <a:spAutoFit/>
          </a:bodyPr>
          <a:lstStyle/>
          <a:p>
            <a:pPr algn="ctr">
              <a:lnSpc>
                <a:spcPts val="2511"/>
              </a:lnSpc>
              <a:spcBef>
                <a:spcPct val="0"/>
              </a:spcBef>
            </a:pPr>
            <a:r>
              <a:rPr lang="en-US" b="true" sz="2092">
                <a:solidFill>
                  <a:srgbClr val="000000"/>
                </a:solidFill>
                <a:latin typeface="Tajawal Bold"/>
                <a:ea typeface="Tajawal Bold"/>
                <a:cs typeface="Tajawal Bold"/>
                <a:sym typeface="Tajawal Bold"/>
              </a:rPr>
              <a:t>X_pred = df_limpio[['Age', 'Systolic', 'HR', 'PP']]</a:t>
            </a:r>
          </a:p>
          <a:p>
            <a:pPr algn="ctr">
              <a:lnSpc>
                <a:spcPts val="2511"/>
              </a:lnSpc>
              <a:spcBef>
                <a:spcPct val="0"/>
              </a:spcBef>
            </a:pPr>
          </a:p>
        </p:txBody>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6617050"/>
            <a:ext cx="5073950" cy="3661900"/>
          </a:xfrm>
          <a:custGeom>
            <a:avLst/>
            <a:gdLst/>
            <a:ahLst/>
            <a:cxnLst/>
            <a:rect r="r" b="b" t="t" l="l"/>
            <a:pathLst>
              <a:path h="3661900" w="5073950">
                <a:moveTo>
                  <a:pt x="5073950" y="0"/>
                </a:moveTo>
                <a:lnTo>
                  <a:pt x="0" y="0"/>
                </a:lnTo>
                <a:lnTo>
                  <a:pt x="0" y="3661900"/>
                </a:lnTo>
                <a:lnTo>
                  <a:pt x="5073950" y="3661900"/>
                </a:lnTo>
                <a:lnTo>
                  <a:pt x="5073950" y="0"/>
                </a:lnTo>
                <a:close/>
              </a:path>
            </a:pathLst>
          </a:custGeom>
          <a:blipFill>
            <a:blip r:embed="rId3"/>
            <a:stretch>
              <a:fillRect l="-104469" t="-88829" r="0" b="0"/>
            </a:stretch>
          </a:blipFill>
        </p:spPr>
      </p:sp>
      <p:sp>
        <p:nvSpPr>
          <p:cNvPr name="Freeform 3" id="3"/>
          <p:cNvSpPr/>
          <p:nvPr/>
        </p:nvSpPr>
        <p:spPr>
          <a:xfrm flipH="false" flipV="false" rot="-5400000">
            <a:off x="13667098" y="-2187410"/>
            <a:ext cx="6198754" cy="7047898"/>
          </a:xfrm>
          <a:custGeom>
            <a:avLst/>
            <a:gdLst/>
            <a:ahLst/>
            <a:cxnLst/>
            <a:rect r="r" b="b" t="t" l="l"/>
            <a:pathLst>
              <a:path h="7047898" w="6198754">
                <a:moveTo>
                  <a:pt x="0" y="0"/>
                </a:moveTo>
                <a:lnTo>
                  <a:pt x="6198754" y="0"/>
                </a:lnTo>
                <a:lnTo>
                  <a:pt x="6198754" y="7047898"/>
                </a:lnTo>
                <a:lnTo>
                  <a:pt x="0" y="7047898"/>
                </a:lnTo>
                <a:lnTo>
                  <a:pt x="0" y="0"/>
                </a:lnTo>
                <a:close/>
              </a:path>
            </a:pathLst>
          </a:custGeom>
          <a:blipFill>
            <a:blip r:embed="rId4"/>
            <a:stretch>
              <a:fillRect l="-109678" t="-22909" r="0" b="-4"/>
            </a:stretch>
          </a:blipFill>
        </p:spPr>
      </p:sp>
      <p:sp>
        <p:nvSpPr>
          <p:cNvPr name="Freeform 4" id="4"/>
          <p:cNvSpPr/>
          <p:nvPr/>
        </p:nvSpPr>
        <p:spPr>
          <a:xfrm flipH="false" flipV="false" rot="0">
            <a:off x="2839199" y="2455979"/>
            <a:ext cx="8279883" cy="5992021"/>
          </a:xfrm>
          <a:custGeom>
            <a:avLst/>
            <a:gdLst/>
            <a:ahLst/>
            <a:cxnLst/>
            <a:rect r="r" b="b" t="t" l="l"/>
            <a:pathLst>
              <a:path h="5992021" w="8279883">
                <a:moveTo>
                  <a:pt x="0" y="0"/>
                </a:moveTo>
                <a:lnTo>
                  <a:pt x="8279883" y="0"/>
                </a:lnTo>
                <a:lnTo>
                  <a:pt x="8279883" y="5992021"/>
                </a:lnTo>
                <a:lnTo>
                  <a:pt x="0" y="5992021"/>
                </a:lnTo>
                <a:lnTo>
                  <a:pt x="0" y="0"/>
                </a:lnTo>
                <a:close/>
              </a:path>
            </a:pathLst>
          </a:custGeom>
          <a:blipFill>
            <a:blip r:embed="rId5"/>
            <a:stretch>
              <a:fillRect l="0" t="0" r="0" b="0"/>
            </a:stretch>
          </a:blipFill>
        </p:spPr>
      </p:sp>
      <p:sp>
        <p:nvSpPr>
          <p:cNvPr name="TextBox 5" id="5"/>
          <p:cNvSpPr txBox="true"/>
          <p:nvPr/>
        </p:nvSpPr>
        <p:spPr>
          <a:xfrm rot="0">
            <a:off x="183204" y="904875"/>
            <a:ext cx="15244950" cy="1038188"/>
          </a:xfrm>
          <a:prstGeom prst="rect">
            <a:avLst/>
          </a:prstGeom>
        </p:spPr>
        <p:txBody>
          <a:bodyPr anchor="t" rtlCol="false" tIns="0" lIns="0" bIns="0" rIns="0">
            <a:spAutoFit/>
          </a:bodyPr>
          <a:lstStyle/>
          <a:p>
            <a:pPr algn="ctr">
              <a:lnSpc>
                <a:spcPts val="7200"/>
              </a:lnSpc>
            </a:pPr>
            <a:r>
              <a:rPr lang="en-US" b="true" sz="6000">
                <a:solidFill>
                  <a:srgbClr val="363232"/>
                </a:solidFill>
                <a:latin typeface="Tajawal Bold"/>
                <a:ea typeface="Tajawal Bold"/>
                <a:cs typeface="Tajawal Bold"/>
                <a:sym typeface="Tajawal Bold"/>
              </a:rPr>
              <a:t>Conclusión</a:t>
            </a:r>
          </a:p>
        </p:txBody>
      </p:sp>
      <p:sp>
        <p:nvSpPr>
          <p:cNvPr name="TextBox 6" id="6"/>
          <p:cNvSpPr txBox="true"/>
          <p:nvPr/>
        </p:nvSpPr>
        <p:spPr>
          <a:xfrm rot="0">
            <a:off x="11825168" y="1422067"/>
            <a:ext cx="5673831" cy="8296870"/>
          </a:xfrm>
          <a:prstGeom prst="rect">
            <a:avLst/>
          </a:prstGeom>
        </p:spPr>
        <p:txBody>
          <a:bodyPr anchor="t" rtlCol="false" tIns="0" lIns="0" bIns="0" rIns="0">
            <a:spAutoFit/>
          </a:bodyPr>
          <a:lstStyle/>
          <a:p>
            <a:pPr algn="l">
              <a:lnSpc>
                <a:spcPts val="4080"/>
              </a:lnSpc>
              <a:spcBef>
                <a:spcPct val="0"/>
              </a:spcBef>
            </a:pPr>
            <a:r>
              <a:rPr lang="en-US" sz="3400">
                <a:solidFill>
                  <a:srgbClr val="363232"/>
                </a:solidFill>
                <a:latin typeface="Tajawal"/>
                <a:ea typeface="Tajawal"/>
                <a:cs typeface="Tajawal"/>
                <a:sym typeface="Tajawal"/>
              </a:rPr>
              <a:t>Todos los parámetros del modelo resultaron estadísticamente significativos, lo que indica que cada uno de ellos tiene un efecto notable en la predicción de la hipertensión. Los coeficientes positivos y negativos obtenidos ofrecen información valiosa sobre cómo cada variable influye en la probabilidad de hipertensión, permitiendo identificar factores de riesgo y guiar intervenciones preventivas.</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BFF"/>
        </a:solidFill>
      </p:bgPr>
    </p:bg>
    <p:spTree>
      <p:nvGrpSpPr>
        <p:cNvPr id="1" name=""/>
        <p:cNvGrpSpPr/>
        <p:nvPr/>
      </p:nvGrpSpPr>
      <p:grpSpPr>
        <a:xfrm>
          <a:off x="0" y="0"/>
          <a:ext cx="0" cy="0"/>
          <a:chOff x="0" y="0"/>
          <a:chExt cx="0" cy="0"/>
        </a:xfrm>
      </p:grpSpPr>
      <p:sp>
        <p:nvSpPr>
          <p:cNvPr name="Freeform 2" id="2"/>
          <p:cNvSpPr/>
          <p:nvPr/>
        </p:nvSpPr>
        <p:spPr>
          <a:xfrm flipH="true" flipV="false" rot="0">
            <a:off x="13358054" y="0"/>
            <a:ext cx="4929946" cy="5214450"/>
          </a:xfrm>
          <a:custGeom>
            <a:avLst/>
            <a:gdLst/>
            <a:ahLst/>
            <a:cxnLst/>
            <a:rect r="r" b="b" t="t" l="l"/>
            <a:pathLst>
              <a:path h="5214450" w="4929946">
                <a:moveTo>
                  <a:pt x="4929946" y="0"/>
                </a:moveTo>
                <a:lnTo>
                  <a:pt x="0" y="0"/>
                </a:lnTo>
                <a:lnTo>
                  <a:pt x="0" y="5214450"/>
                </a:lnTo>
                <a:lnTo>
                  <a:pt x="4929946" y="5214450"/>
                </a:lnTo>
                <a:lnTo>
                  <a:pt x="4929946" y="0"/>
                </a:lnTo>
                <a:close/>
              </a:path>
            </a:pathLst>
          </a:custGeom>
          <a:blipFill>
            <a:blip r:embed="rId3"/>
            <a:stretch>
              <a:fillRect l="0" t="0" r="-88167" b="-18571"/>
            </a:stretch>
          </a:blipFill>
        </p:spPr>
      </p:sp>
      <p:sp>
        <p:nvSpPr>
          <p:cNvPr name="Freeform 3" id="3"/>
          <p:cNvSpPr/>
          <p:nvPr/>
        </p:nvSpPr>
        <p:spPr>
          <a:xfrm flipH="true" flipV="false" rot="0">
            <a:off x="-457202" y="8089798"/>
            <a:ext cx="3843154" cy="2773598"/>
          </a:xfrm>
          <a:custGeom>
            <a:avLst/>
            <a:gdLst/>
            <a:ahLst/>
            <a:cxnLst/>
            <a:rect r="r" b="b" t="t" l="l"/>
            <a:pathLst>
              <a:path h="2773598" w="3843154">
                <a:moveTo>
                  <a:pt x="3843154" y="0"/>
                </a:moveTo>
                <a:lnTo>
                  <a:pt x="0" y="0"/>
                </a:lnTo>
                <a:lnTo>
                  <a:pt x="0" y="2773598"/>
                </a:lnTo>
                <a:lnTo>
                  <a:pt x="3843154" y="2773598"/>
                </a:lnTo>
                <a:lnTo>
                  <a:pt x="3843154" y="0"/>
                </a:lnTo>
                <a:close/>
              </a:path>
            </a:pathLst>
          </a:custGeom>
          <a:blipFill>
            <a:blip r:embed="rId4"/>
            <a:stretch>
              <a:fillRect l="-104469" t="-88830" r="0" b="-1"/>
            </a:stretch>
          </a:blipFill>
        </p:spPr>
      </p:sp>
      <p:sp>
        <p:nvSpPr>
          <p:cNvPr name="TextBox 4" id="4"/>
          <p:cNvSpPr txBox="true"/>
          <p:nvPr/>
        </p:nvSpPr>
        <p:spPr>
          <a:xfrm rot="0">
            <a:off x="1464375" y="1388394"/>
            <a:ext cx="15225150" cy="1047750"/>
          </a:xfrm>
          <a:prstGeom prst="rect">
            <a:avLst/>
          </a:prstGeom>
        </p:spPr>
        <p:txBody>
          <a:bodyPr anchor="t" rtlCol="false" tIns="0" lIns="0" bIns="0" rIns="0">
            <a:spAutoFit/>
          </a:bodyPr>
          <a:lstStyle/>
          <a:p>
            <a:pPr algn="ctr">
              <a:lnSpc>
                <a:spcPts val="7200"/>
              </a:lnSpc>
            </a:pPr>
            <a:r>
              <a:rPr lang="en-US" b="true" sz="6000">
                <a:solidFill>
                  <a:srgbClr val="470FA7"/>
                </a:solidFill>
                <a:latin typeface="Tajawal Bold"/>
                <a:ea typeface="Tajawal Bold"/>
                <a:cs typeface="Tajawal Bold"/>
                <a:sym typeface="Tajawal Bold"/>
              </a:rPr>
              <a:t>Propósito de proyecto</a:t>
            </a:r>
          </a:p>
        </p:txBody>
      </p:sp>
      <p:sp>
        <p:nvSpPr>
          <p:cNvPr name="TextBox 5" id="5"/>
          <p:cNvSpPr txBox="true"/>
          <p:nvPr/>
        </p:nvSpPr>
        <p:spPr>
          <a:xfrm rot="0">
            <a:off x="1531425" y="3138896"/>
            <a:ext cx="15727875" cy="4181475"/>
          </a:xfrm>
          <a:prstGeom prst="rect">
            <a:avLst/>
          </a:prstGeom>
        </p:spPr>
        <p:txBody>
          <a:bodyPr anchor="t" rtlCol="false" tIns="0" lIns="0" bIns="0" rIns="0">
            <a:spAutoFit/>
          </a:bodyPr>
          <a:lstStyle/>
          <a:p>
            <a:pPr algn="ctr">
              <a:lnSpc>
                <a:spcPts val="3600"/>
              </a:lnSpc>
            </a:pPr>
            <a:r>
              <a:rPr lang="en-US" sz="3000">
                <a:solidFill>
                  <a:srgbClr val="363232"/>
                </a:solidFill>
                <a:latin typeface="Tajawal"/>
                <a:ea typeface="Tajawal"/>
                <a:cs typeface="Tajawal"/>
                <a:sym typeface="Tajawal"/>
              </a:rPr>
              <a:t>La creación de modelos de regresión para entender la relación entre diversas variables independientes (como la frecuencia cardíaca, la edad y la presión de pulso) y la presión arterial.</a:t>
            </a:r>
          </a:p>
          <a:p>
            <a:pPr algn="ctr">
              <a:lnSpc>
                <a:spcPts val="3600"/>
              </a:lnSpc>
            </a:pPr>
          </a:p>
          <a:p>
            <a:pPr algn="ctr">
              <a:lnSpc>
                <a:spcPts val="3600"/>
              </a:lnSpc>
            </a:pPr>
            <a:r>
              <a:rPr lang="en-US" sz="3000">
                <a:solidFill>
                  <a:srgbClr val="363232"/>
                </a:solidFill>
                <a:latin typeface="Tajawal"/>
                <a:ea typeface="Tajawal"/>
                <a:cs typeface="Tajawal"/>
                <a:sym typeface="Tajawal"/>
              </a:rPr>
              <a:t>Utilizando un conjunto de datos de estudios de presurometria en pacientes con hipertensión, se busca predecir la presión arterial de nuevos pacientes y analizar qué variables tienen un impacto significativo en esta. </a:t>
            </a:r>
          </a:p>
          <a:p>
            <a:pPr algn="ctr">
              <a:lnSpc>
                <a:spcPts val="3600"/>
              </a:lnSpc>
            </a:pPr>
          </a:p>
          <a:p>
            <a:pPr algn="ctr">
              <a:lnSpc>
                <a:spcPts val="3600"/>
              </a:lnSpc>
            </a:pPr>
            <a:r>
              <a:rPr lang="en-US" sz="3000">
                <a:solidFill>
                  <a:srgbClr val="363232"/>
                </a:solidFill>
                <a:latin typeface="Tajawal"/>
                <a:ea typeface="Tajawal"/>
                <a:cs typeface="Tajawal"/>
                <a:sym typeface="Tajawal"/>
              </a:rPr>
              <a:t>Este análisis permitirá identificar patrones y relaciones clave que pueden ser útiles en el diagnóstico y tratamiento de condiciones relacionadas con la presión arterial.</a:t>
            </a:r>
          </a:p>
        </p:txBody>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BFF"/>
        </a:solidFill>
      </p:bgPr>
    </p:bg>
    <p:spTree>
      <p:nvGrpSpPr>
        <p:cNvPr id="1" name=""/>
        <p:cNvGrpSpPr/>
        <p:nvPr/>
      </p:nvGrpSpPr>
      <p:grpSpPr>
        <a:xfrm>
          <a:off x="0" y="0"/>
          <a:ext cx="0" cy="0"/>
          <a:chOff x="0" y="0"/>
          <a:chExt cx="0" cy="0"/>
        </a:xfrm>
      </p:grpSpPr>
      <p:sp>
        <p:nvSpPr>
          <p:cNvPr name="Freeform 2" id="2"/>
          <p:cNvSpPr/>
          <p:nvPr/>
        </p:nvSpPr>
        <p:spPr>
          <a:xfrm flipH="false" flipV="false" rot="0">
            <a:off x="14568748" y="8089798"/>
            <a:ext cx="3843154" cy="2773598"/>
          </a:xfrm>
          <a:custGeom>
            <a:avLst/>
            <a:gdLst/>
            <a:ahLst/>
            <a:cxnLst/>
            <a:rect r="r" b="b" t="t" l="l"/>
            <a:pathLst>
              <a:path h="2773598" w="3843154">
                <a:moveTo>
                  <a:pt x="0" y="0"/>
                </a:moveTo>
                <a:lnTo>
                  <a:pt x="3843154" y="0"/>
                </a:lnTo>
                <a:lnTo>
                  <a:pt x="3843154" y="2773598"/>
                </a:lnTo>
                <a:lnTo>
                  <a:pt x="0" y="2773598"/>
                </a:lnTo>
                <a:lnTo>
                  <a:pt x="0" y="0"/>
                </a:lnTo>
                <a:close/>
              </a:path>
            </a:pathLst>
          </a:custGeom>
          <a:blipFill>
            <a:blip r:embed="rId3"/>
            <a:stretch>
              <a:fillRect l="-104469" t="-88830" r="0" b="-1"/>
            </a:stretch>
          </a:blipFill>
        </p:spPr>
      </p:sp>
      <p:sp>
        <p:nvSpPr>
          <p:cNvPr name="Freeform 3" id="3"/>
          <p:cNvSpPr/>
          <p:nvPr/>
        </p:nvSpPr>
        <p:spPr>
          <a:xfrm flipH="false" flipV="false" rot="-10800000">
            <a:off x="-914404" y="-152402"/>
            <a:ext cx="3843154" cy="2773598"/>
          </a:xfrm>
          <a:custGeom>
            <a:avLst/>
            <a:gdLst/>
            <a:ahLst/>
            <a:cxnLst/>
            <a:rect r="r" b="b" t="t" l="l"/>
            <a:pathLst>
              <a:path h="2773598" w="3843154">
                <a:moveTo>
                  <a:pt x="0" y="0"/>
                </a:moveTo>
                <a:lnTo>
                  <a:pt x="3843154" y="0"/>
                </a:lnTo>
                <a:lnTo>
                  <a:pt x="3843154" y="2773598"/>
                </a:lnTo>
                <a:lnTo>
                  <a:pt x="0" y="2773598"/>
                </a:lnTo>
                <a:lnTo>
                  <a:pt x="0" y="0"/>
                </a:lnTo>
                <a:close/>
              </a:path>
            </a:pathLst>
          </a:custGeom>
          <a:blipFill>
            <a:blip r:embed="rId3"/>
            <a:stretch>
              <a:fillRect l="-104469" t="-88830" r="0" b="-1"/>
            </a:stretch>
          </a:blipFill>
        </p:spPr>
      </p:sp>
      <p:sp>
        <p:nvSpPr>
          <p:cNvPr name="TextBox 4" id="4"/>
          <p:cNvSpPr txBox="true"/>
          <p:nvPr/>
        </p:nvSpPr>
        <p:spPr>
          <a:xfrm rot="0">
            <a:off x="1521625" y="857650"/>
            <a:ext cx="15244950" cy="1038225"/>
          </a:xfrm>
          <a:prstGeom prst="rect">
            <a:avLst/>
          </a:prstGeom>
        </p:spPr>
        <p:txBody>
          <a:bodyPr anchor="t" rtlCol="false" tIns="0" lIns="0" bIns="0" rIns="0">
            <a:spAutoFit/>
          </a:bodyPr>
          <a:lstStyle/>
          <a:p>
            <a:pPr algn="ctr">
              <a:lnSpc>
                <a:spcPts val="7200"/>
              </a:lnSpc>
            </a:pPr>
            <a:r>
              <a:rPr lang="en-US" sz="6000">
                <a:solidFill>
                  <a:srgbClr val="470FA7"/>
                </a:solidFill>
                <a:latin typeface="Tajawal"/>
                <a:ea typeface="Tajawal"/>
                <a:cs typeface="Tajawal"/>
                <a:sym typeface="Tajawal"/>
              </a:rPr>
              <a:t>Conclusiones</a:t>
            </a:r>
          </a:p>
        </p:txBody>
      </p:sp>
      <p:sp>
        <p:nvSpPr>
          <p:cNvPr name="TextBox 5" id="5"/>
          <p:cNvSpPr txBox="true"/>
          <p:nvPr/>
        </p:nvSpPr>
        <p:spPr>
          <a:xfrm rot="0">
            <a:off x="3642473" y="3012075"/>
            <a:ext cx="13114352" cy="1685925"/>
          </a:xfrm>
          <a:prstGeom prst="rect">
            <a:avLst/>
          </a:prstGeom>
        </p:spPr>
        <p:txBody>
          <a:bodyPr anchor="t" rtlCol="false" tIns="0" lIns="0" bIns="0" rIns="0">
            <a:spAutoFit/>
          </a:bodyPr>
          <a:lstStyle/>
          <a:p>
            <a:pPr algn="l">
              <a:lnSpc>
                <a:spcPts val="2640"/>
              </a:lnSpc>
            </a:pPr>
            <a:r>
              <a:rPr lang="en-US" sz="2200">
                <a:solidFill>
                  <a:srgbClr val="363232"/>
                </a:solidFill>
                <a:latin typeface="Arimo"/>
                <a:ea typeface="Arimo"/>
                <a:cs typeface="Arimo"/>
                <a:sym typeface="Arimo"/>
              </a:rPr>
              <a:t>El modelo de regresión logística desarrollado para predecir la hipertensión en base a variables como la presión arterial sistólica (Systolic), frecuencia cardíaca (HR) y otros factores relevantes ha mostrado un rendimiento sólido y significativo. Con un pseudo R-squared de 0.8488, el modelo explica una gran parte de la variabilidad en la probabilidad de sufrir hipertensión, lo que sugiere que las variables seleccionadas son predictivas y relevantes para esta condición.</a:t>
            </a:r>
          </a:p>
        </p:txBody>
      </p:sp>
      <p:grpSp>
        <p:nvGrpSpPr>
          <p:cNvPr name="Group 6" id="6"/>
          <p:cNvGrpSpPr/>
          <p:nvPr/>
        </p:nvGrpSpPr>
        <p:grpSpPr>
          <a:xfrm rot="0">
            <a:off x="2556825" y="3031125"/>
            <a:ext cx="743850" cy="743850"/>
            <a:chOff x="0" y="0"/>
            <a:chExt cx="991800" cy="991800"/>
          </a:xfrm>
        </p:grpSpPr>
        <p:sp>
          <p:nvSpPr>
            <p:cNvPr name="Freeform 7" id="7"/>
            <p:cNvSpPr/>
            <p:nvPr/>
          </p:nvSpPr>
          <p:spPr>
            <a:xfrm flipH="false" flipV="false" rot="0">
              <a:off x="0" y="0"/>
              <a:ext cx="991743" cy="991743"/>
            </a:xfrm>
            <a:custGeom>
              <a:avLst/>
              <a:gdLst/>
              <a:ahLst/>
              <a:cxnLst/>
              <a:rect r="r" b="b" t="t" l="l"/>
              <a:pathLst>
                <a:path h="991743" w="991743">
                  <a:moveTo>
                    <a:pt x="12700" y="0"/>
                  </a:moveTo>
                  <a:lnTo>
                    <a:pt x="979043" y="0"/>
                  </a:lnTo>
                  <a:cubicBezTo>
                    <a:pt x="986028" y="0"/>
                    <a:pt x="991743" y="5715"/>
                    <a:pt x="991743" y="12700"/>
                  </a:cubicBezTo>
                  <a:lnTo>
                    <a:pt x="991743" y="979043"/>
                  </a:lnTo>
                  <a:cubicBezTo>
                    <a:pt x="991743" y="986028"/>
                    <a:pt x="986028" y="991743"/>
                    <a:pt x="979043" y="991743"/>
                  </a:cubicBezTo>
                  <a:lnTo>
                    <a:pt x="12700" y="991743"/>
                  </a:lnTo>
                  <a:cubicBezTo>
                    <a:pt x="5715" y="991743"/>
                    <a:pt x="0" y="986028"/>
                    <a:pt x="0" y="979043"/>
                  </a:cubicBezTo>
                  <a:lnTo>
                    <a:pt x="0" y="12700"/>
                  </a:lnTo>
                  <a:cubicBezTo>
                    <a:pt x="0" y="5715"/>
                    <a:pt x="5715" y="0"/>
                    <a:pt x="12700" y="0"/>
                  </a:cubicBezTo>
                  <a:moveTo>
                    <a:pt x="12700" y="25400"/>
                  </a:moveTo>
                  <a:lnTo>
                    <a:pt x="12700" y="12700"/>
                  </a:lnTo>
                  <a:lnTo>
                    <a:pt x="25400" y="12700"/>
                  </a:lnTo>
                  <a:lnTo>
                    <a:pt x="25400" y="979043"/>
                  </a:lnTo>
                  <a:lnTo>
                    <a:pt x="12700" y="979043"/>
                  </a:lnTo>
                  <a:lnTo>
                    <a:pt x="12700" y="966343"/>
                  </a:lnTo>
                  <a:lnTo>
                    <a:pt x="979043" y="966343"/>
                  </a:lnTo>
                  <a:lnTo>
                    <a:pt x="979043" y="979043"/>
                  </a:lnTo>
                  <a:lnTo>
                    <a:pt x="966343" y="979043"/>
                  </a:lnTo>
                  <a:lnTo>
                    <a:pt x="966343" y="12700"/>
                  </a:lnTo>
                  <a:lnTo>
                    <a:pt x="979043" y="12700"/>
                  </a:lnTo>
                  <a:lnTo>
                    <a:pt x="979043" y="25400"/>
                  </a:lnTo>
                  <a:lnTo>
                    <a:pt x="12700" y="25400"/>
                  </a:lnTo>
                  <a:close/>
                </a:path>
              </a:pathLst>
            </a:custGeom>
            <a:solidFill>
              <a:srgbClr val="470FA7"/>
            </a:solidFill>
          </p:spPr>
        </p:sp>
        <p:sp>
          <p:nvSpPr>
            <p:cNvPr name="TextBox 8" id="8"/>
            <p:cNvSpPr txBox="true"/>
            <p:nvPr/>
          </p:nvSpPr>
          <p:spPr>
            <a:xfrm>
              <a:off x="0" y="-76200"/>
              <a:ext cx="991800" cy="1068000"/>
            </a:xfrm>
            <a:prstGeom prst="rect">
              <a:avLst/>
            </a:prstGeom>
          </p:spPr>
          <p:txBody>
            <a:bodyPr anchor="ctr" rtlCol="false" tIns="50800" lIns="50800" bIns="50800" rIns="50800"/>
            <a:lstStyle/>
            <a:p>
              <a:pPr algn="ctr">
                <a:lnSpc>
                  <a:spcPts val="4320"/>
                </a:lnSpc>
              </a:pPr>
              <a:r>
                <a:rPr lang="en-US" b="true" sz="3600">
                  <a:solidFill>
                    <a:srgbClr val="470FA7"/>
                  </a:solidFill>
                  <a:latin typeface="Tajawal Bold"/>
                  <a:ea typeface="Tajawal Bold"/>
                  <a:cs typeface="Tajawal Bold"/>
                  <a:sym typeface="Tajawal Bold"/>
                </a:rPr>
                <a:t>1</a:t>
              </a:r>
            </a:p>
          </p:txBody>
        </p:sp>
      </p:grpSp>
      <p:grpSp>
        <p:nvGrpSpPr>
          <p:cNvPr name="Group 9" id="9"/>
          <p:cNvGrpSpPr/>
          <p:nvPr/>
        </p:nvGrpSpPr>
        <p:grpSpPr>
          <a:xfrm rot="0">
            <a:off x="2556825" y="5707089"/>
            <a:ext cx="743850" cy="743850"/>
            <a:chOff x="0" y="0"/>
            <a:chExt cx="991800" cy="991800"/>
          </a:xfrm>
        </p:grpSpPr>
        <p:sp>
          <p:nvSpPr>
            <p:cNvPr name="Freeform 10" id="10"/>
            <p:cNvSpPr/>
            <p:nvPr/>
          </p:nvSpPr>
          <p:spPr>
            <a:xfrm flipH="false" flipV="false" rot="0">
              <a:off x="0" y="0"/>
              <a:ext cx="991743" cy="991743"/>
            </a:xfrm>
            <a:custGeom>
              <a:avLst/>
              <a:gdLst/>
              <a:ahLst/>
              <a:cxnLst/>
              <a:rect r="r" b="b" t="t" l="l"/>
              <a:pathLst>
                <a:path h="991743" w="991743">
                  <a:moveTo>
                    <a:pt x="12700" y="0"/>
                  </a:moveTo>
                  <a:lnTo>
                    <a:pt x="979043" y="0"/>
                  </a:lnTo>
                  <a:cubicBezTo>
                    <a:pt x="986028" y="0"/>
                    <a:pt x="991743" y="5715"/>
                    <a:pt x="991743" y="12700"/>
                  </a:cubicBezTo>
                  <a:lnTo>
                    <a:pt x="991743" y="979043"/>
                  </a:lnTo>
                  <a:cubicBezTo>
                    <a:pt x="991743" y="986028"/>
                    <a:pt x="986028" y="991743"/>
                    <a:pt x="979043" y="991743"/>
                  </a:cubicBezTo>
                  <a:lnTo>
                    <a:pt x="12700" y="991743"/>
                  </a:lnTo>
                  <a:cubicBezTo>
                    <a:pt x="5715" y="991743"/>
                    <a:pt x="0" y="986028"/>
                    <a:pt x="0" y="979043"/>
                  </a:cubicBezTo>
                  <a:lnTo>
                    <a:pt x="0" y="12700"/>
                  </a:lnTo>
                  <a:cubicBezTo>
                    <a:pt x="0" y="5715"/>
                    <a:pt x="5715" y="0"/>
                    <a:pt x="12700" y="0"/>
                  </a:cubicBezTo>
                  <a:moveTo>
                    <a:pt x="12700" y="25400"/>
                  </a:moveTo>
                  <a:lnTo>
                    <a:pt x="12700" y="12700"/>
                  </a:lnTo>
                  <a:lnTo>
                    <a:pt x="25400" y="12700"/>
                  </a:lnTo>
                  <a:lnTo>
                    <a:pt x="25400" y="979043"/>
                  </a:lnTo>
                  <a:lnTo>
                    <a:pt x="12700" y="979043"/>
                  </a:lnTo>
                  <a:lnTo>
                    <a:pt x="12700" y="966343"/>
                  </a:lnTo>
                  <a:lnTo>
                    <a:pt x="979043" y="966343"/>
                  </a:lnTo>
                  <a:lnTo>
                    <a:pt x="979043" y="979043"/>
                  </a:lnTo>
                  <a:lnTo>
                    <a:pt x="966343" y="979043"/>
                  </a:lnTo>
                  <a:lnTo>
                    <a:pt x="966343" y="12700"/>
                  </a:lnTo>
                  <a:lnTo>
                    <a:pt x="979043" y="12700"/>
                  </a:lnTo>
                  <a:lnTo>
                    <a:pt x="979043" y="25400"/>
                  </a:lnTo>
                  <a:lnTo>
                    <a:pt x="12700" y="25400"/>
                  </a:lnTo>
                  <a:close/>
                </a:path>
              </a:pathLst>
            </a:custGeom>
            <a:solidFill>
              <a:srgbClr val="470FA7"/>
            </a:solidFill>
          </p:spPr>
        </p:sp>
        <p:sp>
          <p:nvSpPr>
            <p:cNvPr name="TextBox 11" id="11"/>
            <p:cNvSpPr txBox="true"/>
            <p:nvPr/>
          </p:nvSpPr>
          <p:spPr>
            <a:xfrm>
              <a:off x="0" y="-76200"/>
              <a:ext cx="991800" cy="1068000"/>
            </a:xfrm>
            <a:prstGeom prst="rect">
              <a:avLst/>
            </a:prstGeom>
          </p:spPr>
          <p:txBody>
            <a:bodyPr anchor="ctr" rtlCol="false" tIns="50800" lIns="50800" bIns="50800" rIns="50800"/>
            <a:lstStyle/>
            <a:p>
              <a:pPr algn="ctr">
                <a:lnSpc>
                  <a:spcPts val="4320"/>
                </a:lnSpc>
              </a:pPr>
              <a:r>
                <a:rPr lang="en-US" b="true" sz="3600">
                  <a:solidFill>
                    <a:srgbClr val="470FA7"/>
                  </a:solidFill>
                  <a:latin typeface="Tajawal Bold"/>
                  <a:ea typeface="Tajawal Bold"/>
                  <a:cs typeface="Tajawal Bold"/>
                  <a:sym typeface="Tajawal Bold"/>
                </a:rPr>
                <a:t>2</a:t>
              </a:r>
            </a:p>
          </p:txBody>
        </p:sp>
      </p:grpSp>
      <p:sp>
        <p:nvSpPr>
          <p:cNvPr name="TextBox 12" id="12"/>
          <p:cNvSpPr txBox="true"/>
          <p:nvPr/>
        </p:nvSpPr>
        <p:spPr>
          <a:xfrm rot="0">
            <a:off x="3498280" y="5688039"/>
            <a:ext cx="13114352" cy="1685925"/>
          </a:xfrm>
          <a:prstGeom prst="rect">
            <a:avLst/>
          </a:prstGeom>
        </p:spPr>
        <p:txBody>
          <a:bodyPr anchor="t" rtlCol="false" tIns="0" lIns="0" bIns="0" rIns="0">
            <a:spAutoFit/>
          </a:bodyPr>
          <a:lstStyle/>
          <a:p>
            <a:pPr algn="l">
              <a:lnSpc>
                <a:spcPts val="2640"/>
              </a:lnSpc>
            </a:pPr>
            <a:r>
              <a:rPr lang="en-US" sz="2200">
                <a:solidFill>
                  <a:srgbClr val="363232"/>
                </a:solidFill>
                <a:latin typeface="Arimo"/>
                <a:ea typeface="Arimo"/>
                <a:cs typeface="Arimo"/>
                <a:sym typeface="Arimo"/>
              </a:rPr>
              <a:t>Sin embargo, la advertencia sobre la posible cuasi-separación sugiere que existe una fracción de observaciones que puede ser perfectamente predicha, lo que puede limitar la capacidad del modelo para generalizar en ciertos casos. Esto implica que, aunque el modelo es efectivo en su estado actual, se deben considerar ajustes adicionales o el uso de técnicas más complejas para abordar esta cuestión y mejorar la robustez del modelo.</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52404" y="7119028"/>
            <a:ext cx="3085352" cy="3272554"/>
          </a:xfrm>
          <a:custGeom>
            <a:avLst/>
            <a:gdLst/>
            <a:ahLst/>
            <a:cxnLst/>
            <a:rect r="r" b="b" t="t" l="l"/>
            <a:pathLst>
              <a:path h="3272554" w="3085352">
                <a:moveTo>
                  <a:pt x="3085352" y="0"/>
                </a:moveTo>
                <a:lnTo>
                  <a:pt x="0" y="0"/>
                </a:lnTo>
                <a:lnTo>
                  <a:pt x="0" y="3272554"/>
                </a:lnTo>
                <a:lnTo>
                  <a:pt x="3085352" y="3272554"/>
                </a:lnTo>
                <a:lnTo>
                  <a:pt x="3085352" y="0"/>
                </a:lnTo>
                <a:close/>
              </a:path>
            </a:pathLst>
          </a:custGeom>
          <a:blipFill>
            <a:blip r:embed="rId3"/>
            <a:stretch>
              <a:fillRect l="-188529" t="-81307" r="-2" b="0"/>
            </a:stretch>
          </a:blipFill>
        </p:spPr>
      </p:sp>
      <p:sp>
        <p:nvSpPr>
          <p:cNvPr name="Freeform 3" id="3"/>
          <p:cNvSpPr/>
          <p:nvPr/>
        </p:nvSpPr>
        <p:spPr>
          <a:xfrm flipH="true" flipV="false" rot="-10800000">
            <a:off x="14749648" y="-152402"/>
            <a:ext cx="3843154" cy="2773598"/>
          </a:xfrm>
          <a:custGeom>
            <a:avLst/>
            <a:gdLst/>
            <a:ahLst/>
            <a:cxnLst/>
            <a:rect r="r" b="b" t="t" l="l"/>
            <a:pathLst>
              <a:path h="2773598" w="3843154">
                <a:moveTo>
                  <a:pt x="3843154" y="0"/>
                </a:moveTo>
                <a:lnTo>
                  <a:pt x="0" y="0"/>
                </a:lnTo>
                <a:lnTo>
                  <a:pt x="0" y="2773598"/>
                </a:lnTo>
                <a:lnTo>
                  <a:pt x="3843154" y="2773598"/>
                </a:lnTo>
                <a:lnTo>
                  <a:pt x="3843154" y="0"/>
                </a:lnTo>
                <a:close/>
              </a:path>
            </a:pathLst>
          </a:custGeom>
          <a:blipFill>
            <a:blip r:embed="rId4"/>
            <a:stretch>
              <a:fillRect l="-104469" t="-88830" r="0" b="-1"/>
            </a:stretch>
          </a:blipFill>
        </p:spPr>
      </p:sp>
      <p:sp>
        <p:nvSpPr>
          <p:cNvPr name="Freeform 4" id="4"/>
          <p:cNvSpPr/>
          <p:nvPr/>
        </p:nvSpPr>
        <p:spPr>
          <a:xfrm flipH="false" flipV="false" rot="0">
            <a:off x="435515" y="2200091"/>
            <a:ext cx="9538907" cy="5699497"/>
          </a:xfrm>
          <a:custGeom>
            <a:avLst/>
            <a:gdLst/>
            <a:ahLst/>
            <a:cxnLst/>
            <a:rect r="r" b="b" t="t" l="l"/>
            <a:pathLst>
              <a:path h="5699497" w="9538907">
                <a:moveTo>
                  <a:pt x="0" y="0"/>
                </a:moveTo>
                <a:lnTo>
                  <a:pt x="9538907" y="0"/>
                </a:lnTo>
                <a:lnTo>
                  <a:pt x="9538907" y="5699497"/>
                </a:lnTo>
                <a:lnTo>
                  <a:pt x="0" y="5699497"/>
                </a:lnTo>
                <a:lnTo>
                  <a:pt x="0" y="0"/>
                </a:lnTo>
                <a:close/>
              </a:path>
            </a:pathLst>
          </a:custGeom>
          <a:blipFill>
            <a:blip r:embed="rId5"/>
            <a:stretch>
              <a:fillRect l="0" t="0" r="0" b="0"/>
            </a:stretch>
          </a:blipFill>
        </p:spPr>
      </p:sp>
      <p:sp>
        <p:nvSpPr>
          <p:cNvPr name="Freeform 5" id="5"/>
          <p:cNvSpPr/>
          <p:nvPr/>
        </p:nvSpPr>
        <p:spPr>
          <a:xfrm flipH="false" flipV="false" rot="0">
            <a:off x="10428878" y="4339158"/>
            <a:ext cx="7108525" cy="5559740"/>
          </a:xfrm>
          <a:custGeom>
            <a:avLst/>
            <a:gdLst/>
            <a:ahLst/>
            <a:cxnLst/>
            <a:rect r="r" b="b" t="t" l="l"/>
            <a:pathLst>
              <a:path h="5559740" w="7108525">
                <a:moveTo>
                  <a:pt x="0" y="0"/>
                </a:moveTo>
                <a:lnTo>
                  <a:pt x="7108525" y="0"/>
                </a:lnTo>
                <a:lnTo>
                  <a:pt x="7108525" y="5559740"/>
                </a:lnTo>
                <a:lnTo>
                  <a:pt x="0" y="5559740"/>
                </a:lnTo>
                <a:lnTo>
                  <a:pt x="0" y="0"/>
                </a:lnTo>
                <a:close/>
              </a:path>
            </a:pathLst>
          </a:custGeom>
          <a:blipFill>
            <a:blip r:embed="rId6"/>
            <a:stretch>
              <a:fillRect l="0" t="0" r="0" b="0"/>
            </a:stretch>
          </a:blipFill>
        </p:spPr>
      </p:sp>
      <p:sp>
        <p:nvSpPr>
          <p:cNvPr name="TextBox 6" id="6"/>
          <p:cNvSpPr txBox="true"/>
          <p:nvPr/>
        </p:nvSpPr>
        <p:spPr>
          <a:xfrm rot="0">
            <a:off x="1531425" y="648609"/>
            <a:ext cx="15225150" cy="1047750"/>
          </a:xfrm>
          <a:prstGeom prst="rect">
            <a:avLst/>
          </a:prstGeom>
        </p:spPr>
        <p:txBody>
          <a:bodyPr anchor="t" rtlCol="false" tIns="0" lIns="0" bIns="0" rIns="0">
            <a:spAutoFit/>
          </a:bodyPr>
          <a:lstStyle/>
          <a:p>
            <a:pPr algn="ctr">
              <a:lnSpc>
                <a:spcPts val="7200"/>
              </a:lnSpc>
            </a:pPr>
            <a:r>
              <a:rPr lang="en-US" b="true" sz="6000">
                <a:solidFill>
                  <a:srgbClr val="363232"/>
                </a:solidFill>
                <a:latin typeface="Tajawal Bold"/>
                <a:ea typeface="Tajawal Bold"/>
                <a:cs typeface="Tajawal Bold"/>
                <a:sym typeface="Tajawal Bold"/>
              </a:rPr>
              <a:t>Evaluación de Variables </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BFF"/>
        </a:solidFill>
      </p:bgPr>
    </p:bg>
    <p:spTree>
      <p:nvGrpSpPr>
        <p:cNvPr id="1" name=""/>
        <p:cNvGrpSpPr/>
        <p:nvPr/>
      </p:nvGrpSpPr>
      <p:grpSpPr>
        <a:xfrm>
          <a:off x="0" y="0"/>
          <a:ext cx="0" cy="0"/>
          <a:chOff x="0" y="0"/>
          <a:chExt cx="0" cy="0"/>
        </a:xfrm>
      </p:grpSpPr>
      <p:sp>
        <p:nvSpPr>
          <p:cNvPr name="Freeform 2" id="2"/>
          <p:cNvSpPr/>
          <p:nvPr/>
        </p:nvSpPr>
        <p:spPr>
          <a:xfrm flipH="true" flipV="false" rot="0">
            <a:off x="-152404" y="7119028"/>
            <a:ext cx="3085352" cy="3272554"/>
          </a:xfrm>
          <a:custGeom>
            <a:avLst/>
            <a:gdLst/>
            <a:ahLst/>
            <a:cxnLst/>
            <a:rect r="r" b="b" t="t" l="l"/>
            <a:pathLst>
              <a:path h="3272554" w="3085352">
                <a:moveTo>
                  <a:pt x="3085352" y="0"/>
                </a:moveTo>
                <a:lnTo>
                  <a:pt x="0" y="0"/>
                </a:lnTo>
                <a:lnTo>
                  <a:pt x="0" y="3272554"/>
                </a:lnTo>
                <a:lnTo>
                  <a:pt x="3085352" y="3272554"/>
                </a:lnTo>
                <a:lnTo>
                  <a:pt x="3085352" y="0"/>
                </a:lnTo>
                <a:close/>
              </a:path>
            </a:pathLst>
          </a:custGeom>
          <a:blipFill>
            <a:blip r:embed="rId3"/>
            <a:stretch>
              <a:fillRect l="-188529" t="-81307" r="-2" b="0"/>
            </a:stretch>
          </a:blipFill>
        </p:spPr>
      </p:sp>
      <p:sp>
        <p:nvSpPr>
          <p:cNvPr name="Freeform 3" id="3"/>
          <p:cNvSpPr/>
          <p:nvPr/>
        </p:nvSpPr>
        <p:spPr>
          <a:xfrm flipH="false" flipV="false" rot="-5400000">
            <a:off x="15109046" y="-93622"/>
            <a:ext cx="3085352" cy="3272554"/>
          </a:xfrm>
          <a:custGeom>
            <a:avLst/>
            <a:gdLst/>
            <a:ahLst/>
            <a:cxnLst/>
            <a:rect r="r" b="b" t="t" l="l"/>
            <a:pathLst>
              <a:path h="3272554" w="3085352">
                <a:moveTo>
                  <a:pt x="0" y="0"/>
                </a:moveTo>
                <a:lnTo>
                  <a:pt x="3085352" y="0"/>
                </a:lnTo>
                <a:lnTo>
                  <a:pt x="3085352" y="3272554"/>
                </a:lnTo>
                <a:lnTo>
                  <a:pt x="0" y="3272554"/>
                </a:lnTo>
                <a:lnTo>
                  <a:pt x="0" y="0"/>
                </a:lnTo>
                <a:close/>
              </a:path>
            </a:pathLst>
          </a:custGeom>
          <a:blipFill>
            <a:blip r:embed="rId3"/>
            <a:stretch>
              <a:fillRect l="-188529" t="-81307" r="-2" b="0"/>
            </a:stretch>
          </a:blipFill>
        </p:spPr>
      </p:sp>
      <p:sp>
        <p:nvSpPr>
          <p:cNvPr name="TextBox 4" id="4"/>
          <p:cNvSpPr txBox="true"/>
          <p:nvPr/>
        </p:nvSpPr>
        <p:spPr>
          <a:xfrm rot="0">
            <a:off x="1849524" y="3966133"/>
            <a:ext cx="14910252" cy="5076825"/>
          </a:xfrm>
          <a:prstGeom prst="rect">
            <a:avLst/>
          </a:prstGeom>
        </p:spPr>
        <p:txBody>
          <a:bodyPr anchor="t" rtlCol="false" tIns="0" lIns="0" bIns="0" rIns="0">
            <a:spAutoFit/>
          </a:bodyPr>
          <a:lstStyle/>
          <a:p>
            <a:pPr algn="l">
              <a:lnSpc>
                <a:spcPts val="2879"/>
              </a:lnSpc>
            </a:pPr>
            <a:r>
              <a:rPr lang="en-US" sz="2400" b="true">
                <a:solidFill>
                  <a:srgbClr val="363232"/>
                </a:solidFill>
                <a:latin typeface="Arimo Bold"/>
                <a:ea typeface="Arimo Bold"/>
                <a:cs typeface="Arimo Bold"/>
                <a:sym typeface="Arimo Bold"/>
              </a:rPr>
              <a:t>C</a:t>
            </a:r>
            <a:r>
              <a:rPr lang="en-US" sz="2400" b="true">
                <a:solidFill>
                  <a:srgbClr val="363232"/>
                </a:solidFill>
                <a:latin typeface="Arimo Bold"/>
                <a:ea typeface="Arimo Bold"/>
                <a:cs typeface="Arimo Bold"/>
                <a:sym typeface="Arimo Bold"/>
              </a:rPr>
              <a:t>omprender la relación</a:t>
            </a:r>
            <a:r>
              <a:rPr lang="en-US" sz="2400">
                <a:solidFill>
                  <a:srgbClr val="363232"/>
                </a:solidFill>
                <a:latin typeface="Arimo"/>
                <a:ea typeface="Arimo"/>
                <a:cs typeface="Arimo"/>
                <a:sym typeface="Arimo"/>
              </a:rPr>
              <a:t>: si existe una relación estadísticamente significativa entre la presión sistólica y la edad.</a:t>
            </a:r>
          </a:p>
          <a:p>
            <a:pPr algn="l">
              <a:lnSpc>
                <a:spcPts val="2879"/>
              </a:lnSpc>
            </a:pPr>
          </a:p>
          <a:p>
            <a:pPr algn="l">
              <a:lnSpc>
                <a:spcPts val="2879"/>
              </a:lnSpc>
            </a:pPr>
            <a:r>
              <a:rPr lang="en-US" sz="2400" b="true">
                <a:solidFill>
                  <a:srgbClr val="363232"/>
                </a:solidFill>
                <a:latin typeface="Arimo Bold"/>
                <a:ea typeface="Arimo Bold"/>
                <a:cs typeface="Arimo Bold"/>
                <a:sym typeface="Arimo Bold"/>
              </a:rPr>
              <a:t>Predicción</a:t>
            </a:r>
            <a:r>
              <a:rPr lang="en-US" sz="2400">
                <a:solidFill>
                  <a:srgbClr val="363232"/>
                </a:solidFill>
                <a:latin typeface="Arimo"/>
                <a:ea typeface="Arimo"/>
                <a:cs typeface="Arimo"/>
                <a:sym typeface="Arimo"/>
              </a:rPr>
              <a:t>: Se quiere crear un modelo que permita predecir el valor de la presión sistólica conociendo la edad de un paciente. Esto podría ser útil para identificar a pacientes con mayor riesgo de hipertensión.</a:t>
            </a:r>
          </a:p>
          <a:p>
            <a:pPr algn="ctr">
              <a:lnSpc>
                <a:spcPts val="2879"/>
              </a:lnSpc>
            </a:pPr>
          </a:p>
          <a:p>
            <a:pPr algn="ctr">
              <a:lnSpc>
                <a:spcPts val="2879"/>
              </a:lnSpc>
            </a:pPr>
          </a:p>
          <a:p>
            <a:pPr algn="ctr">
              <a:lnSpc>
                <a:spcPts val="2879"/>
              </a:lnSpc>
            </a:pPr>
            <a:r>
              <a:rPr lang="en-US" sz="2400">
                <a:solidFill>
                  <a:srgbClr val="363232"/>
                </a:solidFill>
                <a:latin typeface="Arimo"/>
                <a:ea typeface="Arimo"/>
                <a:cs typeface="Arimo"/>
                <a:sym typeface="Arimo"/>
              </a:rPr>
              <a:t>Pasos:</a:t>
            </a:r>
          </a:p>
          <a:p>
            <a:pPr algn="l" marL="518160" indent="-259080" lvl="1">
              <a:lnSpc>
                <a:spcPts val="2879"/>
              </a:lnSpc>
              <a:buAutoNum type="arabicPeriod" startAt="1"/>
            </a:pPr>
            <a:r>
              <a:rPr lang="en-US" sz="2400">
                <a:solidFill>
                  <a:srgbClr val="363232"/>
                </a:solidFill>
                <a:latin typeface="Arimo"/>
                <a:ea typeface="Arimo"/>
                <a:cs typeface="Arimo"/>
                <a:sym typeface="Arimo"/>
              </a:rPr>
              <a:t>Selección de variables (‘edad’ como variable independiente y ‘presión sistólica’ como variable dependiente). División de datos de entrenamiento y prueba. Ajustes. </a:t>
            </a:r>
          </a:p>
          <a:p>
            <a:pPr algn="l" marL="518160" indent="-259080" lvl="1">
              <a:lnSpc>
                <a:spcPts val="2879"/>
              </a:lnSpc>
              <a:buAutoNum type="arabicPeriod" startAt="1"/>
            </a:pPr>
            <a:r>
              <a:rPr lang="en-US" sz="2400">
                <a:solidFill>
                  <a:srgbClr val="363232"/>
                </a:solidFill>
                <a:latin typeface="Arimo"/>
                <a:ea typeface="Arimo"/>
                <a:cs typeface="Arimo"/>
                <a:sym typeface="Arimo"/>
              </a:rPr>
              <a:t>Creación y entrenamiento del modelo de regresión lineal simple.</a:t>
            </a:r>
          </a:p>
          <a:p>
            <a:pPr algn="l" marL="518160" indent="-259080" lvl="1">
              <a:lnSpc>
                <a:spcPts val="2879"/>
              </a:lnSpc>
              <a:buAutoNum type="arabicPeriod" startAt="1"/>
            </a:pPr>
            <a:r>
              <a:rPr lang="en-US" sz="2400">
                <a:solidFill>
                  <a:srgbClr val="363232"/>
                </a:solidFill>
                <a:latin typeface="Arimo"/>
                <a:ea typeface="Arimo"/>
                <a:cs typeface="Arimo"/>
                <a:sym typeface="Arimo"/>
              </a:rPr>
              <a:t>Predicciones.</a:t>
            </a:r>
          </a:p>
          <a:p>
            <a:pPr algn="l" marL="518160" indent="-259080" lvl="1">
              <a:lnSpc>
                <a:spcPts val="2879"/>
              </a:lnSpc>
              <a:buAutoNum type="arabicPeriod" startAt="1"/>
            </a:pPr>
            <a:r>
              <a:rPr lang="en-US" sz="2400">
                <a:solidFill>
                  <a:srgbClr val="363232"/>
                </a:solidFill>
                <a:latin typeface="Arimo"/>
                <a:ea typeface="Arimo"/>
                <a:cs typeface="Arimo"/>
                <a:sym typeface="Arimo"/>
              </a:rPr>
              <a:t>Evaluación del rendimiento del modelo mediante cálculo de parámetros estadísticos.</a:t>
            </a:r>
          </a:p>
          <a:p>
            <a:pPr algn="l">
              <a:lnSpc>
                <a:spcPts val="2879"/>
              </a:lnSpc>
            </a:pPr>
          </a:p>
        </p:txBody>
      </p:sp>
      <p:sp>
        <p:nvSpPr>
          <p:cNvPr name="TextBox 5" id="5"/>
          <p:cNvSpPr txBox="true"/>
          <p:nvPr/>
        </p:nvSpPr>
        <p:spPr>
          <a:xfrm rot="0">
            <a:off x="1639480" y="1190625"/>
            <a:ext cx="15009041" cy="1971675"/>
          </a:xfrm>
          <a:prstGeom prst="rect">
            <a:avLst/>
          </a:prstGeom>
        </p:spPr>
        <p:txBody>
          <a:bodyPr anchor="t" rtlCol="false" tIns="0" lIns="0" bIns="0" rIns="0">
            <a:spAutoFit/>
          </a:bodyPr>
          <a:lstStyle/>
          <a:p>
            <a:pPr algn="ctr">
              <a:lnSpc>
                <a:spcPts val="7200"/>
              </a:lnSpc>
            </a:pPr>
            <a:r>
              <a:rPr lang="en-US" sz="6000" b="true">
                <a:solidFill>
                  <a:srgbClr val="470FA7"/>
                </a:solidFill>
                <a:latin typeface="Tajawal Bold"/>
                <a:ea typeface="Tajawal Bold"/>
                <a:cs typeface="Tajawal Bold"/>
                <a:sym typeface="Tajawal Bold"/>
              </a:rPr>
              <a:t>Relación entre Presión Sistólica y Edad</a:t>
            </a:r>
          </a:p>
          <a:p>
            <a:pPr algn="ctr">
              <a:lnSpc>
                <a:spcPts val="7200"/>
              </a:lnSpc>
            </a:pPr>
            <a:r>
              <a:rPr lang="en-US" b="true" sz="6000">
                <a:solidFill>
                  <a:srgbClr val="363232"/>
                </a:solidFill>
                <a:latin typeface="Tajawal Bold"/>
                <a:ea typeface="Tajawal Bold"/>
                <a:cs typeface="Tajawal Bold"/>
                <a:sym typeface="Tajawal Bold"/>
              </a:rPr>
              <a:t>Objetivo</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2400" y="-1066800"/>
            <a:ext cx="4600350" cy="4700650"/>
          </a:xfrm>
          <a:custGeom>
            <a:avLst/>
            <a:gdLst/>
            <a:ahLst/>
            <a:cxnLst/>
            <a:rect r="r" b="b" t="t" l="l"/>
            <a:pathLst>
              <a:path h="4700650" w="4600350">
                <a:moveTo>
                  <a:pt x="0" y="0"/>
                </a:moveTo>
                <a:lnTo>
                  <a:pt x="4600350" y="0"/>
                </a:lnTo>
                <a:lnTo>
                  <a:pt x="4600350" y="4700650"/>
                </a:lnTo>
                <a:lnTo>
                  <a:pt x="0" y="4700650"/>
                </a:lnTo>
                <a:lnTo>
                  <a:pt x="0" y="0"/>
                </a:lnTo>
                <a:close/>
              </a:path>
            </a:pathLst>
          </a:custGeom>
          <a:blipFill>
            <a:blip r:embed="rId3"/>
            <a:stretch>
              <a:fillRect l="0" t="0" r="-91433" b="-24868"/>
            </a:stretch>
          </a:blipFill>
        </p:spPr>
      </p:sp>
      <p:sp>
        <p:nvSpPr>
          <p:cNvPr name="Freeform 3" id="3"/>
          <p:cNvSpPr/>
          <p:nvPr/>
        </p:nvSpPr>
        <p:spPr>
          <a:xfrm flipH="false" flipV="false" rot="0">
            <a:off x="1527564" y="1745487"/>
            <a:ext cx="5455624" cy="4119553"/>
          </a:xfrm>
          <a:custGeom>
            <a:avLst/>
            <a:gdLst/>
            <a:ahLst/>
            <a:cxnLst/>
            <a:rect r="r" b="b" t="t" l="l"/>
            <a:pathLst>
              <a:path h="4119553" w="5455624">
                <a:moveTo>
                  <a:pt x="0" y="0"/>
                </a:moveTo>
                <a:lnTo>
                  <a:pt x="5455625" y="0"/>
                </a:lnTo>
                <a:lnTo>
                  <a:pt x="5455625" y="4119553"/>
                </a:lnTo>
                <a:lnTo>
                  <a:pt x="0" y="4119553"/>
                </a:lnTo>
                <a:lnTo>
                  <a:pt x="0" y="0"/>
                </a:lnTo>
                <a:close/>
              </a:path>
            </a:pathLst>
          </a:custGeom>
          <a:blipFill>
            <a:blip r:embed="rId4"/>
            <a:stretch>
              <a:fillRect l="0" t="0" r="0" b="0"/>
            </a:stretch>
          </a:blipFill>
        </p:spPr>
      </p:sp>
      <p:sp>
        <p:nvSpPr>
          <p:cNvPr name="Freeform 4" id="4"/>
          <p:cNvSpPr/>
          <p:nvPr/>
        </p:nvSpPr>
        <p:spPr>
          <a:xfrm flipH="false" flipV="false" rot="0">
            <a:off x="1527564" y="5865040"/>
            <a:ext cx="5455624" cy="4252735"/>
          </a:xfrm>
          <a:custGeom>
            <a:avLst/>
            <a:gdLst/>
            <a:ahLst/>
            <a:cxnLst/>
            <a:rect r="r" b="b" t="t" l="l"/>
            <a:pathLst>
              <a:path h="4252735" w="5455624">
                <a:moveTo>
                  <a:pt x="0" y="0"/>
                </a:moveTo>
                <a:lnTo>
                  <a:pt x="5455625" y="0"/>
                </a:lnTo>
                <a:lnTo>
                  <a:pt x="5455625" y="4252735"/>
                </a:lnTo>
                <a:lnTo>
                  <a:pt x="0" y="4252735"/>
                </a:lnTo>
                <a:lnTo>
                  <a:pt x="0" y="0"/>
                </a:lnTo>
                <a:close/>
              </a:path>
            </a:pathLst>
          </a:custGeom>
          <a:blipFill>
            <a:blip r:embed="rId5"/>
            <a:stretch>
              <a:fillRect l="0" t="0" r="0" b="0"/>
            </a:stretch>
          </a:blipFill>
        </p:spPr>
      </p:sp>
      <p:sp>
        <p:nvSpPr>
          <p:cNvPr name="TextBox 5" id="5"/>
          <p:cNvSpPr txBox="true"/>
          <p:nvPr/>
        </p:nvSpPr>
        <p:spPr>
          <a:xfrm rot="0">
            <a:off x="7878847" y="2651339"/>
            <a:ext cx="9610072" cy="5777020"/>
          </a:xfrm>
          <a:prstGeom prst="rect">
            <a:avLst/>
          </a:prstGeom>
        </p:spPr>
        <p:txBody>
          <a:bodyPr anchor="t" rtlCol="false" tIns="0" lIns="0" bIns="0" rIns="0">
            <a:spAutoFit/>
          </a:bodyPr>
          <a:lstStyle/>
          <a:p>
            <a:pPr algn="l">
              <a:lnSpc>
                <a:spcPts val="2854"/>
              </a:lnSpc>
            </a:pPr>
            <a:r>
              <a:rPr lang="en-US" sz="2378" b="true">
                <a:solidFill>
                  <a:srgbClr val="363232"/>
                </a:solidFill>
                <a:latin typeface="Arimo Bold"/>
                <a:ea typeface="Arimo Bold"/>
                <a:cs typeface="Arimo Bold"/>
                <a:sym typeface="Arimo Bold"/>
              </a:rPr>
              <a:t>Pendiente negativa</a:t>
            </a:r>
            <a:r>
              <a:rPr lang="en-US" sz="2378">
                <a:solidFill>
                  <a:srgbClr val="363232"/>
                </a:solidFill>
                <a:latin typeface="Arimo"/>
                <a:ea typeface="Arimo"/>
                <a:cs typeface="Arimo"/>
                <a:sym typeface="Arimo"/>
              </a:rPr>
              <a:t>:  -0.14562906. Este valor indica la disminución promedio de la presión sistólica por cada año adicional de edad. </a:t>
            </a:r>
          </a:p>
          <a:p>
            <a:pPr algn="l">
              <a:lnSpc>
                <a:spcPts val="2854"/>
              </a:lnSpc>
            </a:pPr>
          </a:p>
          <a:p>
            <a:pPr algn="l">
              <a:lnSpc>
                <a:spcPts val="2854"/>
              </a:lnSpc>
            </a:pPr>
            <a:r>
              <a:rPr lang="en-US" sz="2378" b="true">
                <a:solidFill>
                  <a:srgbClr val="363232"/>
                </a:solidFill>
                <a:latin typeface="Arimo Bold"/>
                <a:ea typeface="Arimo Bold"/>
                <a:cs typeface="Arimo Bold"/>
                <a:sym typeface="Arimo Bold"/>
              </a:rPr>
              <a:t>Error Cuadrático Medio (ECM)</a:t>
            </a:r>
            <a:r>
              <a:rPr lang="en-US" sz="2378">
                <a:solidFill>
                  <a:srgbClr val="363232"/>
                </a:solidFill>
                <a:latin typeface="Arimo"/>
                <a:ea typeface="Arimo"/>
                <a:cs typeface="Arimo"/>
                <a:sym typeface="Arimo"/>
              </a:rPr>
              <a:t>: 18.7462: Error entre los valores reales y los predichos. En este caso da un número significativo que indica que el modelo no se ajusta del todo bien a los datos.</a:t>
            </a:r>
          </a:p>
          <a:p>
            <a:pPr algn="l">
              <a:lnSpc>
                <a:spcPts val="2854"/>
              </a:lnSpc>
            </a:pPr>
          </a:p>
          <a:p>
            <a:pPr algn="l">
              <a:lnSpc>
                <a:spcPts val="2854"/>
              </a:lnSpc>
            </a:pPr>
            <a:r>
              <a:rPr lang="en-US" sz="2378" b="true">
                <a:solidFill>
                  <a:srgbClr val="363232"/>
                </a:solidFill>
                <a:latin typeface="Arimo Bold"/>
                <a:ea typeface="Arimo Bold"/>
                <a:cs typeface="Arimo Bold"/>
                <a:sym typeface="Arimo Bold"/>
              </a:rPr>
              <a:t>Error Absoluto Medio (MAE)</a:t>
            </a:r>
            <a:r>
              <a:rPr lang="en-US" sz="2378">
                <a:solidFill>
                  <a:srgbClr val="363232"/>
                </a:solidFill>
                <a:latin typeface="Arimo"/>
                <a:ea typeface="Arimo"/>
                <a:cs typeface="Arimo"/>
                <a:sym typeface="Arimo"/>
              </a:rPr>
              <a:t>: 14.6835: Al igual que el ECM, este valor mide el error promedio de las predicciones, pero de una manera más directa. Indica que, en promedio, las predicciones se desvían en aproximadamente 14 unidades de los valores reales. </a:t>
            </a:r>
          </a:p>
          <a:p>
            <a:pPr algn="l">
              <a:lnSpc>
                <a:spcPts val="2854"/>
              </a:lnSpc>
            </a:pPr>
          </a:p>
          <a:p>
            <a:pPr algn="l">
              <a:lnSpc>
                <a:spcPts val="2854"/>
              </a:lnSpc>
            </a:pPr>
            <a:r>
              <a:rPr lang="en-US" b="true" sz="2378">
                <a:solidFill>
                  <a:srgbClr val="363232"/>
                </a:solidFill>
                <a:latin typeface="Arimo Bold"/>
                <a:ea typeface="Arimo Bold"/>
                <a:cs typeface="Arimo Bold"/>
                <a:sym typeface="Arimo Bold"/>
              </a:rPr>
              <a:t>Coeficiente de Determinación (R²)</a:t>
            </a:r>
            <a:r>
              <a:rPr lang="en-US" sz="2378">
                <a:solidFill>
                  <a:srgbClr val="363232"/>
                </a:solidFill>
                <a:latin typeface="Arimo"/>
                <a:ea typeface="Arimo"/>
                <a:cs typeface="Arimo"/>
                <a:sym typeface="Arimo"/>
              </a:rPr>
              <a:t>: 0.0110: Este valor es muy bajo y significa que solo el 1.10% de la variabilidad en la presión sistólica puede ser explicada por la edad. En otras palabras, la edad es un muy pobre predictor de la presión sistólica en este caso.</a:t>
            </a:r>
          </a:p>
        </p:txBody>
      </p:sp>
      <p:sp>
        <p:nvSpPr>
          <p:cNvPr name="TextBox 6" id="6"/>
          <p:cNvSpPr txBox="true"/>
          <p:nvPr/>
        </p:nvSpPr>
        <p:spPr>
          <a:xfrm rot="0">
            <a:off x="3153662" y="697737"/>
            <a:ext cx="13088994" cy="1047750"/>
          </a:xfrm>
          <a:prstGeom prst="rect">
            <a:avLst/>
          </a:prstGeom>
        </p:spPr>
        <p:txBody>
          <a:bodyPr anchor="t" rtlCol="false" tIns="0" lIns="0" bIns="0" rIns="0">
            <a:spAutoFit/>
          </a:bodyPr>
          <a:lstStyle/>
          <a:p>
            <a:pPr algn="l">
              <a:lnSpc>
                <a:spcPts val="7200"/>
              </a:lnSpc>
            </a:pPr>
            <a:r>
              <a:rPr lang="en-US" b="true" sz="6000">
                <a:solidFill>
                  <a:srgbClr val="363232"/>
                </a:solidFill>
                <a:latin typeface="Tajawal Bold"/>
                <a:ea typeface="Tajawal Bold"/>
                <a:cs typeface="Tajawal Bold"/>
                <a:sym typeface="Tajawal Bold"/>
              </a:rPr>
              <a:t>Relación entre Presión Sistólica y Edad</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BFF"/>
        </a:solidFill>
      </p:bgPr>
    </p:bg>
    <p:spTree>
      <p:nvGrpSpPr>
        <p:cNvPr id="1" name=""/>
        <p:cNvGrpSpPr/>
        <p:nvPr/>
      </p:nvGrpSpPr>
      <p:grpSpPr>
        <a:xfrm>
          <a:off x="0" y="0"/>
          <a:ext cx="0" cy="0"/>
          <a:chOff x="0" y="0"/>
          <a:chExt cx="0" cy="0"/>
        </a:xfrm>
      </p:grpSpPr>
      <p:sp>
        <p:nvSpPr>
          <p:cNvPr name="Freeform 2" id="2"/>
          <p:cNvSpPr/>
          <p:nvPr/>
        </p:nvSpPr>
        <p:spPr>
          <a:xfrm flipH="false" flipV="false" rot="0">
            <a:off x="15202648" y="7119028"/>
            <a:ext cx="3085352" cy="3272554"/>
          </a:xfrm>
          <a:custGeom>
            <a:avLst/>
            <a:gdLst/>
            <a:ahLst/>
            <a:cxnLst/>
            <a:rect r="r" b="b" t="t" l="l"/>
            <a:pathLst>
              <a:path h="3272554" w="3085352">
                <a:moveTo>
                  <a:pt x="0" y="0"/>
                </a:moveTo>
                <a:lnTo>
                  <a:pt x="3085352" y="0"/>
                </a:lnTo>
                <a:lnTo>
                  <a:pt x="3085352" y="3272554"/>
                </a:lnTo>
                <a:lnTo>
                  <a:pt x="0" y="3272554"/>
                </a:lnTo>
                <a:lnTo>
                  <a:pt x="0" y="0"/>
                </a:lnTo>
                <a:close/>
              </a:path>
            </a:pathLst>
          </a:custGeom>
          <a:blipFill>
            <a:blip r:embed="rId3"/>
            <a:stretch>
              <a:fillRect l="-188529" t="-81307" r="-2" b="0"/>
            </a:stretch>
          </a:blipFill>
        </p:spPr>
      </p:sp>
      <p:sp>
        <p:nvSpPr>
          <p:cNvPr name="Freeform 3" id="3"/>
          <p:cNvSpPr/>
          <p:nvPr/>
        </p:nvSpPr>
        <p:spPr>
          <a:xfrm flipH="false" flipV="false" rot="-10800000">
            <a:off x="-152404" y="-152402"/>
            <a:ext cx="3843154" cy="2773598"/>
          </a:xfrm>
          <a:custGeom>
            <a:avLst/>
            <a:gdLst/>
            <a:ahLst/>
            <a:cxnLst/>
            <a:rect r="r" b="b" t="t" l="l"/>
            <a:pathLst>
              <a:path h="2773598" w="3843154">
                <a:moveTo>
                  <a:pt x="0" y="0"/>
                </a:moveTo>
                <a:lnTo>
                  <a:pt x="3843154" y="0"/>
                </a:lnTo>
                <a:lnTo>
                  <a:pt x="3843154" y="2773598"/>
                </a:lnTo>
                <a:lnTo>
                  <a:pt x="0" y="2773598"/>
                </a:lnTo>
                <a:lnTo>
                  <a:pt x="0" y="0"/>
                </a:lnTo>
                <a:close/>
              </a:path>
            </a:pathLst>
          </a:custGeom>
          <a:blipFill>
            <a:blip r:embed="rId4"/>
            <a:stretch>
              <a:fillRect l="-104469" t="-88830" r="0" b="-1"/>
            </a:stretch>
          </a:blipFill>
        </p:spPr>
      </p:sp>
      <p:sp>
        <p:nvSpPr>
          <p:cNvPr name="TextBox 4" id="4"/>
          <p:cNvSpPr txBox="true"/>
          <p:nvPr/>
        </p:nvSpPr>
        <p:spPr>
          <a:xfrm rot="0">
            <a:off x="2505885" y="3593762"/>
            <a:ext cx="13276230" cy="2543175"/>
          </a:xfrm>
          <a:prstGeom prst="rect">
            <a:avLst/>
          </a:prstGeom>
        </p:spPr>
        <p:txBody>
          <a:bodyPr anchor="t" rtlCol="false" tIns="0" lIns="0" bIns="0" rIns="0">
            <a:spAutoFit/>
          </a:bodyPr>
          <a:lstStyle/>
          <a:p>
            <a:pPr algn="ctr">
              <a:lnSpc>
                <a:spcPts val="2879"/>
              </a:lnSpc>
            </a:pPr>
          </a:p>
          <a:p>
            <a:pPr algn="ctr">
              <a:lnSpc>
                <a:spcPts val="2879"/>
              </a:lnSpc>
            </a:pPr>
            <a:r>
              <a:rPr lang="en-US" sz="2400">
                <a:solidFill>
                  <a:srgbClr val="363232"/>
                </a:solidFill>
                <a:latin typeface="Arimo"/>
                <a:ea typeface="Arimo"/>
                <a:cs typeface="Arimo"/>
                <a:sym typeface="Arimo"/>
              </a:rPr>
              <a:t>La edad no es un buen predictor de la presión sistólica, la baja R² indica que la edad explica una proporción muy pequeña de la variabilidad en la presión sistólica. </a:t>
            </a:r>
          </a:p>
          <a:p>
            <a:pPr algn="ctr">
              <a:lnSpc>
                <a:spcPts val="2879"/>
              </a:lnSpc>
            </a:pPr>
          </a:p>
          <a:p>
            <a:pPr algn="ctr">
              <a:lnSpc>
                <a:spcPts val="2879"/>
              </a:lnSpc>
            </a:pPr>
            <a:r>
              <a:rPr lang="en-US" sz="2400">
                <a:solidFill>
                  <a:srgbClr val="363232"/>
                </a:solidFill>
                <a:latin typeface="Arimo"/>
                <a:ea typeface="Arimo"/>
                <a:cs typeface="Arimo"/>
                <a:sym typeface="Arimo"/>
              </a:rPr>
              <a:t>El modelo tiene un alto índice de error, los valores de ECM y MAE son relativamente altos, lo que sugiere que las predicciones del modelo son imprecisas.</a:t>
            </a:r>
          </a:p>
          <a:p>
            <a:pPr algn="ctr">
              <a:lnSpc>
                <a:spcPts val="2879"/>
              </a:lnSpc>
            </a:pPr>
          </a:p>
        </p:txBody>
      </p:sp>
      <p:sp>
        <p:nvSpPr>
          <p:cNvPr name="TextBox 5" id="5"/>
          <p:cNvSpPr txBox="true"/>
          <p:nvPr/>
        </p:nvSpPr>
        <p:spPr>
          <a:xfrm rot="0">
            <a:off x="1531425" y="857650"/>
            <a:ext cx="15225150" cy="1047750"/>
          </a:xfrm>
          <a:prstGeom prst="rect">
            <a:avLst/>
          </a:prstGeom>
        </p:spPr>
        <p:txBody>
          <a:bodyPr anchor="t" rtlCol="false" tIns="0" lIns="0" bIns="0" rIns="0">
            <a:spAutoFit/>
          </a:bodyPr>
          <a:lstStyle/>
          <a:p>
            <a:pPr algn="ctr">
              <a:lnSpc>
                <a:spcPts val="7200"/>
              </a:lnSpc>
            </a:pPr>
            <a:r>
              <a:rPr lang="en-US" b="true" sz="6000">
                <a:solidFill>
                  <a:srgbClr val="363232"/>
                </a:solidFill>
                <a:latin typeface="Tajawal Bold"/>
                <a:ea typeface="Tajawal Bold"/>
                <a:cs typeface="Tajawal Bold"/>
                <a:sym typeface="Tajawal Bold"/>
              </a:rPr>
              <a:t>Conclusión</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BFF"/>
        </a:solidFill>
      </p:bgPr>
    </p:bg>
    <p:spTree>
      <p:nvGrpSpPr>
        <p:cNvPr id="1" name=""/>
        <p:cNvGrpSpPr/>
        <p:nvPr/>
      </p:nvGrpSpPr>
      <p:grpSpPr>
        <a:xfrm>
          <a:off x="0" y="0"/>
          <a:ext cx="0" cy="0"/>
          <a:chOff x="0" y="0"/>
          <a:chExt cx="0" cy="0"/>
        </a:xfrm>
      </p:grpSpPr>
      <p:sp>
        <p:nvSpPr>
          <p:cNvPr name="Freeform 2" id="2"/>
          <p:cNvSpPr/>
          <p:nvPr/>
        </p:nvSpPr>
        <p:spPr>
          <a:xfrm flipH="true" flipV="false" rot="0">
            <a:off x="-152404" y="7119028"/>
            <a:ext cx="3085352" cy="3272554"/>
          </a:xfrm>
          <a:custGeom>
            <a:avLst/>
            <a:gdLst/>
            <a:ahLst/>
            <a:cxnLst/>
            <a:rect r="r" b="b" t="t" l="l"/>
            <a:pathLst>
              <a:path h="3272554" w="3085352">
                <a:moveTo>
                  <a:pt x="3085352" y="0"/>
                </a:moveTo>
                <a:lnTo>
                  <a:pt x="0" y="0"/>
                </a:lnTo>
                <a:lnTo>
                  <a:pt x="0" y="3272554"/>
                </a:lnTo>
                <a:lnTo>
                  <a:pt x="3085352" y="3272554"/>
                </a:lnTo>
                <a:lnTo>
                  <a:pt x="3085352" y="0"/>
                </a:lnTo>
                <a:close/>
              </a:path>
            </a:pathLst>
          </a:custGeom>
          <a:blipFill>
            <a:blip r:embed="rId3"/>
            <a:stretch>
              <a:fillRect l="-188529" t="-81307" r="-2" b="0"/>
            </a:stretch>
          </a:blipFill>
        </p:spPr>
      </p:sp>
      <p:sp>
        <p:nvSpPr>
          <p:cNvPr name="Freeform 3" id="3"/>
          <p:cNvSpPr/>
          <p:nvPr/>
        </p:nvSpPr>
        <p:spPr>
          <a:xfrm flipH="false" flipV="false" rot="-5400000">
            <a:off x="15109046" y="-93622"/>
            <a:ext cx="3085352" cy="3272554"/>
          </a:xfrm>
          <a:custGeom>
            <a:avLst/>
            <a:gdLst/>
            <a:ahLst/>
            <a:cxnLst/>
            <a:rect r="r" b="b" t="t" l="l"/>
            <a:pathLst>
              <a:path h="3272554" w="3085352">
                <a:moveTo>
                  <a:pt x="0" y="0"/>
                </a:moveTo>
                <a:lnTo>
                  <a:pt x="3085352" y="0"/>
                </a:lnTo>
                <a:lnTo>
                  <a:pt x="3085352" y="3272554"/>
                </a:lnTo>
                <a:lnTo>
                  <a:pt x="0" y="3272554"/>
                </a:lnTo>
                <a:lnTo>
                  <a:pt x="0" y="0"/>
                </a:lnTo>
                <a:close/>
              </a:path>
            </a:pathLst>
          </a:custGeom>
          <a:blipFill>
            <a:blip r:embed="rId3"/>
            <a:stretch>
              <a:fillRect l="-188529" t="-81307" r="-2" b="0"/>
            </a:stretch>
          </a:blipFill>
        </p:spPr>
      </p:sp>
      <p:sp>
        <p:nvSpPr>
          <p:cNvPr name="TextBox 4" id="4"/>
          <p:cNvSpPr txBox="true"/>
          <p:nvPr/>
        </p:nvSpPr>
        <p:spPr>
          <a:xfrm rot="0">
            <a:off x="1741470" y="3655030"/>
            <a:ext cx="14910252" cy="5438775"/>
          </a:xfrm>
          <a:prstGeom prst="rect">
            <a:avLst/>
          </a:prstGeom>
        </p:spPr>
        <p:txBody>
          <a:bodyPr anchor="t" rtlCol="false" tIns="0" lIns="0" bIns="0" rIns="0">
            <a:spAutoFit/>
          </a:bodyPr>
          <a:lstStyle/>
          <a:p>
            <a:pPr algn="l">
              <a:lnSpc>
                <a:spcPts val="2879"/>
              </a:lnSpc>
            </a:pPr>
            <a:r>
              <a:rPr lang="en-US" sz="2400" b="true">
                <a:solidFill>
                  <a:srgbClr val="363232"/>
                </a:solidFill>
                <a:latin typeface="Arimo Bold"/>
                <a:ea typeface="Arimo Bold"/>
                <a:cs typeface="Arimo Bold"/>
                <a:sym typeface="Arimo Bold"/>
              </a:rPr>
              <a:t>Comprender la relación</a:t>
            </a:r>
            <a:r>
              <a:rPr lang="en-US" sz="2400">
                <a:solidFill>
                  <a:srgbClr val="363232"/>
                </a:solidFill>
                <a:latin typeface="Arimo"/>
                <a:ea typeface="Arimo"/>
                <a:cs typeface="Arimo"/>
                <a:sym typeface="Arimo"/>
              </a:rPr>
              <a:t>: si existe una relación estadísticamente significativa entre la presión sistólica y la</a:t>
            </a:r>
            <a:r>
              <a:rPr lang="en-US" sz="2400">
                <a:solidFill>
                  <a:srgbClr val="363232"/>
                </a:solidFill>
                <a:latin typeface="Arimo"/>
                <a:ea typeface="Arimo"/>
                <a:cs typeface="Arimo"/>
                <a:sym typeface="Arimo"/>
              </a:rPr>
              <a:t> presión del pulso.</a:t>
            </a:r>
          </a:p>
          <a:p>
            <a:pPr algn="l">
              <a:lnSpc>
                <a:spcPts val="2879"/>
              </a:lnSpc>
            </a:pPr>
          </a:p>
          <a:p>
            <a:pPr algn="l">
              <a:lnSpc>
                <a:spcPts val="2879"/>
              </a:lnSpc>
            </a:pPr>
            <a:r>
              <a:rPr lang="en-US" b="true" sz="2400">
                <a:solidFill>
                  <a:srgbClr val="363232"/>
                </a:solidFill>
                <a:latin typeface="Arimo Bold"/>
                <a:ea typeface="Arimo Bold"/>
                <a:cs typeface="Arimo Bold"/>
                <a:sym typeface="Arimo Bold"/>
              </a:rPr>
              <a:t>Predicción</a:t>
            </a:r>
            <a:r>
              <a:rPr lang="en-US" sz="2400">
                <a:solidFill>
                  <a:srgbClr val="363232"/>
                </a:solidFill>
                <a:latin typeface="Arimo"/>
                <a:ea typeface="Arimo"/>
                <a:cs typeface="Arimo"/>
                <a:sym typeface="Arimo"/>
              </a:rPr>
              <a:t>: Se quiere crear un modelo que permita predecir el valor de la presión sistólica conociendo la presión del pulso del paciente. Esto podría ser útil, por ejemplo, para estimar la presión sistólica en pacientes donde esta medición no está disponible.</a:t>
            </a:r>
          </a:p>
          <a:p>
            <a:pPr algn="ctr">
              <a:lnSpc>
                <a:spcPts val="2879"/>
              </a:lnSpc>
            </a:pPr>
          </a:p>
          <a:p>
            <a:pPr algn="ctr">
              <a:lnSpc>
                <a:spcPts val="2879"/>
              </a:lnSpc>
            </a:pPr>
          </a:p>
          <a:p>
            <a:pPr algn="ctr">
              <a:lnSpc>
                <a:spcPts val="2879"/>
              </a:lnSpc>
            </a:pPr>
            <a:r>
              <a:rPr lang="en-US" sz="2400">
                <a:solidFill>
                  <a:srgbClr val="363232"/>
                </a:solidFill>
                <a:latin typeface="Arimo"/>
                <a:ea typeface="Arimo"/>
                <a:cs typeface="Arimo"/>
                <a:sym typeface="Arimo"/>
              </a:rPr>
              <a:t>Pasos:</a:t>
            </a:r>
          </a:p>
          <a:p>
            <a:pPr algn="l" marL="518160" indent="-259080" lvl="1">
              <a:lnSpc>
                <a:spcPts val="2879"/>
              </a:lnSpc>
              <a:buAutoNum type="arabicPeriod" startAt="1"/>
            </a:pPr>
            <a:r>
              <a:rPr lang="en-US" sz="2400">
                <a:solidFill>
                  <a:srgbClr val="363232"/>
                </a:solidFill>
                <a:latin typeface="Arimo"/>
                <a:ea typeface="Arimo"/>
                <a:cs typeface="Arimo"/>
                <a:sym typeface="Arimo"/>
              </a:rPr>
              <a:t>Selección de variables (‘PP’ como variable independiente y ‘presión sistólica’ como variable dependiente). División de datos de entrenamiento y prueba. Ajustes. </a:t>
            </a:r>
          </a:p>
          <a:p>
            <a:pPr algn="l" marL="518160" indent="-259080" lvl="1">
              <a:lnSpc>
                <a:spcPts val="2879"/>
              </a:lnSpc>
              <a:buAutoNum type="arabicPeriod" startAt="1"/>
            </a:pPr>
            <a:r>
              <a:rPr lang="en-US" sz="2400">
                <a:solidFill>
                  <a:srgbClr val="363232"/>
                </a:solidFill>
                <a:latin typeface="Arimo"/>
                <a:ea typeface="Arimo"/>
                <a:cs typeface="Arimo"/>
                <a:sym typeface="Arimo"/>
              </a:rPr>
              <a:t>Creación y entrenamiento del modelo de regresión lineal simple.</a:t>
            </a:r>
          </a:p>
          <a:p>
            <a:pPr algn="l" marL="518160" indent="-259080" lvl="1">
              <a:lnSpc>
                <a:spcPts val="2879"/>
              </a:lnSpc>
              <a:buAutoNum type="arabicPeriod" startAt="1"/>
            </a:pPr>
            <a:r>
              <a:rPr lang="en-US" sz="2400">
                <a:solidFill>
                  <a:srgbClr val="363232"/>
                </a:solidFill>
                <a:latin typeface="Arimo"/>
                <a:ea typeface="Arimo"/>
                <a:cs typeface="Arimo"/>
                <a:sym typeface="Arimo"/>
              </a:rPr>
              <a:t>Predicciones.</a:t>
            </a:r>
          </a:p>
          <a:p>
            <a:pPr algn="l" marL="518160" indent="-259080" lvl="1">
              <a:lnSpc>
                <a:spcPts val="2879"/>
              </a:lnSpc>
              <a:buAutoNum type="arabicPeriod" startAt="1"/>
            </a:pPr>
            <a:r>
              <a:rPr lang="en-US" sz="2400">
                <a:solidFill>
                  <a:srgbClr val="363232"/>
                </a:solidFill>
                <a:latin typeface="Arimo"/>
                <a:ea typeface="Arimo"/>
                <a:cs typeface="Arimo"/>
                <a:sym typeface="Arimo"/>
              </a:rPr>
              <a:t>Evaluación del rendimiento del modelo mediante cálculo de parámetros estadísticos</a:t>
            </a:r>
          </a:p>
          <a:p>
            <a:pPr algn="l">
              <a:lnSpc>
                <a:spcPts val="2879"/>
              </a:lnSpc>
            </a:pPr>
          </a:p>
        </p:txBody>
      </p:sp>
      <p:sp>
        <p:nvSpPr>
          <p:cNvPr name="TextBox 5" id="5"/>
          <p:cNvSpPr txBox="true"/>
          <p:nvPr/>
        </p:nvSpPr>
        <p:spPr>
          <a:xfrm rot="0">
            <a:off x="1639480" y="1190625"/>
            <a:ext cx="15009041" cy="1971675"/>
          </a:xfrm>
          <a:prstGeom prst="rect">
            <a:avLst/>
          </a:prstGeom>
        </p:spPr>
        <p:txBody>
          <a:bodyPr anchor="t" rtlCol="false" tIns="0" lIns="0" bIns="0" rIns="0">
            <a:spAutoFit/>
          </a:bodyPr>
          <a:lstStyle/>
          <a:p>
            <a:pPr algn="ctr">
              <a:lnSpc>
                <a:spcPts val="7200"/>
              </a:lnSpc>
            </a:pPr>
            <a:r>
              <a:rPr lang="en-US" sz="6000" b="true">
                <a:solidFill>
                  <a:srgbClr val="470FA7"/>
                </a:solidFill>
                <a:latin typeface="Tajawal Bold"/>
                <a:ea typeface="Tajawal Bold"/>
                <a:cs typeface="Tajawal Bold"/>
                <a:sym typeface="Tajawal Bold"/>
              </a:rPr>
              <a:t>Relación Presión del pulso y Presión Sistólica</a:t>
            </a:r>
          </a:p>
          <a:p>
            <a:pPr algn="ctr">
              <a:lnSpc>
                <a:spcPts val="7200"/>
              </a:lnSpc>
            </a:pPr>
            <a:r>
              <a:rPr lang="en-US" b="true" sz="6000">
                <a:solidFill>
                  <a:srgbClr val="363232"/>
                </a:solidFill>
                <a:latin typeface="Tajawal Bold"/>
                <a:ea typeface="Tajawal Bold"/>
                <a:cs typeface="Tajawal Bold"/>
                <a:sym typeface="Tajawal Bold"/>
              </a:rPr>
              <a:t>Objetivo</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52404" y="-152402"/>
            <a:ext cx="3085352" cy="3272554"/>
          </a:xfrm>
          <a:custGeom>
            <a:avLst/>
            <a:gdLst/>
            <a:ahLst/>
            <a:cxnLst/>
            <a:rect r="r" b="b" t="t" l="l"/>
            <a:pathLst>
              <a:path h="3272554" w="3085352">
                <a:moveTo>
                  <a:pt x="0" y="0"/>
                </a:moveTo>
                <a:lnTo>
                  <a:pt x="3085352" y="0"/>
                </a:lnTo>
                <a:lnTo>
                  <a:pt x="3085352" y="3272554"/>
                </a:lnTo>
                <a:lnTo>
                  <a:pt x="0" y="3272554"/>
                </a:lnTo>
                <a:lnTo>
                  <a:pt x="0" y="0"/>
                </a:lnTo>
                <a:close/>
              </a:path>
            </a:pathLst>
          </a:custGeom>
          <a:blipFill>
            <a:blip r:embed="rId3"/>
            <a:stretch>
              <a:fillRect l="-188529" t="-81307" r="-2" b="0"/>
            </a:stretch>
          </a:blipFill>
        </p:spPr>
      </p:sp>
      <p:sp>
        <p:nvSpPr>
          <p:cNvPr name="Freeform 3" id="3"/>
          <p:cNvSpPr/>
          <p:nvPr/>
        </p:nvSpPr>
        <p:spPr>
          <a:xfrm flipH="true" flipV="false" rot="5400000">
            <a:off x="14556650" y="6043550"/>
            <a:ext cx="4600350" cy="4700650"/>
          </a:xfrm>
          <a:custGeom>
            <a:avLst/>
            <a:gdLst/>
            <a:ahLst/>
            <a:cxnLst/>
            <a:rect r="r" b="b" t="t" l="l"/>
            <a:pathLst>
              <a:path h="4700650" w="4600350">
                <a:moveTo>
                  <a:pt x="4600350" y="0"/>
                </a:moveTo>
                <a:lnTo>
                  <a:pt x="0" y="0"/>
                </a:lnTo>
                <a:lnTo>
                  <a:pt x="0" y="4700650"/>
                </a:lnTo>
                <a:lnTo>
                  <a:pt x="4600350" y="4700650"/>
                </a:lnTo>
                <a:lnTo>
                  <a:pt x="4600350" y="0"/>
                </a:lnTo>
                <a:close/>
              </a:path>
            </a:pathLst>
          </a:custGeom>
          <a:blipFill>
            <a:blip r:embed="rId4"/>
            <a:stretch>
              <a:fillRect l="0" t="0" r="-91433" b="-24868"/>
            </a:stretch>
          </a:blipFill>
        </p:spPr>
      </p:sp>
      <p:sp>
        <p:nvSpPr>
          <p:cNvPr name="Freeform 4" id="4"/>
          <p:cNvSpPr/>
          <p:nvPr/>
        </p:nvSpPr>
        <p:spPr>
          <a:xfrm flipH="false" flipV="false" rot="0">
            <a:off x="420988" y="3545383"/>
            <a:ext cx="6299322" cy="4653652"/>
          </a:xfrm>
          <a:custGeom>
            <a:avLst/>
            <a:gdLst/>
            <a:ahLst/>
            <a:cxnLst/>
            <a:rect r="r" b="b" t="t" l="l"/>
            <a:pathLst>
              <a:path h="4653652" w="6299322">
                <a:moveTo>
                  <a:pt x="0" y="0"/>
                </a:moveTo>
                <a:lnTo>
                  <a:pt x="6299322" y="0"/>
                </a:lnTo>
                <a:lnTo>
                  <a:pt x="6299322" y="4653652"/>
                </a:lnTo>
                <a:lnTo>
                  <a:pt x="0" y="4653652"/>
                </a:lnTo>
                <a:lnTo>
                  <a:pt x="0" y="0"/>
                </a:lnTo>
                <a:close/>
              </a:path>
            </a:pathLst>
          </a:custGeom>
          <a:blipFill>
            <a:blip r:embed="rId5"/>
            <a:stretch>
              <a:fillRect l="0" t="0" r="0" b="0"/>
            </a:stretch>
          </a:blipFill>
        </p:spPr>
      </p:sp>
      <p:sp>
        <p:nvSpPr>
          <p:cNvPr name="TextBox 5" id="5"/>
          <p:cNvSpPr txBox="true"/>
          <p:nvPr/>
        </p:nvSpPr>
        <p:spPr>
          <a:xfrm rot="0">
            <a:off x="2413397" y="436125"/>
            <a:ext cx="13461205" cy="1971675"/>
          </a:xfrm>
          <a:prstGeom prst="rect">
            <a:avLst/>
          </a:prstGeom>
        </p:spPr>
        <p:txBody>
          <a:bodyPr anchor="t" rtlCol="false" tIns="0" lIns="0" bIns="0" rIns="0">
            <a:spAutoFit/>
          </a:bodyPr>
          <a:lstStyle/>
          <a:p>
            <a:pPr algn="ctr">
              <a:lnSpc>
                <a:spcPts val="7200"/>
              </a:lnSpc>
            </a:pPr>
            <a:r>
              <a:rPr lang="en-US" b="true" sz="6000">
                <a:solidFill>
                  <a:srgbClr val="363232"/>
                </a:solidFill>
                <a:latin typeface="Tajawal Bold"/>
                <a:ea typeface="Tajawal Bold"/>
                <a:cs typeface="Tajawal Bold"/>
                <a:sym typeface="Tajawal Bold"/>
              </a:rPr>
              <a:t>Relación Presión del pulso y Presión Sistólica</a:t>
            </a:r>
          </a:p>
        </p:txBody>
      </p:sp>
      <p:sp>
        <p:nvSpPr>
          <p:cNvPr name="TextBox 6" id="6"/>
          <p:cNvSpPr txBox="true"/>
          <p:nvPr/>
        </p:nvSpPr>
        <p:spPr>
          <a:xfrm rot="0">
            <a:off x="7050307" y="2938509"/>
            <a:ext cx="9712858" cy="5848684"/>
          </a:xfrm>
          <a:prstGeom prst="rect">
            <a:avLst/>
          </a:prstGeom>
        </p:spPr>
        <p:txBody>
          <a:bodyPr anchor="t" rtlCol="false" tIns="0" lIns="0" bIns="0" rIns="0">
            <a:spAutoFit/>
          </a:bodyPr>
          <a:lstStyle/>
          <a:p>
            <a:pPr algn="l">
              <a:lnSpc>
                <a:spcPts val="2760"/>
              </a:lnSpc>
            </a:pPr>
            <a:r>
              <a:rPr lang="en-US" sz="2300" b="true">
                <a:solidFill>
                  <a:srgbClr val="363232"/>
                </a:solidFill>
                <a:latin typeface="Arimo Bold"/>
                <a:ea typeface="Arimo Bold"/>
                <a:cs typeface="Arimo Bold"/>
                <a:sym typeface="Arimo Bold"/>
              </a:rPr>
              <a:t>Pendiente positiva</a:t>
            </a:r>
            <a:r>
              <a:rPr lang="en-US" sz="2300">
                <a:solidFill>
                  <a:srgbClr val="363232"/>
                </a:solidFill>
                <a:latin typeface="Arimo"/>
                <a:ea typeface="Arimo"/>
                <a:cs typeface="Arimo"/>
                <a:sym typeface="Arimo"/>
              </a:rPr>
              <a:t>: 0.4076 indica que a medida que aumenta presión del pulso en una unidad, la presión sistólica tiende a aumentar en aproximadamente 0.4076 unidades. Esto sugiere una relación positiva entre ambas variables.</a:t>
            </a:r>
          </a:p>
          <a:p>
            <a:pPr algn="l">
              <a:lnSpc>
                <a:spcPts val="2760"/>
              </a:lnSpc>
            </a:pPr>
          </a:p>
          <a:p>
            <a:pPr algn="l">
              <a:lnSpc>
                <a:spcPts val="2760"/>
              </a:lnSpc>
            </a:pPr>
            <a:r>
              <a:rPr lang="en-US" sz="2300" b="true">
                <a:solidFill>
                  <a:srgbClr val="363232"/>
                </a:solidFill>
                <a:latin typeface="Arimo Bold"/>
                <a:ea typeface="Arimo Bold"/>
                <a:cs typeface="Arimo Bold"/>
                <a:sym typeface="Arimo Bold"/>
              </a:rPr>
              <a:t>Coeficiente de Determinación (R²)</a:t>
            </a:r>
            <a:r>
              <a:rPr lang="en-US" sz="2300">
                <a:solidFill>
                  <a:srgbClr val="363232"/>
                </a:solidFill>
                <a:latin typeface="Arimo"/>
                <a:ea typeface="Arimo"/>
                <a:cs typeface="Arimo"/>
                <a:sym typeface="Arimo"/>
              </a:rPr>
              <a:t>:</a:t>
            </a:r>
            <a:r>
              <a:rPr lang="en-US" sz="2300">
                <a:solidFill>
                  <a:srgbClr val="363232"/>
                </a:solidFill>
                <a:latin typeface="Arimo"/>
                <a:ea typeface="Arimo"/>
                <a:cs typeface="Arimo"/>
                <a:sym typeface="Arimo"/>
              </a:rPr>
              <a:t> 0.4977, indica que aproximadamente el 50% de la variabilidad en la presión sistólica puede ser explicada por la presión del pulso. Es decir, la presión del pulso es un buen predictor, pero no explica toda la variabilidad.</a:t>
            </a:r>
          </a:p>
          <a:p>
            <a:pPr algn="l">
              <a:lnSpc>
                <a:spcPts val="2760"/>
              </a:lnSpc>
            </a:pPr>
          </a:p>
          <a:p>
            <a:pPr algn="l">
              <a:lnSpc>
                <a:spcPts val="2760"/>
              </a:lnSpc>
            </a:pPr>
            <a:r>
              <a:rPr lang="en-US" sz="2300" b="true">
                <a:solidFill>
                  <a:srgbClr val="363232"/>
                </a:solidFill>
                <a:latin typeface="Arimo Bold"/>
                <a:ea typeface="Arimo Bold"/>
                <a:cs typeface="Arimo Bold"/>
                <a:sym typeface="Arimo Bold"/>
              </a:rPr>
              <a:t>Error Cuadrático Medio (ECM)</a:t>
            </a:r>
            <a:r>
              <a:rPr lang="en-US" sz="2300">
                <a:solidFill>
                  <a:srgbClr val="363232"/>
                </a:solidFill>
                <a:latin typeface="Arimo"/>
                <a:ea typeface="Arimo"/>
                <a:cs typeface="Arimo"/>
                <a:sym typeface="Arimo"/>
              </a:rPr>
              <a:t>:</a:t>
            </a:r>
            <a:r>
              <a:rPr lang="en-US" sz="2300">
                <a:solidFill>
                  <a:srgbClr val="363232"/>
                </a:solidFill>
                <a:latin typeface="Arimo"/>
                <a:ea typeface="Arimo"/>
                <a:cs typeface="Arimo"/>
                <a:sym typeface="Arimo"/>
              </a:rPr>
              <a:t> 8.2764 indica que, en promedio, nuestras predicciones de la presión sistólica están desviadas en aproximadamente 8.28 unidades de los valores reales.</a:t>
            </a:r>
          </a:p>
          <a:p>
            <a:pPr algn="l">
              <a:lnSpc>
                <a:spcPts val="2760"/>
              </a:lnSpc>
            </a:pPr>
          </a:p>
          <a:p>
            <a:pPr algn="l">
              <a:lnSpc>
                <a:spcPts val="2760"/>
              </a:lnSpc>
            </a:pPr>
            <a:r>
              <a:rPr lang="en-US" sz="2300" b="true">
                <a:solidFill>
                  <a:srgbClr val="363232"/>
                </a:solidFill>
                <a:latin typeface="Arimo Bold"/>
                <a:ea typeface="Arimo Bold"/>
                <a:cs typeface="Arimo Bold"/>
                <a:sym typeface="Arimo Bold"/>
              </a:rPr>
              <a:t>Error Absoluto Medio (MAE)</a:t>
            </a:r>
            <a:r>
              <a:rPr lang="en-US" sz="2300">
                <a:solidFill>
                  <a:srgbClr val="363232"/>
                </a:solidFill>
                <a:latin typeface="Arimo"/>
                <a:ea typeface="Arimo"/>
                <a:cs typeface="Arimo"/>
                <a:sym typeface="Arimo"/>
              </a:rPr>
              <a:t>:</a:t>
            </a:r>
            <a:r>
              <a:rPr lang="en-US" sz="2300">
                <a:solidFill>
                  <a:srgbClr val="363232"/>
                </a:solidFill>
                <a:latin typeface="Arimo"/>
                <a:ea typeface="Arimo"/>
                <a:cs typeface="Arimo"/>
                <a:sym typeface="Arimo"/>
              </a:rPr>
              <a:t> 6.6569 indica que, en promedio, nuestras predicciones de la presión sistólica están desviadas en aproximadamente 6.66 unidades de los valores reales.</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BFF"/>
        </a:solidFill>
      </p:bgPr>
    </p:bg>
    <p:spTree>
      <p:nvGrpSpPr>
        <p:cNvPr id="1" name=""/>
        <p:cNvGrpSpPr/>
        <p:nvPr/>
      </p:nvGrpSpPr>
      <p:grpSpPr>
        <a:xfrm>
          <a:off x="0" y="0"/>
          <a:ext cx="0" cy="0"/>
          <a:chOff x="0" y="0"/>
          <a:chExt cx="0" cy="0"/>
        </a:xfrm>
      </p:grpSpPr>
      <p:sp>
        <p:nvSpPr>
          <p:cNvPr name="Freeform 2" id="2"/>
          <p:cNvSpPr/>
          <p:nvPr/>
        </p:nvSpPr>
        <p:spPr>
          <a:xfrm flipH="false" flipV="false" rot="0">
            <a:off x="15202648" y="7119028"/>
            <a:ext cx="3085352" cy="3272554"/>
          </a:xfrm>
          <a:custGeom>
            <a:avLst/>
            <a:gdLst/>
            <a:ahLst/>
            <a:cxnLst/>
            <a:rect r="r" b="b" t="t" l="l"/>
            <a:pathLst>
              <a:path h="3272554" w="3085352">
                <a:moveTo>
                  <a:pt x="0" y="0"/>
                </a:moveTo>
                <a:lnTo>
                  <a:pt x="3085352" y="0"/>
                </a:lnTo>
                <a:lnTo>
                  <a:pt x="3085352" y="3272554"/>
                </a:lnTo>
                <a:lnTo>
                  <a:pt x="0" y="3272554"/>
                </a:lnTo>
                <a:lnTo>
                  <a:pt x="0" y="0"/>
                </a:lnTo>
                <a:close/>
              </a:path>
            </a:pathLst>
          </a:custGeom>
          <a:blipFill>
            <a:blip r:embed="rId3"/>
            <a:stretch>
              <a:fillRect l="-188529" t="-81307" r="-2" b="0"/>
            </a:stretch>
          </a:blipFill>
        </p:spPr>
      </p:sp>
      <p:sp>
        <p:nvSpPr>
          <p:cNvPr name="Freeform 3" id="3"/>
          <p:cNvSpPr/>
          <p:nvPr/>
        </p:nvSpPr>
        <p:spPr>
          <a:xfrm flipH="false" flipV="false" rot="-10800000">
            <a:off x="-152404" y="-152402"/>
            <a:ext cx="3843154" cy="2773598"/>
          </a:xfrm>
          <a:custGeom>
            <a:avLst/>
            <a:gdLst/>
            <a:ahLst/>
            <a:cxnLst/>
            <a:rect r="r" b="b" t="t" l="l"/>
            <a:pathLst>
              <a:path h="2773598" w="3843154">
                <a:moveTo>
                  <a:pt x="0" y="0"/>
                </a:moveTo>
                <a:lnTo>
                  <a:pt x="3843154" y="0"/>
                </a:lnTo>
                <a:lnTo>
                  <a:pt x="3843154" y="2773598"/>
                </a:lnTo>
                <a:lnTo>
                  <a:pt x="0" y="2773598"/>
                </a:lnTo>
                <a:lnTo>
                  <a:pt x="0" y="0"/>
                </a:lnTo>
                <a:close/>
              </a:path>
            </a:pathLst>
          </a:custGeom>
          <a:blipFill>
            <a:blip r:embed="rId4"/>
            <a:stretch>
              <a:fillRect l="-104469" t="-88830" r="0" b="-1"/>
            </a:stretch>
          </a:blipFill>
        </p:spPr>
      </p:sp>
      <p:sp>
        <p:nvSpPr>
          <p:cNvPr name="TextBox 4" id="4"/>
          <p:cNvSpPr txBox="true"/>
          <p:nvPr/>
        </p:nvSpPr>
        <p:spPr>
          <a:xfrm rot="0">
            <a:off x="2505885" y="3416839"/>
            <a:ext cx="13276230" cy="2181432"/>
          </a:xfrm>
          <a:prstGeom prst="rect">
            <a:avLst/>
          </a:prstGeom>
        </p:spPr>
        <p:txBody>
          <a:bodyPr anchor="t" rtlCol="false" tIns="0" lIns="0" bIns="0" rIns="0">
            <a:spAutoFit/>
          </a:bodyPr>
          <a:lstStyle/>
          <a:p>
            <a:pPr algn="ctr">
              <a:lnSpc>
                <a:spcPts val="2879"/>
              </a:lnSpc>
            </a:pPr>
          </a:p>
          <a:p>
            <a:pPr algn="ctr">
              <a:lnSpc>
                <a:spcPts val="2879"/>
              </a:lnSpc>
            </a:pPr>
            <a:r>
              <a:rPr lang="en-US" sz="2400">
                <a:solidFill>
                  <a:srgbClr val="363232"/>
                </a:solidFill>
                <a:latin typeface="Arimo"/>
                <a:ea typeface="Arimo"/>
                <a:cs typeface="Arimo"/>
                <a:sym typeface="Arimo"/>
              </a:rPr>
              <a:t>La pendiente positiva indica que a medida que aumenta presión del pulso en una unidad, la presión sistólica tiende a aumentar. Esto sugiere una relación positiva entre ambas variables.</a:t>
            </a:r>
          </a:p>
          <a:p>
            <a:pPr algn="ctr">
              <a:lnSpc>
                <a:spcPts val="2879"/>
              </a:lnSpc>
            </a:pPr>
          </a:p>
          <a:p>
            <a:pPr algn="ctr">
              <a:lnSpc>
                <a:spcPts val="2879"/>
              </a:lnSpc>
            </a:pPr>
            <a:r>
              <a:rPr lang="en-US" sz="2400">
                <a:solidFill>
                  <a:srgbClr val="363232"/>
                </a:solidFill>
                <a:latin typeface="Arimo"/>
                <a:ea typeface="Arimo"/>
                <a:cs typeface="Arimo"/>
                <a:sym typeface="Arimo"/>
              </a:rPr>
              <a:t>El R² indica que la presión del pulso es un buen predictor ya que aproximadamente el 50% de la variabilidad en la presión sistólica puede ser explicada por la presión del pulso. </a:t>
            </a:r>
          </a:p>
        </p:txBody>
      </p:sp>
      <p:sp>
        <p:nvSpPr>
          <p:cNvPr name="TextBox 5" id="5"/>
          <p:cNvSpPr txBox="true"/>
          <p:nvPr/>
        </p:nvSpPr>
        <p:spPr>
          <a:xfrm rot="0">
            <a:off x="1531425" y="857650"/>
            <a:ext cx="15225150" cy="1047750"/>
          </a:xfrm>
          <a:prstGeom prst="rect">
            <a:avLst/>
          </a:prstGeom>
        </p:spPr>
        <p:txBody>
          <a:bodyPr anchor="t" rtlCol="false" tIns="0" lIns="0" bIns="0" rIns="0">
            <a:spAutoFit/>
          </a:bodyPr>
          <a:lstStyle/>
          <a:p>
            <a:pPr algn="ctr">
              <a:lnSpc>
                <a:spcPts val="7200"/>
              </a:lnSpc>
            </a:pPr>
            <a:r>
              <a:rPr lang="en-US" b="true" sz="6000">
                <a:solidFill>
                  <a:srgbClr val="363232"/>
                </a:solidFill>
                <a:latin typeface="Tajawal Bold"/>
                <a:ea typeface="Tajawal Bold"/>
                <a:cs typeface="Tajawal Bold"/>
                <a:sym typeface="Tajawal Bold"/>
              </a:rPr>
              <a:t>Conclusión</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DAGZlcnHjBg</dc:identifier>
  <dcterms:modified xsi:type="dcterms:W3CDTF">2011-08-01T06:04:30Z</dcterms:modified>
  <cp:revision>1</cp:revision>
  <dc:title>Copy of Presentación final</dc:title>
</cp:coreProperties>
</file>