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199"/>
    <a:srgbClr val="FEF0BE"/>
    <a:srgbClr val="FACB1E"/>
    <a:srgbClr val="000000"/>
    <a:srgbClr val="F2F2F2"/>
    <a:srgbClr val="FACF38"/>
    <a:srgbClr val="C59E82"/>
    <a:srgbClr val="984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02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jpe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930A2CE1-4F9D-E3B5-DDCB-F95AE449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AR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A2A4DAE-57CD-3EE4-3AD1-D5FEB445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r="1369"/>
          <a:stretch/>
        </p:blipFill>
        <p:spPr>
          <a:xfrm>
            <a:off x="5695066" y="1808532"/>
            <a:ext cx="5452526" cy="327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D2ADD8B-5297-A126-77D5-C4300E0D6038}"/>
              </a:ext>
            </a:extLst>
          </p:cNvPr>
          <p:cNvSpPr/>
          <p:nvPr/>
        </p:nvSpPr>
        <p:spPr>
          <a:xfrm>
            <a:off x="651933" y="2450301"/>
            <a:ext cx="4682067" cy="513032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cap="all" dirty="0">
                <a:solidFill>
                  <a:srgbClr val="FACB1E"/>
                </a:solidFill>
                <a:latin typeface="+mj-lt"/>
              </a:rPr>
              <a:t>Resumen general</a:t>
            </a:r>
            <a:endParaRPr lang="es-AR" sz="3200" cap="all" dirty="0"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EC8E902-1A40-2B11-986F-1683DEBB6832}"/>
              </a:ext>
            </a:extLst>
          </p:cNvPr>
          <p:cNvSpPr/>
          <p:nvPr/>
        </p:nvSpPr>
        <p:spPr>
          <a:xfrm>
            <a:off x="651933" y="3429000"/>
            <a:ext cx="4682067" cy="513032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cap="all" dirty="0">
                <a:solidFill>
                  <a:srgbClr val="FACB1E"/>
                </a:solidFill>
                <a:latin typeface="+mj-lt"/>
              </a:rPr>
              <a:t>Indicadores usa</a:t>
            </a:r>
            <a:endParaRPr lang="es-AR" sz="32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6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A5327-1572-C26C-73FF-B832B199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AR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6D9ACED4-71B5-F8D7-854D-8511D1BC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E6D90D-452D-26BD-A811-76665F3B8BDE}"/>
              </a:ext>
            </a:extLst>
          </p:cNvPr>
          <p:cNvSpPr/>
          <p:nvPr/>
        </p:nvSpPr>
        <p:spPr>
          <a:xfrm>
            <a:off x="945896" y="902125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Total ventas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8DBD5C-8FED-ABAD-BFF5-0184FBBEB150}"/>
              </a:ext>
            </a:extLst>
          </p:cNvPr>
          <p:cNvSpPr/>
          <p:nvPr/>
        </p:nvSpPr>
        <p:spPr>
          <a:xfrm>
            <a:off x="945896" y="1808010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Ingresos período actual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FD6AF7E-C764-3875-1CA3-2CE350C03788}"/>
              </a:ext>
            </a:extLst>
          </p:cNvPr>
          <p:cNvSpPr/>
          <p:nvPr/>
        </p:nvSpPr>
        <p:spPr>
          <a:xfrm>
            <a:off x="950129" y="2713895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Ingresos período anterior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D220B8E-663B-07C1-1CEA-15FC536CBE7F}"/>
              </a:ext>
            </a:extLst>
          </p:cNvPr>
          <p:cNvSpPr/>
          <p:nvPr/>
        </p:nvSpPr>
        <p:spPr>
          <a:xfrm>
            <a:off x="945896" y="3670127"/>
            <a:ext cx="1721104" cy="90588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Utilidad bruta actual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 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% variación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27E14B7-D21B-D928-00F9-D1260884478C}"/>
              </a:ext>
            </a:extLst>
          </p:cNvPr>
          <p:cNvSpPr/>
          <p:nvPr/>
        </p:nvSpPr>
        <p:spPr>
          <a:xfrm>
            <a:off x="945896" y="4713172"/>
            <a:ext cx="1721104" cy="90588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Utilidad bruta anterior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 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% variación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D83A295-ACDE-E99D-8D43-D9DD0F97F2AA}"/>
              </a:ext>
            </a:extLst>
          </p:cNvPr>
          <p:cNvSpPr/>
          <p:nvPr/>
        </p:nvSpPr>
        <p:spPr>
          <a:xfrm>
            <a:off x="975529" y="5816175"/>
            <a:ext cx="1721104" cy="90588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Utilidad neta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 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% variación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93E979-E732-FA2D-134F-698AB74DAB3E}"/>
              </a:ext>
            </a:extLst>
          </p:cNvPr>
          <p:cNvSpPr txBox="1"/>
          <p:nvPr/>
        </p:nvSpPr>
        <p:spPr>
          <a:xfrm>
            <a:off x="10890077" y="6596858"/>
            <a:ext cx="829733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cap="all" dirty="0">
                <a:solidFill>
                  <a:srgbClr val="FACB1E"/>
                </a:solidFill>
                <a:latin typeface="+mj-lt"/>
              </a:rPr>
              <a:t>COGS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840D8D-03D8-216C-0859-14D3661CD3C1}"/>
              </a:ext>
            </a:extLst>
          </p:cNvPr>
          <p:cNvSpPr/>
          <p:nvPr/>
        </p:nvSpPr>
        <p:spPr>
          <a:xfrm>
            <a:off x="2866428" y="1758033"/>
            <a:ext cx="3757507" cy="239704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643DFCF-FE7D-6A1A-607B-61813E93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95" y="1770658"/>
            <a:ext cx="3696480" cy="2361205"/>
          </a:xfrm>
          <a:prstGeom prst="round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F5F0250-B8F7-3162-2637-64C9929EE706}"/>
              </a:ext>
            </a:extLst>
          </p:cNvPr>
          <p:cNvSpPr txBox="1"/>
          <p:nvPr/>
        </p:nvSpPr>
        <p:spPr>
          <a:xfrm>
            <a:off x="2979778" y="1443943"/>
            <a:ext cx="2077043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1400" b="1" cap="all" dirty="0">
                <a:solidFill>
                  <a:srgbClr val="FACB1E"/>
                </a:solidFill>
                <a:latin typeface="+mj-lt"/>
              </a:rPr>
              <a:t>C</a:t>
            </a:r>
            <a:r>
              <a:rPr lang="es-AR" sz="1400" b="1" dirty="0">
                <a:solidFill>
                  <a:srgbClr val="FACB1E"/>
                </a:solidFill>
                <a:latin typeface="+mj-lt"/>
              </a:rPr>
              <a:t>lientes por país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6B5913F-CD3D-C090-1541-049BDFB412D8}"/>
              </a:ext>
            </a:extLst>
          </p:cNvPr>
          <p:cNvSpPr/>
          <p:nvPr/>
        </p:nvSpPr>
        <p:spPr>
          <a:xfrm>
            <a:off x="2833793" y="4605233"/>
            <a:ext cx="5310991" cy="199965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35A3EC0-E0C3-B95D-ABE1-347A08950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510" y="4697804"/>
            <a:ext cx="5202069" cy="1843368"/>
          </a:xfrm>
          <a:prstGeom prst="round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4F468A1-94C7-9C87-E05A-47CEE43EFDD9}"/>
              </a:ext>
            </a:extLst>
          </p:cNvPr>
          <p:cNvSpPr txBox="1"/>
          <p:nvPr/>
        </p:nvSpPr>
        <p:spPr>
          <a:xfrm>
            <a:off x="2979778" y="4301600"/>
            <a:ext cx="4927600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1400" b="1" cap="all" dirty="0">
                <a:solidFill>
                  <a:srgbClr val="FACB1E"/>
                </a:solidFill>
                <a:latin typeface="+mj-lt"/>
              </a:rPr>
              <a:t>D</a:t>
            </a:r>
            <a:r>
              <a:rPr lang="es-AR" sz="1400" b="1" dirty="0">
                <a:solidFill>
                  <a:srgbClr val="FACB1E"/>
                </a:solidFill>
                <a:latin typeface="+mj-lt"/>
              </a:rPr>
              <a:t>istribución COGS, Ingresos &amp; Utilidad Bruta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098A370-3CDA-79FB-8E76-2D2C22E49E3D}"/>
              </a:ext>
            </a:extLst>
          </p:cNvPr>
          <p:cNvSpPr/>
          <p:nvPr/>
        </p:nvSpPr>
        <p:spPr>
          <a:xfrm>
            <a:off x="6673257" y="270638"/>
            <a:ext cx="2693416" cy="242448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95275B2-0552-40EC-C9BE-7B6E2DF2714A}"/>
              </a:ext>
            </a:extLst>
          </p:cNvPr>
          <p:cNvSpPr/>
          <p:nvPr/>
        </p:nvSpPr>
        <p:spPr>
          <a:xfrm>
            <a:off x="9420500" y="253112"/>
            <a:ext cx="2693416" cy="242448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7997B5D2-BC18-8ED2-9725-0ACA4983A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263" y="270637"/>
            <a:ext cx="2590631" cy="2406963"/>
          </a:xfrm>
          <a:prstGeom prst="round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1C0CC0A-4725-727D-C680-1FF0E3FBAB12}"/>
              </a:ext>
            </a:extLst>
          </p:cNvPr>
          <p:cNvSpPr txBox="1"/>
          <p:nvPr/>
        </p:nvSpPr>
        <p:spPr>
          <a:xfrm>
            <a:off x="9603474" y="-67290"/>
            <a:ext cx="2340208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Utilidad por subcategoría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9A6F9CC-C2A6-8394-90FC-E4E79F0B55FD}"/>
              </a:ext>
            </a:extLst>
          </p:cNvPr>
          <p:cNvSpPr txBox="1"/>
          <p:nvPr/>
        </p:nvSpPr>
        <p:spPr>
          <a:xfrm>
            <a:off x="6962954" y="-60761"/>
            <a:ext cx="2340208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Utilidad por categoría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5F2894C-6FA4-6D88-2181-C95DC473A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593" y="314305"/>
            <a:ext cx="2657327" cy="2363295"/>
          </a:xfrm>
          <a:prstGeom prst="round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8D19F42-F30A-9DF5-C180-4B7D33C99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6523" y="2506295"/>
            <a:ext cx="1028421" cy="14087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0CED4B7-D867-7306-336F-BD05CF28A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726" y="2472468"/>
            <a:ext cx="1028421" cy="140879"/>
          </a:xfrm>
          <a:prstGeom prst="rect">
            <a:avLst/>
          </a:prstGeom>
        </p:spPr>
      </p:pic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CE044FD-01B3-AF75-3FAE-F042E5EFF561}"/>
              </a:ext>
            </a:extLst>
          </p:cNvPr>
          <p:cNvSpPr/>
          <p:nvPr/>
        </p:nvSpPr>
        <p:spPr>
          <a:xfrm>
            <a:off x="6748423" y="2762063"/>
            <a:ext cx="2621100" cy="17867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B3B67B0-A2AE-A3F8-87F5-5314EA2D2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7781" y="2790450"/>
            <a:ext cx="2495381" cy="1686896"/>
          </a:xfrm>
          <a:prstGeom prst="round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E247B74-F5E8-5872-17CC-DE5D6F9C3BBC}"/>
              </a:ext>
            </a:extLst>
          </p:cNvPr>
          <p:cNvSpPr/>
          <p:nvPr/>
        </p:nvSpPr>
        <p:spPr>
          <a:xfrm>
            <a:off x="1270000" y="38086"/>
            <a:ext cx="3572934" cy="726879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cap="all" dirty="0">
                <a:solidFill>
                  <a:srgbClr val="FACB1E"/>
                </a:solidFill>
                <a:latin typeface="+mj-lt"/>
              </a:rPr>
              <a:t>Resumen general</a:t>
            </a:r>
            <a:endParaRPr lang="es-AR" sz="2400" cap="all" dirty="0">
              <a:latin typeface="+mj-lt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172ADA-45AA-659D-D215-31553F81791C}"/>
              </a:ext>
            </a:extLst>
          </p:cNvPr>
          <p:cNvSpPr/>
          <p:nvPr/>
        </p:nvSpPr>
        <p:spPr>
          <a:xfrm>
            <a:off x="8679858" y="4605233"/>
            <a:ext cx="3208866" cy="202764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80D98D0-E298-CFAD-E182-C000B0EAC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9296" y="4620602"/>
            <a:ext cx="3009990" cy="1999654"/>
          </a:xfrm>
          <a:prstGeom prst="roundRect">
            <a:avLst/>
          </a:prstGeom>
        </p:spPr>
      </p:pic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B592BEE7-0249-EB46-F757-57C61FABE381}"/>
              </a:ext>
            </a:extLst>
          </p:cNvPr>
          <p:cNvSpPr/>
          <p:nvPr/>
        </p:nvSpPr>
        <p:spPr>
          <a:xfrm>
            <a:off x="9463028" y="2781753"/>
            <a:ext cx="2621100" cy="17867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BCCEC934-E4E3-D6D8-A2F0-3485204B8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6703" y="2814759"/>
            <a:ext cx="2524106" cy="1732397"/>
          </a:xfrm>
          <a:prstGeom prst="round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979A97B2-86E1-A8A8-B6ED-078AAB45CB55}"/>
              </a:ext>
            </a:extLst>
          </p:cNvPr>
          <p:cNvSpPr txBox="1"/>
          <p:nvPr/>
        </p:nvSpPr>
        <p:spPr>
          <a:xfrm>
            <a:off x="6951074" y="4219820"/>
            <a:ext cx="156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rgbClr val="FACB1E"/>
                </a:solidFill>
                <a:latin typeface="+mj-lt"/>
              </a:rPr>
              <a:t>Margen Utilidad 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795AA9C-9221-1ECE-3B1C-571660C2C8AE}"/>
              </a:ext>
            </a:extLst>
          </p:cNvPr>
          <p:cNvSpPr/>
          <p:nvPr/>
        </p:nvSpPr>
        <p:spPr>
          <a:xfrm>
            <a:off x="11682646" y="3728236"/>
            <a:ext cx="237494" cy="6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LY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055089F-D48C-DF0C-886F-7D2DC3187A96}"/>
              </a:ext>
            </a:extLst>
          </p:cNvPr>
          <p:cNvSpPr/>
          <p:nvPr/>
        </p:nvSpPr>
        <p:spPr>
          <a:xfrm>
            <a:off x="11667067" y="3647100"/>
            <a:ext cx="348487" cy="59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CE09FD16-BD02-717F-EF8A-7DCD7B0E6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7535" y="3607200"/>
            <a:ext cx="64550" cy="215166"/>
          </a:xfrm>
          <a:prstGeom prst="rect">
            <a:avLst/>
          </a:prstGeom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46913865-37FE-E9D5-6827-BE0AEDB2C45B}"/>
              </a:ext>
            </a:extLst>
          </p:cNvPr>
          <p:cNvSpPr/>
          <p:nvPr/>
        </p:nvSpPr>
        <p:spPr>
          <a:xfrm>
            <a:off x="2979778" y="841857"/>
            <a:ext cx="1637244" cy="54119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E009B1B4-5630-003A-F5F9-041C2C72D1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4480" y="892232"/>
            <a:ext cx="1492843" cy="440439"/>
          </a:xfrm>
          <a:prstGeom prst="roundRect">
            <a:avLst/>
          </a:prstGeom>
        </p:spPr>
      </p:pic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08D8C45-55BA-779B-CF12-C9F34A63185F}"/>
              </a:ext>
            </a:extLst>
          </p:cNvPr>
          <p:cNvSpPr/>
          <p:nvPr/>
        </p:nvSpPr>
        <p:spPr>
          <a:xfrm>
            <a:off x="4894597" y="164302"/>
            <a:ext cx="1700000" cy="147997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7E178D8B-4D65-7186-7044-3EF5662E3A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0930" y="182290"/>
            <a:ext cx="1654989" cy="1399436"/>
          </a:xfrm>
          <a:prstGeom prst="round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392CA918-3CA6-C16A-C31C-69C7FAFE81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" y="926888"/>
            <a:ext cx="768725" cy="768725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5910DBC4-21A4-6D1A-5CDF-2F834AC3BD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" y="2738474"/>
            <a:ext cx="814513" cy="814513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516E62E4-1678-48D3-D9F7-A43BDAC14A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" y="1866499"/>
            <a:ext cx="737004" cy="737004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4FEC2D7E-FE9B-178A-A38C-BAEB8BD6FD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" y="3720033"/>
            <a:ext cx="807564" cy="807564"/>
          </a:xfrm>
          <a:prstGeom prst="rect">
            <a:avLst/>
          </a:prstGeom>
        </p:spPr>
      </p:pic>
      <p:pic>
        <p:nvPicPr>
          <p:cNvPr id="52" name="Imagen 51" descr="Forma&#10;&#10;Descripción generada automáticamente con confianza baja">
            <a:extLst>
              <a:ext uri="{FF2B5EF4-FFF2-40B4-BE49-F238E27FC236}">
                <a16:creationId xmlns:a16="http://schemas.microsoft.com/office/drawing/2014/main" id="{8B1F996E-9F84-F2F7-73EA-909923628B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" y="4676826"/>
            <a:ext cx="779274" cy="779274"/>
          </a:xfrm>
          <a:prstGeom prst="rect">
            <a:avLst/>
          </a:prstGeom>
        </p:spPr>
      </p:pic>
      <p:pic>
        <p:nvPicPr>
          <p:cNvPr id="54" name="Imagen 53" descr="Icono&#10;&#10;Descripción generada automáticamente">
            <a:extLst>
              <a:ext uri="{FF2B5EF4-FFF2-40B4-BE49-F238E27FC236}">
                <a16:creationId xmlns:a16="http://schemas.microsoft.com/office/drawing/2014/main" id="{1EE0B2C2-F7C8-7BB6-CAA6-3106574AF9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" y="5614901"/>
            <a:ext cx="844278" cy="844278"/>
          </a:xfrm>
          <a:prstGeom prst="rect">
            <a:avLst/>
          </a:prstGeom>
        </p:spPr>
      </p:pic>
      <p:pic>
        <p:nvPicPr>
          <p:cNvPr id="57" name="Imagen 56" descr="Icono&#10;&#10;Descripción generada automáticamente">
            <a:extLst>
              <a:ext uri="{FF2B5EF4-FFF2-40B4-BE49-F238E27FC236}">
                <a16:creationId xmlns:a16="http://schemas.microsoft.com/office/drawing/2014/main" id="{EFF83AA7-DE3E-A82B-8B4E-E9E412355B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r="1369"/>
          <a:stretch/>
        </p:blipFill>
        <p:spPr>
          <a:xfrm>
            <a:off x="54572" y="62090"/>
            <a:ext cx="1170406" cy="702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2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EF327-4076-0542-8458-CE418595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9EE98-92AD-0EE2-2541-DE815B26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D15CF-1337-5D6C-A5E7-01C708CAE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AR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FB88B516-799F-CCBF-9780-687A2574F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4" name="Picture 3" descr="Líneas conectadas formando un fondo de polígonos">
            <a:extLst>
              <a:ext uri="{FF2B5EF4-FFF2-40B4-BE49-F238E27FC236}">
                <a16:creationId xmlns:a16="http://schemas.microsoft.com/office/drawing/2014/main" id="{3408B17B-CECD-E214-3B00-AD215564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3970C7F-963F-CB44-96B9-4F4D13DF0D4A}"/>
              </a:ext>
            </a:extLst>
          </p:cNvPr>
          <p:cNvSpPr/>
          <p:nvPr/>
        </p:nvSpPr>
        <p:spPr>
          <a:xfrm>
            <a:off x="5499871" y="136063"/>
            <a:ext cx="1637244" cy="54119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21C3AD34-33E6-E046-253F-AA97F01F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3" y="186438"/>
            <a:ext cx="1492843" cy="440439"/>
          </a:xfrm>
          <a:prstGeom prst="roundRect">
            <a:avLst/>
          </a:prstGeom>
        </p:spPr>
      </p:pic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7178E32-E3E1-EA59-8AE2-8233506F9026}"/>
              </a:ext>
            </a:extLst>
          </p:cNvPr>
          <p:cNvSpPr/>
          <p:nvPr/>
        </p:nvSpPr>
        <p:spPr>
          <a:xfrm>
            <a:off x="7673997" y="30447"/>
            <a:ext cx="3981119" cy="72396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FEBF5EA7-A431-E019-CD53-CE3BB4E7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" y="926888"/>
            <a:ext cx="768725" cy="768725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6073120-7DD3-0443-0267-950BB93DA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" y="2738474"/>
            <a:ext cx="814513" cy="81451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53E707C-8574-DAA7-84FD-BE32CE118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" y="1866499"/>
            <a:ext cx="737004" cy="73700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4843CE4-0152-62F4-19FC-9F215BD27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" y="3720033"/>
            <a:ext cx="807564" cy="807564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3219277B-FBD8-23B7-056C-C175FB03C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" y="4676826"/>
            <a:ext cx="779274" cy="779274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83A8ECA-3353-37E5-B3B9-D33EEA50B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" y="5614901"/>
            <a:ext cx="844278" cy="844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7527733-EBAA-1625-502D-AA1A2AEF8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2493" y="67662"/>
            <a:ext cx="3815661" cy="615697"/>
          </a:xfrm>
          <a:prstGeom prst="round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F6696A-4E21-C7C4-C060-A58C4894B557}"/>
              </a:ext>
            </a:extLst>
          </p:cNvPr>
          <p:cNvSpPr/>
          <p:nvPr/>
        </p:nvSpPr>
        <p:spPr>
          <a:xfrm>
            <a:off x="1049209" y="1154954"/>
            <a:ext cx="4490224" cy="316703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17" name="Imagen 16" descr="Imagen que contiene pájaro, mapa, luz, rebaño&#10;&#10;Descripción generada automáticamente">
            <a:extLst>
              <a:ext uri="{FF2B5EF4-FFF2-40B4-BE49-F238E27FC236}">
                <a16:creationId xmlns:a16="http://schemas.microsoft.com/office/drawing/2014/main" id="{5ED8EB02-2227-7CD3-09EA-5A5EE5FE7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2" y="1298586"/>
            <a:ext cx="4430350" cy="2878409"/>
          </a:xfrm>
          <a:prstGeom prst="round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04C4B04-8BA9-AD67-45F9-68DE1DA69B78}"/>
              </a:ext>
            </a:extLst>
          </p:cNvPr>
          <p:cNvSpPr txBox="1"/>
          <p:nvPr/>
        </p:nvSpPr>
        <p:spPr>
          <a:xfrm>
            <a:off x="2183912" y="828148"/>
            <a:ext cx="2077043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Estados de </a:t>
            </a:r>
            <a:r>
              <a:rPr lang="es-AR" sz="1400" b="1" cap="all" dirty="0">
                <a:solidFill>
                  <a:srgbClr val="FACB1E"/>
                </a:solidFill>
                <a:latin typeface="+mj-lt"/>
              </a:rPr>
              <a:t>USA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1912AD3-03A8-E2B3-8195-4D8D8E8DDC5E}"/>
              </a:ext>
            </a:extLst>
          </p:cNvPr>
          <p:cNvSpPr/>
          <p:nvPr/>
        </p:nvSpPr>
        <p:spPr>
          <a:xfrm>
            <a:off x="5439074" y="3885479"/>
            <a:ext cx="6733133" cy="287840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CAE675C-932C-4F43-0E38-589E7DFF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42727"/>
              </p:ext>
            </p:extLst>
          </p:nvPr>
        </p:nvGraphicFramePr>
        <p:xfrm>
          <a:off x="5524573" y="4198427"/>
          <a:ext cx="6548833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29">
                  <a:extLst>
                    <a:ext uri="{9D8B030D-6E8A-4147-A177-3AD203B41FA5}">
                      <a16:colId xmlns:a16="http://schemas.microsoft.com/office/drawing/2014/main" val="2638332810"/>
                    </a:ext>
                  </a:extLst>
                </a:gridCol>
                <a:gridCol w="664671">
                  <a:extLst>
                    <a:ext uri="{9D8B030D-6E8A-4147-A177-3AD203B41FA5}">
                      <a16:colId xmlns:a16="http://schemas.microsoft.com/office/drawing/2014/main" val="888569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65772845"/>
                    </a:ext>
                  </a:extLst>
                </a:gridCol>
                <a:gridCol w="701668">
                  <a:extLst>
                    <a:ext uri="{9D8B030D-6E8A-4147-A177-3AD203B41FA5}">
                      <a16:colId xmlns:a16="http://schemas.microsoft.com/office/drawing/2014/main" val="2711665791"/>
                    </a:ext>
                  </a:extLst>
                </a:gridCol>
                <a:gridCol w="743313">
                  <a:extLst>
                    <a:ext uri="{9D8B030D-6E8A-4147-A177-3AD203B41FA5}">
                      <a16:colId xmlns:a16="http://schemas.microsoft.com/office/drawing/2014/main" val="3165674546"/>
                    </a:ext>
                  </a:extLst>
                </a:gridCol>
                <a:gridCol w="743313">
                  <a:extLst>
                    <a:ext uri="{9D8B030D-6E8A-4147-A177-3AD203B41FA5}">
                      <a16:colId xmlns:a16="http://schemas.microsoft.com/office/drawing/2014/main" val="3733664095"/>
                    </a:ext>
                  </a:extLst>
                </a:gridCol>
                <a:gridCol w="743313">
                  <a:extLst>
                    <a:ext uri="{9D8B030D-6E8A-4147-A177-3AD203B41FA5}">
                      <a16:colId xmlns:a16="http://schemas.microsoft.com/office/drawing/2014/main" val="3169529740"/>
                    </a:ext>
                  </a:extLst>
                </a:gridCol>
                <a:gridCol w="743313">
                  <a:extLst>
                    <a:ext uri="{9D8B030D-6E8A-4147-A177-3AD203B41FA5}">
                      <a16:colId xmlns:a16="http://schemas.microsoft.com/office/drawing/2014/main" val="2465969536"/>
                    </a:ext>
                  </a:extLst>
                </a:gridCol>
                <a:gridCol w="743313">
                  <a:extLst>
                    <a:ext uri="{9D8B030D-6E8A-4147-A177-3AD203B41FA5}">
                      <a16:colId xmlns:a16="http://schemas.microsoft.com/office/drawing/2014/main" val="162117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Ciudad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Ingresos</a:t>
                      </a:r>
                    </a:p>
                    <a:p>
                      <a:endParaRPr lang="es-A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Utilidad</a:t>
                      </a:r>
                    </a:p>
                    <a:p>
                      <a:endParaRPr lang="es-A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COGS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Margen bruto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Margen neto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100" dirty="0">
                          <a:solidFill>
                            <a:schemeClr val="tx1"/>
                          </a:solidFill>
                        </a:rPr>
                        <a:t>Costo de envío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Los Ángeles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Bicicletas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25.000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5.500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18,000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7.000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5,500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1.200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61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/>
                        <a:t>Texas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Houston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Accesorios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15.000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10.5000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4.500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/>
                        <a:t>Nueva York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dirty="0"/>
                        <a:t>Nueva York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Ropa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30.000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8.000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21.000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9.000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8.000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1.500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/>
                        <a:t>Florida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Miami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Componentes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7.000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2.000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/>
                        <a:t>Illinois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Chicago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/>
                        <a:t>Bicicletas</a:t>
                      </a:r>
                      <a:endParaRPr lang="es-A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20.000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4.000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14.000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6.000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4.000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02087"/>
                  </a:ext>
                </a:extLst>
              </a:tr>
            </a:tbl>
          </a:graphicData>
        </a:graphic>
      </p:graphicFrame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13D9416-2D31-74BC-A732-AB7C4ED07F51}"/>
              </a:ext>
            </a:extLst>
          </p:cNvPr>
          <p:cNvSpPr/>
          <p:nvPr/>
        </p:nvSpPr>
        <p:spPr>
          <a:xfrm>
            <a:off x="1473794" y="4529086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Total ventas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9BD9C62-BDA8-2CB8-E041-D99700EE188E}"/>
              </a:ext>
            </a:extLst>
          </p:cNvPr>
          <p:cNvSpPr/>
          <p:nvPr/>
        </p:nvSpPr>
        <p:spPr>
          <a:xfrm>
            <a:off x="3294321" y="5559414"/>
            <a:ext cx="1721104" cy="768726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Utilidad neta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 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48E55C0-721F-1BD1-3D56-2E4AC9101F5A}"/>
              </a:ext>
            </a:extLst>
          </p:cNvPr>
          <p:cNvSpPr/>
          <p:nvPr/>
        </p:nvSpPr>
        <p:spPr>
          <a:xfrm>
            <a:off x="1453445" y="5559414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Utilidad bruta ($$$) 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8E7EC5F-0757-F3B0-85E4-580206261E56}"/>
              </a:ext>
            </a:extLst>
          </p:cNvPr>
          <p:cNvSpPr/>
          <p:nvPr/>
        </p:nvSpPr>
        <p:spPr>
          <a:xfrm>
            <a:off x="3344670" y="4536567"/>
            <a:ext cx="1721104" cy="768725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Costo envío</a:t>
            </a:r>
          </a:p>
          <a:p>
            <a:pPr algn="ctr"/>
            <a:r>
              <a:rPr lang="es-AR" sz="1400" b="1" dirty="0">
                <a:solidFill>
                  <a:srgbClr val="FACF38"/>
                </a:solidFill>
                <a:latin typeface="+mj-lt"/>
              </a:rPr>
              <a:t>($$$)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6CDB83E-99C6-3BA5-36B6-962A2487A491}"/>
              </a:ext>
            </a:extLst>
          </p:cNvPr>
          <p:cNvSpPr/>
          <p:nvPr/>
        </p:nvSpPr>
        <p:spPr>
          <a:xfrm>
            <a:off x="5831156" y="1167138"/>
            <a:ext cx="2693416" cy="264118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47750104-98E2-A6AC-C69F-8110161C69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8139" y="1360254"/>
            <a:ext cx="2532098" cy="2319926"/>
          </a:xfrm>
          <a:prstGeom prst="round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3EEB5F5-E446-DA06-0587-3ABB85FA228A}"/>
              </a:ext>
            </a:extLst>
          </p:cNvPr>
          <p:cNvSpPr/>
          <p:nvPr/>
        </p:nvSpPr>
        <p:spPr>
          <a:xfrm>
            <a:off x="8974667" y="1159255"/>
            <a:ext cx="2880109" cy="264118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b="1" dirty="0">
              <a:solidFill>
                <a:srgbClr val="FACF38"/>
              </a:solidFill>
              <a:latin typeface="+mj-lt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488BBF-D115-7B7C-1F42-CCB1DEABC610}"/>
              </a:ext>
            </a:extLst>
          </p:cNvPr>
          <p:cNvSpPr txBox="1"/>
          <p:nvPr/>
        </p:nvSpPr>
        <p:spPr>
          <a:xfrm>
            <a:off x="5969163" y="847177"/>
            <a:ext cx="2340208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Ingresos acumulados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4B3CA440-9FD2-EE2C-727E-9507A037A8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1930" y="1331165"/>
            <a:ext cx="2713093" cy="2410681"/>
          </a:xfrm>
          <a:prstGeom prst="round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EC4EA3F4-0F96-C720-8F7A-09D6CC4D117B}"/>
              </a:ext>
            </a:extLst>
          </p:cNvPr>
          <p:cNvSpPr txBox="1"/>
          <p:nvPr/>
        </p:nvSpPr>
        <p:spPr>
          <a:xfrm>
            <a:off x="9244617" y="827854"/>
            <a:ext cx="2340208" cy="307777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COGS vs Margen Bruto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F0D007-6C34-EB57-C848-751D7FB726E5}"/>
              </a:ext>
            </a:extLst>
          </p:cNvPr>
          <p:cNvSpPr txBox="1"/>
          <p:nvPr/>
        </p:nvSpPr>
        <p:spPr>
          <a:xfrm>
            <a:off x="7301126" y="3905388"/>
            <a:ext cx="303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solidFill>
                  <a:srgbClr val="FACB1E"/>
                </a:solidFill>
                <a:latin typeface="+mj-lt"/>
              </a:rPr>
              <a:t>Indicadores detallados por ciudad</a:t>
            </a:r>
            <a:endParaRPr lang="es-AR" sz="1400" b="1" cap="all" dirty="0">
              <a:solidFill>
                <a:srgbClr val="FACB1E"/>
              </a:solidFill>
              <a:latin typeface="+mj-lt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A7DD30F-9F15-2660-F7D3-45F7F9A0A359}"/>
              </a:ext>
            </a:extLst>
          </p:cNvPr>
          <p:cNvSpPr/>
          <p:nvPr/>
        </p:nvSpPr>
        <p:spPr>
          <a:xfrm>
            <a:off x="1270000" y="38086"/>
            <a:ext cx="3572934" cy="726879"/>
          </a:xfrm>
          <a:prstGeom prst="roundRect">
            <a:avLst/>
          </a:prstGeom>
          <a:solidFill>
            <a:srgbClr val="C59E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cap="all" dirty="0">
                <a:solidFill>
                  <a:srgbClr val="FACB1E"/>
                </a:solidFill>
                <a:latin typeface="+mj-lt"/>
              </a:rPr>
              <a:t>Indicadores usa</a:t>
            </a:r>
            <a:endParaRPr lang="es-AR" sz="2400" cap="all" dirty="0">
              <a:latin typeface="+mj-lt"/>
            </a:endParaRP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51B235FB-14F6-0252-073D-8A9875BA78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r="1369"/>
          <a:stretch/>
        </p:blipFill>
        <p:spPr>
          <a:xfrm>
            <a:off x="54572" y="62090"/>
            <a:ext cx="1170406" cy="702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8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143</Words>
  <Application>Microsoft Office PowerPoint</Application>
  <PresentationFormat>Panorámica</PresentationFormat>
  <Paragraphs>92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Garamond</vt:lpstr>
      <vt:lpstr>Segoe UI</vt:lpstr>
      <vt:lpstr>SavonVTI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Eugenia Minghetti</dc:creator>
  <cp:lastModifiedBy>Eugenia Minghetti</cp:lastModifiedBy>
  <cp:revision>10</cp:revision>
  <dcterms:created xsi:type="dcterms:W3CDTF">2024-12-05T21:03:14Z</dcterms:created>
  <dcterms:modified xsi:type="dcterms:W3CDTF">2024-12-14T17:12:55Z</dcterms:modified>
</cp:coreProperties>
</file>