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E00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1E048-3192-4B06-BA16-0D84343D955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AC959-C364-471A-8130-54E737F63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Eugenia Soroka - Dec 3, 2018 - Stony Brook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D284A-FC67-4069-8676-C25A028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Eugenia Soroka - Dec 3, 2018 - Stony Brook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284A-FC67-4069-8676-C25A028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Eugenia Soroka - Dec 3, 2018 - Stony Brook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D284A-FC67-4069-8676-C25A028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480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47" y="555026"/>
            <a:ext cx="11029616" cy="74804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00784"/>
            <a:ext cx="11029615" cy="4158015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Eugenia Soroka - Dec 3, 2018 - Stony Brook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EFD284A-FC67-4069-8676-C25A028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Eugenia Soroka - Dec 3, 2018 - Stony Brook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D284A-FC67-4069-8676-C25A028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Eugenia Soroka - Dec 3, 2018 - Stony Brook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284A-FC67-4069-8676-C25A028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Eugenia Soroka - Dec 3, 2018 - Stony Brook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284A-FC67-4069-8676-C25A028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Eugenia Soroka - Dec 3, 2018 - Stony Brook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284A-FC67-4069-8676-C25A028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Eugenia Soroka - Dec 3, 2018 - Stony Brook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284A-FC67-4069-8676-C25A028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Eugenia Soroka - Dec 3, 2018 - Stony Brook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D284A-FC67-4069-8676-C25A028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4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Eugenia Soroka - Dec 3, 2018 - Stony Brook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284A-FC67-4069-8676-C25A028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12/03/2018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Eugenia Soroka - Dec 3, 2018 - Stony Brook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EFD284A-FC67-4069-8676-C25A028AE9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605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otassco.org/clingo/ru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C63F-5D0A-47A8-8251-AA8102B40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195" y="844701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From  </a:t>
            </a:r>
            <a:r>
              <a:rPr lang="en-US" b="1" dirty="0"/>
              <a:t>Controlled Natural Language  </a:t>
            </a:r>
            <a:r>
              <a:rPr lang="en-US" dirty="0"/>
              <a:t>to </a:t>
            </a:r>
            <a:r>
              <a:rPr lang="en-US" b="1" dirty="0"/>
              <a:t>Answer Set Programs  </a:t>
            </a:r>
            <a:r>
              <a:rPr lang="en-US" dirty="0"/>
              <a:t>and Back Again </a:t>
            </a:r>
            <a:br>
              <a:rPr lang="en-US" dirty="0"/>
            </a:br>
            <a:r>
              <a:rPr lang="en-US" dirty="0"/>
              <a:t>via  a  </a:t>
            </a:r>
            <a:r>
              <a:rPr lang="en-US" b="1" dirty="0"/>
              <a:t>Bi-directional Grammar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C8481-1A6B-4C42-937D-48C3EDBE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72" y="2495445"/>
            <a:ext cx="11322996" cy="590321"/>
          </a:xfrm>
        </p:spPr>
        <p:txBody>
          <a:bodyPr>
            <a:normAutofit/>
          </a:bodyPr>
          <a:lstStyle/>
          <a:p>
            <a:r>
              <a:rPr lang="en-US" dirty="0"/>
              <a:t>Based on:  “</a:t>
            </a:r>
            <a:r>
              <a:rPr lang="en-US" i="1" dirty="0"/>
              <a:t>Specifying and Verbalising Answer Set Programs in Controlled Natural Language</a:t>
            </a:r>
            <a:r>
              <a:rPr lang="en-US" dirty="0"/>
              <a:t>” [R. </a:t>
            </a:r>
            <a:r>
              <a:rPr lang="en-US" dirty="0" err="1"/>
              <a:t>Schwitter</a:t>
            </a:r>
            <a:r>
              <a:rPr lang="en-US" dirty="0"/>
              <a:t>, 2018]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C2363-57ED-4DE9-A28E-4DD4D7D87FB1}"/>
              </a:ext>
            </a:extLst>
          </p:cNvPr>
          <p:cNvSpPr txBox="1"/>
          <p:nvPr/>
        </p:nvSpPr>
        <p:spPr>
          <a:xfrm>
            <a:off x="7042825" y="3363005"/>
            <a:ext cx="4384578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Eugenia Soroka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Ph.D. student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Computer Science Dept.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Stony Brook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68AA9-40D3-4C65-811E-FDA88A32D208}"/>
              </a:ext>
            </a:extLst>
          </p:cNvPr>
          <p:cNvSpPr txBox="1"/>
          <p:nvPr/>
        </p:nvSpPr>
        <p:spPr>
          <a:xfrm>
            <a:off x="337873" y="5781979"/>
            <a:ext cx="11254901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Fall  2018  –  Stony Brook, NY</a:t>
            </a:r>
          </a:p>
        </p:txBody>
      </p:sp>
    </p:spTree>
    <p:extLst>
      <p:ext uri="{BB962C8B-B14F-4D97-AF65-F5344CB8AC3E}">
        <p14:creationId xmlns:p14="http://schemas.microsoft.com/office/powerpoint/2010/main" val="111754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F2F3-D76F-44DA-8686-61AD7811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10</a:t>
            </a:fld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529CE-8844-4CC2-8732-10063176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B5E5C9-5350-476D-9918-6263122B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program:  </a:t>
            </a:r>
            <a:r>
              <a:rPr lang="en-US" b="1" dirty="0"/>
              <a:t>Example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612F3-DA8C-499D-AB1F-11220F0CE6E5}"/>
              </a:ext>
            </a:extLst>
          </p:cNvPr>
          <p:cNvSpPr/>
          <p:nvPr/>
        </p:nvSpPr>
        <p:spPr>
          <a:xfrm>
            <a:off x="580147" y="1552595"/>
            <a:ext cx="11774945" cy="448584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1. Input sentences: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baldey,is,eagle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emperor,is,penguin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every,penguin,is,bird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every,eagle,is,bird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every,penguin,does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not,fly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endParaRPr lang="uk-U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2. Internal representation: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eagle(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baldey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penguin(emperor)</a:t>
            </a:r>
          </a:p>
          <a:p>
            <a:pPr>
              <a:lnSpc>
                <a:spcPct val="11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(A,[penguin(A)]==&gt;[bird(A)])</a:t>
            </a:r>
          </a:p>
          <a:p>
            <a:pPr>
              <a:lnSpc>
                <a:spcPct val="11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(A,[eagle(A)]==&gt;[bird(A)])</a:t>
            </a:r>
          </a:p>
          <a:p>
            <a:pPr>
              <a:lnSpc>
                <a:spcPct val="11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(A,[penguin(A)]==&gt;[-fly(A)])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3. ASP representation: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eagle(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baldey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penguin(emperor).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bird(A) :-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penguin(A).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bird(A) :- eagle(A).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-fly(A) :- penguin(A).</a:t>
            </a:r>
            <a:endParaRPr lang="uk-U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endParaRPr lang="uk-U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4. Generated (back) sentences: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baldey,is,eagle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emperor,is,penguin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every,penguin,is,bird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every,eagle,is,bird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every,penguin,does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not,fly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497F41-851F-4095-B6B4-1A7FDEBBE748}"/>
              </a:ext>
            </a:extLst>
          </p:cNvPr>
          <p:cNvGrpSpPr/>
          <p:nvPr/>
        </p:nvGrpSpPr>
        <p:grpSpPr>
          <a:xfrm>
            <a:off x="5003073" y="3704945"/>
            <a:ext cx="1404819" cy="543865"/>
            <a:chOff x="5003073" y="3704945"/>
            <a:chExt cx="1404819" cy="543865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D3F2B947-92FA-4200-B433-EC5BEDEE98C9}"/>
                </a:ext>
              </a:extLst>
            </p:cNvPr>
            <p:cNvSpPr/>
            <p:nvPr/>
          </p:nvSpPr>
          <p:spPr>
            <a:xfrm rot="2064397">
              <a:off x="5003073" y="4073344"/>
              <a:ext cx="1404819" cy="1754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E94598-9B31-46E1-B486-3AB7458CC53E}"/>
                </a:ext>
              </a:extLst>
            </p:cNvPr>
            <p:cNvSpPr/>
            <p:nvPr/>
          </p:nvSpPr>
          <p:spPr>
            <a:xfrm>
              <a:off x="5673125" y="3704945"/>
              <a:ext cx="415732" cy="4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2800" dirty="0"/>
                <a:t>1</a:t>
              </a:r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A3CFCDF-51BD-45AC-9BA9-169FCB0B3B53}"/>
              </a:ext>
            </a:extLst>
          </p:cNvPr>
          <p:cNvSpPr/>
          <p:nvPr/>
        </p:nvSpPr>
        <p:spPr>
          <a:xfrm>
            <a:off x="10144606" y="2437107"/>
            <a:ext cx="415732" cy="40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648F-3E00-43BE-95AE-79E5A51B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5E77-D5E5-41D2-863D-84ECF809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53" y="1476288"/>
            <a:ext cx="11029615" cy="748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err="1"/>
              <a:t>clingo</a:t>
            </a:r>
            <a:r>
              <a:rPr lang="en-US" sz="2800" dirty="0"/>
              <a:t> version 5.3.0 </a:t>
            </a:r>
            <a:r>
              <a:rPr lang="en-US" sz="2400" dirty="0"/>
              <a:t>(web version: </a:t>
            </a:r>
            <a:r>
              <a:rPr lang="en-US" sz="2400" dirty="0">
                <a:hlinkClick r:id="rId2"/>
              </a:rPr>
              <a:t>https</a:t>
            </a:r>
            <a:r>
              <a:rPr lang="en-US" sz="2400" dirty="0">
                <a:solidFill>
                  <a:srgbClr val="F59E00"/>
                </a:solidFill>
                <a:hlinkClick r:id="rId2"/>
              </a:rPr>
              <a:t>://</a:t>
            </a:r>
            <a:r>
              <a:rPr lang="en-US" sz="2400" dirty="0">
                <a:hlinkClick r:id="rId2"/>
              </a:rPr>
              <a:t>potassco.org/clingo/run/</a:t>
            </a:r>
            <a:r>
              <a:rPr lang="en-US" sz="2400" dirty="0"/>
              <a:t>)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8D3E46-6702-4D16-A235-7CCF22EA7E41}"/>
              </a:ext>
            </a:extLst>
          </p:cNvPr>
          <p:cNvSpPr/>
          <p:nvPr/>
        </p:nvSpPr>
        <p:spPr>
          <a:xfrm>
            <a:off x="580147" y="2369423"/>
            <a:ext cx="3719479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ASP: </a:t>
            </a:r>
          </a:p>
          <a:p>
            <a:pPr>
              <a:lnSpc>
                <a:spcPct val="110000"/>
              </a:lnSpc>
            </a:pPr>
            <a:endParaRPr lang="uk-UA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eagle(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baldey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penguin(emperor).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bird(A) :-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penguin(A).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bird(A) :- eagle(A).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-fly(A) :- penguin(A).</a:t>
            </a:r>
            <a:endParaRPr lang="uk-U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8D7E79-DC23-4C7D-85E4-3716C11C214E}"/>
              </a:ext>
            </a:extLst>
          </p:cNvPr>
          <p:cNvSpPr/>
          <p:nvPr/>
        </p:nvSpPr>
        <p:spPr>
          <a:xfrm>
            <a:off x="4698459" y="2387827"/>
            <a:ext cx="689690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Solution: 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Answer: 1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penguin(emperor) bird(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baldey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bird(emperor) eagle(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baldey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-fly(emperor)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SATISFIABLE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Models       : 1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E6DD5FB-4B96-4967-AF1E-A9A7C487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11</a:t>
            </a:fld>
            <a:endParaRPr lang="en-US" sz="1200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3F2B1DB-963A-4B54-9D99-EC092544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DCA710-D36A-4C81-8B79-649B080BF580}"/>
              </a:ext>
            </a:extLst>
          </p:cNvPr>
          <p:cNvSpPr txBox="1">
            <a:spLocks/>
          </p:cNvSpPr>
          <p:nvPr/>
        </p:nvSpPr>
        <p:spPr>
          <a:xfrm>
            <a:off x="500513" y="4715110"/>
            <a:ext cx="11109249" cy="1569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2800" dirty="0"/>
              <a:t>If we add a rule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fly(A) :- bird(A), not -fly(A).</a:t>
            </a:r>
            <a:r>
              <a:rPr lang="en-US" sz="2800" dirty="0"/>
              <a:t>, then the solution is: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penguin(emperor) bird(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baldey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bird(emperor) eagle(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baldey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-fly(emperor)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baldey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34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F2F3-D76F-44DA-8686-61AD7811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12</a:t>
            </a:fld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529CE-8844-4CC2-8732-10063176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B5E5C9-5350-476D-9918-6263122B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program:  </a:t>
            </a:r>
            <a:r>
              <a:rPr lang="en-US" b="1" dirty="0"/>
              <a:t>Example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612F3-DA8C-499D-AB1F-11220F0CE6E5}"/>
              </a:ext>
            </a:extLst>
          </p:cNvPr>
          <p:cNvSpPr/>
          <p:nvPr/>
        </p:nvSpPr>
        <p:spPr>
          <a:xfrm>
            <a:off x="580148" y="1664642"/>
            <a:ext cx="11611852" cy="414728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1. Input sentences: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alice,is,girl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every,girl,is,happy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every,student,is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not,happy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bob,is,student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endParaRPr lang="uk-UA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2. Internal representation: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girl(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(A,[girl(A)]==&gt;[happy(A)])</a:t>
            </a:r>
          </a:p>
          <a:p>
            <a:pPr>
              <a:lnSpc>
                <a:spcPct val="11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(A,[student(A)]==&gt;[-happy(A)])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student(bob)</a:t>
            </a:r>
          </a:p>
          <a:p>
            <a:pPr>
              <a:lnSpc>
                <a:spcPct val="110000"/>
              </a:lnSpc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3. ASP representation: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girl(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happy(A) :- girl(A).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-happy(A) :- student(A).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student(bob).</a:t>
            </a:r>
          </a:p>
          <a:p>
            <a:pPr>
              <a:lnSpc>
                <a:spcPct val="110000"/>
              </a:lnSpc>
            </a:pPr>
            <a:endParaRPr lang="uk-UA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4. Generated (back) sentences: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alice,is,girl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every,girl,is,happy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every,student,is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not,happy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bob,is,student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2DA34A-FF76-4F3A-A6FD-BBAC639DE119}"/>
              </a:ext>
            </a:extLst>
          </p:cNvPr>
          <p:cNvSpPr/>
          <p:nvPr/>
        </p:nvSpPr>
        <p:spPr>
          <a:xfrm>
            <a:off x="580147" y="5488506"/>
            <a:ext cx="11191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59E00"/>
                </a:solidFill>
              </a:rPr>
              <a:t>Solution</a:t>
            </a:r>
            <a:r>
              <a:rPr lang="en-US" sz="2000" b="1" dirty="0">
                <a:solidFill>
                  <a:srgbClr val="F59E00"/>
                </a:solidFill>
                <a:cs typeface="Courier New" panose="02070309020205020404" pitchFamily="49" charset="0"/>
              </a:rPr>
              <a:t>: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girl(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happy(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-happy(bob) student(bob) </a:t>
            </a:r>
          </a:p>
        </p:txBody>
      </p:sp>
    </p:spTree>
    <p:extLst>
      <p:ext uri="{BB962C8B-B14F-4D97-AF65-F5344CB8AC3E}">
        <p14:creationId xmlns:p14="http://schemas.microsoft.com/office/powerpoint/2010/main" val="261780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648F-3E00-43BE-95AE-79E5A51B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Gained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5E77-D5E5-41D2-863D-84ECF809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62" y="1476287"/>
            <a:ext cx="11342451" cy="454513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dirty="0"/>
              <a:t>While working on this project, I: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Learned how definite clause grammars work, how to write one in Prolog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Learned how to utilize natural language processing in Prolog to specify and verbalize answer set programs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Came up with specific format and rules for defining different parts of speech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Based on the paper, wrote a bi-directional grammar, which can be used for converting CNL sentences to ASP and back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E6DD5FB-4B96-4967-AF1E-A9A7C487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13</a:t>
            </a:fld>
            <a:endParaRPr lang="en-US" sz="1200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3F2B1DB-963A-4B54-9D99-EC092544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255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648F-3E00-43BE-95AE-79E5A51B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5E77-D5E5-41D2-863D-84ECF809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53" y="1476287"/>
            <a:ext cx="11029615" cy="4545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do next: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rules for input sentences containing </a:t>
            </a:r>
            <a:r>
              <a:rPr lang="en-US" sz="2800" dirty="0">
                <a:solidFill>
                  <a:srgbClr val="0070C0"/>
                </a:solidFill>
              </a:rPr>
              <a:t>“and/or”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rules for input sentences containing </a:t>
            </a:r>
            <a:r>
              <a:rPr lang="en-US" sz="2800" dirty="0">
                <a:solidFill>
                  <a:srgbClr val="0070C0"/>
                </a:solidFill>
              </a:rPr>
              <a:t>“have/has”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more parts of speech (and corresponding grammar rules)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Broaden the lexicon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E6DD5FB-4B96-4967-AF1E-A9A7C487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14</a:t>
            </a:fld>
            <a:endParaRPr lang="en-US" sz="1200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3F2B1DB-963A-4B54-9D99-EC092544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334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A3DA-1CAB-474C-859C-70101AB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89889"/>
            <a:ext cx="11029615" cy="416167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sz="2800" dirty="0"/>
              <a:t>There exist a number of controlled natural languages that have been designed as high-level interface languages to knowledge systems. However, </a:t>
            </a:r>
            <a:r>
              <a:rPr lang="en-US" sz="2800" b="1" dirty="0"/>
              <a:t>none of the underlying grammars of these CNLs is </a:t>
            </a:r>
            <a:r>
              <a:rPr lang="en-US" sz="2800" b="1" u="sng" dirty="0"/>
              <a:t>bi-directional</a:t>
            </a:r>
            <a:r>
              <a:rPr lang="en-US" sz="2800" b="1" dirty="0"/>
              <a:t> </a:t>
            </a:r>
            <a:r>
              <a:rPr lang="en-US" sz="2800" dirty="0"/>
              <a:t>in the sense that a specification can be written in controlled natural language, translated into a formal target representation, and then - after potential modifications of that target representation - back again into the same subset of natural language.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7DDD537-3369-4DD2-96D7-0FE7080B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2</a:t>
            </a:fld>
            <a:endParaRPr lang="en-US" sz="1200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F50D539-DFC6-4AE5-8934-3F05D219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11E98FF-FB08-4451-8E86-EC07FBFF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90518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A3DA-1CAB-474C-859C-70101AB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8333"/>
            <a:ext cx="11029615" cy="4667512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/>
              <a:t>Input sentences: </a:t>
            </a:r>
            <a:r>
              <a:rPr lang="en-US" sz="2800" dirty="0"/>
              <a:t>written in CNL by a user.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/>
              <a:t>Internal representation: </a:t>
            </a:r>
            <a:r>
              <a:rPr lang="en-US" sz="2800" dirty="0"/>
              <a:t>special internal format to represent input sentences as logic rules or clauses.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/>
              <a:t>ASP representation: </a:t>
            </a:r>
            <a:r>
              <a:rPr lang="en-US" sz="2800" dirty="0"/>
              <a:t>internal representation transformed into ASP format (e.g. suitable for </a:t>
            </a:r>
            <a:r>
              <a:rPr lang="en-US" sz="2800" i="1" dirty="0" err="1"/>
              <a:t>clingo</a:t>
            </a:r>
            <a:r>
              <a:rPr lang="en-US" sz="2800" dirty="0"/>
              <a:t>).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/>
              <a:t>Generated (back) sentences: </a:t>
            </a:r>
            <a:r>
              <a:rPr lang="en-US" sz="2800" dirty="0"/>
              <a:t>sentences reconstructed from internal representation, in ideal case – the same as input sentences.</a:t>
            </a:r>
            <a:endParaRPr lang="en-US" sz="2800" b="1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6772AF3-9BE9-4752-B733-D93540E1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3</a:t>
            </a:fld>
            <a:endParaRPr lang="en-US" sz="1200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0044269-A862-41DA-A911-F0FA46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4D860D0-AD50-49CD-8BC1-B4AAF138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103966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F2F3-D76F-44DA-8686-61AD7811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4</a:t>
            </a:fld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529CE-8844-4CC2-8732-10063176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B5E5C9-5350-476D-9918-6263122B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5B64D-4B93-4DCD-BD60-E1E854FC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47" y="1661873"/>
            <a:ext cx="10970203" cy="4427642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/>
              <a:t>Lexicon </a:t>
            </a:r>
            <a:r>
              <a:rPr lang="en-US" sz="2800" dirty="0"/>
              <a:t>– vocabulary of allowed words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/>
              <a:t>Bi-directional Definite Clause Grammar (DCG)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/>
              <a:t>Rules for processing </a:t>
            </a:r>
            <a:r>
              <a:rPr lang="en-US" sz="2800" dirty="0"/>
              <a:t>– to convert sentences to internal representation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/>
              <a:t>Rules for converting to ASP </a:t>
            </a:r>
            <a:r>
              <a:rPr lang="en-US" sz="2800" dirty="0"/>
              <a:t>– to convert internal representation to ASP</a:t>
            </a:r>
            <a:endParaRPr lang="en-US" sz="2800" b="1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/>
              <a:t>Rules for generation </a:t>
            </a:r>
            <a:r>
              <a:rPr lang="en-US" sz="2800" dirty="0"/>
              <a:t>– to convert internal representation back to sentences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897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F2F3-D76F-44DA-8686-61AD7811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5</a:t>
            </a:fld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529CE-8844-4CC2-8732-10063176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B5E5C9-5350-476D-9918-6263122B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5B64D-4B93-4DCD-BD60-E1E854FC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47" y="1566533"/>
            <a:ext cx="11029615" cy="6463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Lexicon example: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93C323-C2A9-4268-9588-531203AC035B}"/>
              </a:ext>
            </a:extLst>
          </p:cNvPr>
          <p:cNvSpPr/>
          <p:nvPr/>
        </p:nvSpPr>
        <p:spPr>
          <a:xfrm>
            <a:off x="604992" y="2316004"/>
            <a:ext cx="9390704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lexicon(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cat:noun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:[penguin],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term:penguin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lexicon(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cat:noun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:[bird],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term:bird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lexicon(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cat:noun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:[eagle],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term:eagle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lexicon(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cat:iv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:[fly],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term:fly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:[emperor]).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baldey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DD14C4-2C71-4FF3-BDCF-B9047CB23041}"/>
              </a:ext>
            </a:extLst>
          </p:cNvPr>
          <p:cNvGrpSpPr/>
          <p:nvPr/>
        </p:nvGrpSpPr>
        <p:grpSpPr>
          <a:xfrm>
            <a:off x="9902760" y="2402733"/>
            <a:ext cx="1681398" cy="2012030"/>
            <a:chOff x="9766570" y="2373549"/>
            <a:chExt cx="1681398" cy="2012030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3BE084CC-7893-4D2F-9D87-7976BCB59D51}"/>
                </a:ext>
              </a:extLst>
            </p:cNvPr>
            <p:cNvSpPr/>
            <p:nvPr/>
          </p:nvSpPr>
          <p:spPr>
            <a:xfrm>
              <a:off x="9766570" y="2373549"/>
              <a:ext cx="204282" cy="201203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7390E4-52F2-4D01-BAFC-37CB66B9E659}"/>
                </a:ext>
              </a:extLst>
            </p:cNvPr>
            <p:cNvSpPr txBox="1"/>
            <p:nvPr/>
          </p:nvSpPr>
          <p:spPr>
            <a:xfrm>
              <a:off x="9910999" y="2990938"/>
              <a:ext cx="1536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Vocabulary</a:t>
              </a:r>
            </a:p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words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F8C2A-B7A5-4640-B33A-94B69AE0B115}"/>
              </a:ext>
            </a:extLst>
          </p:cNvPr>
          <p:cNvGrpSpPr/>
          <p:nvPr/>
        </p:nvGrpSpPr>
        <p:grpSpPr>
          <a:xfrm>
            <a:off x="3739188" y="4686177"/>
            <a:ext cx="1309470" cy="1168876"/>
            <a:chOff x="3602998" y="4656993"/>
            <a:chExt cx="1309470" cy="116887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1D068B6-7E6A-4443-9F27-B2A44A89154B}"/>
                </a:ext>
              </a:extLst>
            </p:cNvPr>
            <p:cNvSpPr/>
            <p:nvPr/>
          </p:nvSpPr>
          <p:spPr>
            <a:xfrm>
              <a:off x="3602998" y="4656993"/>
              <a:ext cx="197275" cy="1168876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FE37D0-2B34-440F-B12F-3C83118B96A8}"/>
                </a:ext>
              </a:extLst>
            </p:cNvPr>
            <p:cNvSpPr txBox="1"/>
            <p:nvPr/>
          </p:nvSpPr>
          <p:spPr>
            <a:xfrm>
              <a:off x="3800273" y="5059416"/>
              <a:ext cx="1112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Agents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242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F2F3-D76F-44DA-8686-61AD7811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6</a:t>
            </a:fld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529CE-8844-4CC2-8732-10063176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B5E5C9-5350-476D-9918-6263122B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5B64D-4B93-4DCD-BD60-E1E854FC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47" y="1512460"/>
            <a:ext cx="11029615" cy="11688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Bi-directional Definite Clause Grammar (DCG):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93C323-C2A9-4268-9588-531203AC035B}"/>
              </a:ext>
            </a:extLst>
          </p:cNvPr>
          <p:cNvSpPr/>
          <p:nvPr/>
        </p:nvSpPr>
        <p:spPr>
          <a:xfrm>
            <a:off x="458353" y="2205682"/>
            <a:ext cx="32330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--&gt; np,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['.'].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--&gt;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noun.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--&gt; noun.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--&gt; iv.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D7D4D-1195-4D52-8E2D-BC6EA7F655A4}"/>
              </a:ext>
            </a:extLst>
          </p:cNvPr>
          <p:cNvSpPr/>
          <p:nvPr/>
        </p:nvSpPr>
        <p:spPr>
          <a:xfrm>
            <a:off x="4007796" y="2205682"/>
            <a:ext cx="779185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mode:Mode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sem:M1-M2,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st:St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np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mode:Mode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sco:S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sem:M1-M2),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mode:Mode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sem:S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st:St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['.'].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mode:Mode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sco:S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sem:M1-M2)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mode:Mode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res:R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sco:S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sem:M1-M2)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noun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mode:Mode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sem:R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st:pos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mode:Mode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sem:S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st:St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noun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mode:Mode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sem:S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st:St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mode:Mode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sem:M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st:St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mode:Mode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sem:M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st:St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0CACA5-5DD6-4E10-9B7D-0EBB1C099259}"/>
              </a:ext>
            </a:extLst>
          </p:cNvPr>
          <p:cNvCxnSpPr/>
          <p:nvPr/>
        </p:nvCxnSpPr>
        <p:spPr>
          <a:xfrm>
            <a:off x="3808183" y="2205682"/>
            <a:ext cx="0" cy="405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F2F3-D76F-44DA-8686-61AD7811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7</a:t>
            </a:fld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529CE-8844-4CC2-8732-10063176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B5E5C9-5350-476D-9918-6263122B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5670C90-1626-4804-AB5E-27C7B7D14041}"/>
              </a:ext>
            </a:extLst>
          </p:cNvPr>
          <p:cNvSpPr txBox="1">
            <a:spLocks/>
          </p:cNvSpPr>
          <p:nvPr/>
        </p:nvSpPr>
        <p:spPr>
          <a:xfrm>
            <a:off x="580147" y="1419172"/>
            <a:ext cx="9925726" cy="65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b="1" dirty="0"/>
              <a:t>Rules for processing: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612F3-DA8C-499D-AB1F-11220F0CE6E5}"/>
              </a:ext>
            </a:extLst>
          </p:cNvPr>
          <p:cNvSpPr/>
          <p:nvPr/>
        </p:nvSpPr>
        <p:spPr>
          <a:xfrm>
            <a:off x="447472" y="2205682"/>
            <a:ext cx="113521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sem:M1-M2,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st:St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--&gt;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np(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sem:M1-M0,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st:pos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sem:M0-M2,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st:St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['.'].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noun(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:[M1|M2]-[[T|M1]|M2],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st:pos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--&gt;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 lexicon(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cat:noun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wform:List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term:T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:[X]),  List = [X]  )},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List.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noun(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:[M1|M2]-[[-T|M1]|M2],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st:neg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--&gt;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 lexicon(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cat:noun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wform:List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term:T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:[X]),  List = [X]  )},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List.</a:t>
            </a:r>
          </a:p>
        </p:txBody>
      </p:sp>
    </p:spTree>
    <p:extLst>
      <p:ext uri="{BB962C8B-B14F-4D97-AF65-F5344CB8AC3E}">
        <p14:creationId xmlns:p14="http://schemas.microsoft.com/office/powerpoint/2010/main" val="253940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F2F3-D76F-44DA-8686-61AD7811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8</a:t>
            </a:fld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529CE-8844-4CC2-8732-10063176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B5E5C9-5350-476D-9918-6263122B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5670C90-1626-4804-AB5E-27C7B7D14041}"/>
              </a:ext>
            </a:extLst>
          </p:cNvPr>
          <p:cNvSpPr txBox="1">
            <a:spLocks/>
          </p:cNvSpPr>
          <p:nvPr/>
        </p:nvSpPr>
        <p:spPr>
          <a:xfrm>
            <a:off x="580147" y="1419172"/>
            <a:ext cx="9925726" cy="65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Rules for converting to ASP: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612F3-DA8C-499D-AB1F-11220F0CE6E5}"/>
              </a:ext>
            </a:extLst>
          </p:cNvPr>
          <p:cNvSpPr/>
          <p:nvPr/>
        </p:nvSpPr>
        <p:spPr>
          <a:xfrm>
            <a:off x="661481" y="2205682"/>
            <a:ext cx="11138169" cy="329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make_ASP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([]).</a:t>
            </a:r>
          </a:p>
          <a:p>
            <a:pPr>
              <a:lnSpc>
                <a:spcPct val="120000"/>
              </a:lnSpc>
            </a:pP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make_ASP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T|Clauses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:-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write(T),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(.),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make_ASP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(Clauses).</a:t>
            </a:r>
          </a:p>
          <a:p>
            <a:pPr>
              <a:lnSpc>
                <a:spcPct val="120000"/>
              </a:lnSpc>
            </a:pP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make_ASP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(_,[T1]==&gt;[T2])|Clauses]) :-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portray_clause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(T2 :- T1),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make_ASP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(Clauses).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1498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F2F3-D76F-44DA-8686-61AD7811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89" y="6296609"/>
            <a:ext cx="466927" cy="365125"/>
          </a:xfrm>
        </p:spPr>
        <p:txBody>
          <a:bodyPr/>
          <a:lstStyle/>
          <a:p>
            <a:pPr algn="ctr"/>
            <a:fld id="{0EFD284A-FC67-4069-8676-C25A028AE9ED}" type="slidenum">
              <a:rPr lang="en-US" sz="1200" smtClean="0"/>
              <a:pPr algn="ctr"/>
              <a:t>9</a:t>
            </a:fld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529CE-8844-4CC2-8732-10063176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92283"/>
            <a:ext cx="10809897" cy="365125"/>
          </a:xfrm>
        </p:spPr>
        <p:txBody>
          <a:bodyPr/>
          <a:lstStyle/>
          <a:p>
            <a:pPr algn="ctr"/>
            <a:r>
              <a:rPr lang="en-US" sz="1000"/>
              <a:t>Eugenia Soroka - Dec 3, 2018 - Stony Brook University</a:t>
            </a:r>
            <a:endParaRPr lang="en-US" sz="1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B5E5C9-5350-476D-9918-6263122B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5670C90-1626-4804-AB5E-27C7B7D14041}"/>
              </a:ext>
            </a:extLst>
          </p:cNvPr>
          <p:cNvSpPr txBox="1">
            <a:spLocks/>
          </p:cNvSpPr>
          <p:nvPr/>
        </p:nvSpPr>
        <p:spPr>
          <a:xfrm>
            <a:off x="580147" y="1419172"/>
            <a:ext cx="9925726" cy="65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Rules for generation: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612F3-DA8C-499D-AB1F-11220F0CE6E5}"/>
              </a:ext>
            </a:extLst>
          </p:cNvPr>
          <p:cNvSpPr/>
          <p:nvPr/>
        </p:nvSpPr>
        <p:spPr>
          <a:xfrm>
            <a:off x="661481" y="2205682"/>
            <a:ext cx="11138169" cy="414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sem:S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st:St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--&gt;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np(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sem:S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st:pos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sem:S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st:St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['.'].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1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sem:S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st:pos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--&gt;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['is'],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sem:S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st:pos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sem:S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st:neg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--&gt;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['is not'],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arg:X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sem:S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st:neg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801698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597</TotalTime>
  <Words>1752</Words>
  <Application>Microsoft Office PowerPoint</Application>
  <PresentationFormat>Widescreen</PresentationFormat>
  <Paragraphs>212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Corbel</vt:lpstr>
      <vt:lpstr>Courier New</vt:lpstr>
      <vt:lpstr>Gill Sans MT</vt:lpstr>
      <vt:lpstr>Wingdings 2</vt:lpstr>
      <vt:lpstr>Dividend</vt:lpstr>
      <vt:lpstr>From  Controlled Natural Language  to Answer Set Programs  and Back Again  via  a  Bi-directional Grammar</vt:lpstr>
      <vt:lpstr>Motivation</vt:lpstr>
      <vt:lpstr>System Input and Output</vt:lpstr>
      <vt:lpstr>System Components</vt:lpstr>
      <vt:lpstr>System Components</vt:lpstr>
      <vt:lpstr>System Components</vt:lpstr>
      <vt:lpstr>System Components</vt:lpstr>
      <vt:lpstr>System Components</vt:lpstr>
      <vt:lpstr>System Components</vt:lpstr>
      <vt:lpstr>Running the program:  Example 1</vt:lpstr>
      <vt:lpstr>Solving ASP</vt:lpstr>
      <vt:lpstr>Running the program:  Example 2</vt:lpstr>
      <vt:lpstr>Experience Gained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Bi-Directional grammar for  Specifying and Verbalising ASPs in CNL</dc:title>
  <dc:creator>Yevheniia Soroka</dc:creator>
  <cp:lastModifiedBy>Yevheniia Soroka</cp:lastModifiedBy>
  <cp:revision>195</cp:revision>
  <dcterms:created xsi:type="dcterms:W3CDTF">2018-12-02T23:43:19Z</dcterms:created>
  <dcterms:modified xsi:type="dcterms:W3CDTF">2018-12-15T04:19:54Z</dcterms:modified>
</cp:coreProperties>
</file>