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58" r:id="rId4"/>
    <p:sldId id="259" r:id="rId5"/>
    <p:sldId id="263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D2FC600-F485-EB42-AE0E-63C49AB80FFE}">
          <p14:sldIdLst>
            <p14:sldId id="257"/>
            <p14:sldId id="262"/>
            <p14:sldId id="258"/>
            <p14:sldId id="259"/>
            <p14:sldId id="26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91"/>
    <a:srgbClr val="C46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Stile medio 4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4"/>
    <p:restoredTop sz="95915"/>
  </p:normalViewPr>
  <p:slideViewPr>
    <p:cSldViewPr snapToGrid="0" snapToObjects="1" showGuides="1">
      <p:cViewPr varScale="1">
        <p:scale>
          <a:sx n="82" d="100"/>
          <a:sy n="82" d="100"/>
        </p:scale>
        <p:origin x="184" y="7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4T13:01:05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E7F8F6-A80E-8344-9015-6B0498DCC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D5B3A44-8E74-5F4D-B734-FA4966540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01673C-10F4-384B-A41A-B3FDE74D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4BB-D8FC-A74E-82C4-2B5944E024E6}" type="datetimeFigureOut">
              <a:rPr lang="it-IT" smtClean="0"/>
              <a:t>25/03/20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D788F3-5D3B-6B47-85EF-788F2CE2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6124E2-77EC-634A-BB09-795A5BC3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B22F-B720-0541-9105-5ED6BB008D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866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80085A-D4E9-274A-A272-34869BA4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C036CCE-EEFA-1A49-8186-2A8ECC3CC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E2DAA8-E9F4-8C42-82A8-06D1D842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4BB-D8FC-A74E-82C4-2B5944E024E6}" type="datetimeFigureOut">
              <a:rPr lang="it-IT" smtClean="0"/>
              <a:t>25/03/20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FD600E-A328-9043-A455-732DACE8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A91C1A-44CF-924C-800C-388657DB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B22F-B720-0541-9105-5ED6BB008D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911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32A2CE3-BBEA-6B4C-BCF2-DBF83CEBF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C947C89-E0A5-F243-9B6C-7DFA49C61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0AFFD3-F6A6-374B-8CE0-D1E8E4C7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4BB-D8FC-A74E-82C4-2B5944E024E6}" type="datetimeFigureOut">
              <a:rPr lang="it-IT" smtClean="0"/>
              <a:t>25/03/20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113082-03C6-4845-ACC5-9593474B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117406-7880-CC43-9032-D8B6D075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B22F-B720-0541-9105-5ED6BB008D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296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022E80-68D7-9041-87AC-F7C0124F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00F87B-EAE8-CC41-9866-F01EA86AF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F2784C-B433-1A4E-A97F-27027BBD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4BB-D8FC-A74E-82C4-2B5944E024E6}" type="datetimeFigureOut">
              <a:rPr lang="it-IT" smtClean="0"/>
              <a:t>25/03/20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79F35E-090D-224B-97C1-2EC8E56B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A7EEA8-1BA0-C645-9115-DDEF8EA0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B22F-B720-0541-9105-5ED6BB008D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54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1404A6-7D0C-D947-B758-9A48F34B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3BBE4E-07BA-5247-A241-3D08FE597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B2F25D-D579-7846-9AB8-90C8E28F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4BB-D8FC-A74E-82C4-2B5944E024E6}" type="datetimeFigureOut">
              <a:rPr lang="it-IT" smtClean="0"/>
              <a:t>25/03/20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24B059-E3A7-2B4D-A8A4-D6FA8A08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C1EAA0-E0FC-A94E-AD31-3D58F766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B22F-B720-0541-9105-5ED6BB008D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828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0A8CC1-6D37-9240-B3AE-253539E4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59CE1F-628D-5E46-B27D-534440C6B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FE307C-799D-5A41-8A05-F2CC87A17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FE92BB-4FC9-8243-A4FB-3BCC6FDF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4BB-D8FC-A74E-82C4-2B5944E024E6}" type="datetimeFigureOut">
              <a:rPr lang="it-IT" smtClean="0"/>
              <a:t>25/03/20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5B3F96-0ED7-A54D-9186-92D2F280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73CD6B-AEDD-BC47-804F-E621CA8B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B22F-B720-0541-9105-5ED6BB008D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12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39BADA-4F31-8C4A-8949-D13BE2A6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76C035-22A8-F84C-B7E6-26B58446E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91580A3-9563-3C42-8650-165D8929F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1F3116A-99AF-634E-8C0C-14458ABE3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95F8152-8F79-C44B-A3D8-E61988D55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AEE1F77-1808-5B45-B9C6-98775DB0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4BB-D8FC-A74E-82C4-2B5944E024E6}" type="datetimeFigureOut">
              <a:rPr lang="it-IT" smtClean="0"/>
              <a:t>25/03/20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BD47CE4-E704-BF4A-AAD4-381E6D3C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ADF6874-26CA-8A4A-941A-C1D16656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B22F-B720-0541-9105-5ED6BB008D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658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89E83A-90F7-CA42-B539-252DFB39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CAD4ECC-0CE9-3F46-A900-BBC2F7D1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4BB-D8FC-A74E-82C4-2B5944E024E6}" type="datetimeFigureOut">
              <a:rPr lang="it-IT" smtClean="0"/>
              <a:t>25/03/20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E08B8CA-C3F3-7E47-9DF1-608026E8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EA15FF-366B-6D4B-B6A2-AC507CE5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B22F-B720-0541-9105-5ED6BB008D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75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B000ACF-0934-D248-A54F-64342A23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4BB-D8FC-A74E-82C4-2B5944E024E6}" type="datetimeFigureOut">
              <a:rPr lang="it-IT" smtClean="0"/>
              <a:t>25/03/20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DBAB0F7-99FA-114C-81C5-80020F67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C3B50E9-B776-C74D-8D3A-CFA23303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B22F-B720-0541-9105-5ED6BB008D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460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155073-7E91-314A-B6A6-80B4D075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207F42-8461-AF4F-8377-C505F8008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BE69A5-62E7-604A-AA9F-35B53637D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F519BD-1C72-E34E-8B07-37ED10B2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4BB-D8FC-A74E-82C4-2B5944E024E6}" type="datetimeFigureOut">
              <a:rPr lang="it-IT" smtClean="0"/>
              <a:t>25/03/20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478957A-47DE-F64B-8CDA-FB3605C8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4996413-5579-B543-9295-F28B9E74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B22F-B720-0541-9105-5ED6BB008D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050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5460A-6905-6041-9C87-05923C25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19B184-97B2-6941-BD92-DCC413B84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B5947FC-203F-D645-A4CE-C03ED302F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6A3388-50C3-7848-89B0-DEEECA05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4BB-D8FC-A74E-82C4-2B5944E024E6}" type="datetimeFigureOut">
              <a:rPr lang="it-IT" smtClean="0"/>
              <a:t>25/03/20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528A16-E0CE-AB46-9F39-BB9A2437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27CED0-8D72-D242-9C94-77F4C690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B22F-B720-0541-9105-5ED6BB008D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170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FCE8A52-3410-5044-B834-F47FCA33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D0C6A0-6CEC-8441-8147-096725FE7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654ACA-4FFC-EC47-80F1-B1F238977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84BB-D8FC-A74E-82C4-2B5944E024E6}" type="datetimeFigureOut">
              <a:rPr lang="it-IT" smtClean="0"/>
              <a:t>25/03/20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71D478-FF5E-B645-85AD-760BAAF8D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4255FA-CC29-7046-A31B-1E9E25EE9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EB22F-B720-0541-9105-5ED6BB008D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362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9165CF2-74AE-7240-B049-E143E671F5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2143" y="243567"/>
                <a:ext cx="10515600" cy="976190"/>
              </a:xfrm>
            </p:spPr>
            <p:txBody>
              <a:bodyPr/>
              <a:lstStyle/>
              <a:p>
                <a:r>
                  <a:rPr lang="it-IT" dirty="0">
                    <a:latin typeface="Abadi MT Condensed Light" panose="020B0306030101010103" pitchFamily="34" charset="77"/>
                  </a:rPr>
                  <a:t>Evaluation of the </a:t>
                </a:r>
                <a:r>
                  <a:rPr lang="it-IT" dirty="0" err="1">
                    <a:latin typeface="Abadi MT Condensed Light" panose="020B0306030101010103" pitchFamily="34" charset="77"/>
                  </a:rPr>
                  <a:t>vertex</a:t>
                </a:r>
                <a:r>
                  <a:rPr lang="it-IT" dirty="0">
                    <a:latin typeface="Abadi MT Condensed Light" panose="020B0306030101010103" pitchFamily="34" charset="77"/>
                  </a:rPr>
                  <a:t> coordinate of D* </a:t>
                </a:r>
                <a:r>
                  <a:rPr lang="it-IT" dirty="0" err="1">
                    <a:latin typeface="Abadi MT Condensed Light" panose="020B0306030101010103" pitchFamily="34" charset="77"/>
                  </a:rPr>
                  <a:t>gives</a:t>
                </a:r>
                <a:r>
                  <a:rPr lang="it-IT" dirty="0">
                    <a:latin typeface="Abadi MT Condensed Light" panose="020B0306030101010103" pitchFamily="34" charset="77"/>
                  </a:rPr>
                  <a:t> </a:t>
                </a:r>
                <a:r>
                  <a:rPr lang="it-IT" dirty="0" err="1">
                    <a:latin typeface="Abadi MT Condensed Light" panose="020B0306030101010103" pitchFamily="34" charset="77"/>
                  </a:rPr>
                  <a:t>as</a:t>
                </a:r>
                <a:r>
                  <a:rPr lang="it-IT" dirty="0">
                    <a:latin typeface="Abadi MT Condensed Light" panose="020B0306030101010103" pitchFamily="34" charset="77"/>
                  </a:rPr>
                  <a:t> a </a:t>
                </a:r>
                <a:r>
                  <a:rPr lang="it-IT" dirty="0" err="1">
                    <a:latin typeface="Abadi MT Condensed Light" panose="020B0306030101010103" pitchFamily="34" charset="77"/>
                  </a:rPr>
                  <a:t>result</a:t>
                </a:r>
                <a:r>
                  <a:rPr lang="it-IT" dirty="0">
                    <a:latin typeface="Abadi MT Condensed Light" panose="020B0306030101010103" pitchFamily="34" charset="77"/>
                  </a:rPr>
                  <a:t> a </a:t>
                </a:r>
                <a:r>
                  <a:rPr lang="it-IT" dirty="0" err="1">
                    <a:latin typeface="Abadi MT Condensed Light" panose="020B0306030101010103" pitchFamily="34" charset="77"/>
                  </a:rPr>
                  <a:t>destribution</a:t>
                </a:r>
                <a:r>
                  <a:rPr lang="it-IT" dirty="0">
                    <a:latin typeface="Abadi MT Condensed Light" panose="020B0306030101010103" pitchFamily="34" charset="77"/>
                  </a:rPr>
                  <a:t> </a:t>
                </a:r>
                <a:r>
                  <a:rPr lang="it-IT" dirty="0" err="1">
                    <a:latin typeface="Abadi MT Condensed Light" panose="020B0306030101010103" pitchFamily="34" charset="77"/>
                  </a:rPr>
                  <a:t>not</a:t>
                </a:r>
                <a:r>
                  <a:rPr lang="it-IT" dirty="0">
                    <a:latin typeface="Abadi MT Condensed Light" panose="020B0306030101010103" pitchFamily="34" charset="77"/>
                  </a:rPr>
                  <a:t> </a:t>
                </a:r>
                <a:r>
                  <a:rPr lang="it-IT" dirty="0" err="1">
                    <a:latin typeface="Abadi MT Condensed Light" panose="020B0306030101010103" pitchFamily="34" charset="77"/>
                  </a:rPr>
                  <a:t>centred</a:t>
                </a:r>
                <a:r>
                  <a:rPr lang="it-IT" dirty="0">
                    <a:latin typeface="Abadi MT Condensed Light" panose="020B0306030101010103" pitchFamily="34" charset="77"/>
                  </a:rPr>
                  <a:t>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0, 0, 0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dirty="0">
                  <a:latin typeface="Abadi MT Condensed Light" panose="020B0306030101010103" pitchFamily="34" charset="77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9165CF2-74AE-7240-B049-E143E671F5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143" y="243567"/>
                <a:ext cx="10515600" cy="976190"/>
              </a:xfrm>
              <a:blipFill>
                <a:blip r:embed="rId2"/>
                <a:stretch>
                  <a:fillRect l="-965" t="-8974" b="-5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D25BFCA0-C4EA-734C-8EE9-EF1C0536F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47865" y="-428108"/>
            <a:ext cx="5560571" cy="885630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ADEF71-A4BE-9242-9F47-AA4E92711B49}"/>
              </a:ext>
            </a:extLst>
          </p:cNvPr>
          <p:cNvSpPr txBox="1"/>
          <p:nvPr/>
        </p:nvSpPr>
        <p:spPr>
          <a:xfrm>
            <a:off x="9198428" y="2063505"/>
            <a:ext cx="2993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badi MT Condensed Light" panose="020B0306030101010103" pitchFamily="34" charset="77"/>
              </a:rPr>
              <a:t>No </a:t>
            </a:r>
            <a:r>
              <a:rPr lang="it-IT" sz="2800" dirty="0" err="1">
                <a:latin typeface="Abadi MT Condensed Light" panose="020B0306030101010103" pitchFamily="34" charset="77"/>
              </a:rPr>
              <a:t>difference</a:t>
            </a:r>
            <a:r>
              <a:rPr lang="it-IT" sz="2800" dirty="0">
                <a:latin typeface="Abadi MT Condensed Light" panose="020B0306030101010103" pitchFamily="34" charset="77"/>
              </a:rPr>
              <a:t> </a:t>
            </a:r>
            <a:r>
              <a:rPr lang="it-IT" sz="2800" dirty="0" err="1">
                <a:latin typeface="Abadi MT Condensed Light" panose="020B0306030101010103" pitchFamily="34" charset="77"/>
              </a:rPr>
              <a:t>between</a:t>
            </a:r>
            <a:r>
              <a:rPr lang="it-IT" sz="2800" dirty="0">
                <a:latin typeface="Abadi MT Condensed Light" panose="020B0306030101010103" pitchFamily="34" charset="77"/>
              </a:rPr>
              <a:t> UP and DOWN </a:t>
            </a:r>
            <a:r>
              <a:rPr lang="it-IT" sz="2800" dirty="0" err="1">
                <a:latin typeface="Abadi MT Condensed Light" panose="020B0306030101010103" pitchFamily="34" charset="77"/>
              </a:rPr>
              <a:t>configuration</a:t>
            </a:r>
            <a:endParaRPr lang="it-IT" sz="2800" dirty="0"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7465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A3275A1D-F206-4441-9D04-3820AC53697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536471"/>
                <a:ext cx="10515600" cy="574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it-IT" sz="3200" dirty="0">
                    <a:latin typeface="Abadi MT Condensed Light" panose="020B0306030101010103" pitchFamily="34" charset="77"/>
                  </a:rPr>
                  <a:t>Because of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this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desplacement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of the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vertex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on the right part of the detector (</a:t>
                </a:r>
                <a14:m>
                  <m:oMath xmlns:m="http://schemas.openxmlformats.org/officeDocument/2006/math">
                    <m:r>
                      <a:rPr lang="it-IT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 </m:t>
                    </m:r>
                    <m:r>
                      <a:rPr lang="it-IT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it-IT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&lt;0,  </m:t>
                    </m:r>
                    <m:r>
                      <a:rPr lang="it-IT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it-IT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&lt;0)</m:t>
                    </m:r>
                  </m:oMath>
                </a14:m>
                <a:r>
                  <a:rPr lang="it-IT" sz="3200" dirty="0">
                    <a:latin typeface="Abadi MT Condensed Light" panose="020B0306030101010103" pitchFamily="34" charset="77"/>
                  </a:rPr>
                  <a:t>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we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expect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that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:</a:t>
                </a:r>
              </a:p>
              <a:p>
                <a:r>
                  <a:rPr lang="it-IT" sz="3200" dirty="0">
                    <a:latin typeface="Abadi MT Condensed Light" panose="020B0306030101010103" pitchFamily="34" charset="77"/>
                  </a:rPr>
                  <a:t>in the</a:t>
                </a:r>
                <a:r>
                  <a:rPr lang="it-IT" sz="3200" dirty="0">
                    <a:solidFill>
                      <a:schemeClr val="accent6">
                        <a:lumMod val="75000"/>
                      </a:schemeClr>
                    </a:solidFill>
                    <a:latin typeface="Abadi MT Condensed Light" panose="020B0306030101010103" pitchFamily="34" charset="77"/>
                  </a:rPr>
                  <a:t> DOWN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configuration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more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𝑠𝑜𝑓𝑡</m:t>
                        </m:r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it-IT" sz="3200" dirty="0">
                    <a:latin typeface="Abadi MT Condensed Light" panose="020B0306030101010103" pitchFamily="34" charset="77"/>
                  </a:rPr>
                  <a:t>are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reconstructed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then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𝑠𝑜𝑓𝑡</m:t>
                        </m:r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it-IT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it-IT" sz="3200" dirty="0">
                  <a:latin typeface="Abadi MT Condensed Light" panose="020B0306030101010103" pitchFamily="34" charset="77"/>
                  <a:ea typeface="Cambria Math" panose="02040503050406030204" pitchFamily="18" charset="0"/>
                </a:endParaRPr>
              </a:p>
              <a:p>
                <a:r>
                  <a:rPr lang="it-IT" sz="3200" dirty="0">
                    <a:latin typeface="Abadi MT Condensed Light" panose="020B0306030101010103" pitchFamily="34" charset="77"/>
                  </a:rPr>
                  <a:t>in the </a:t>
                </a:r>
                <a:r>
                  <a:rPr lang="it-IT" sz="3200" dirty="0">
                    <a:solidFill>
                      <a:schemeClr val="accent6">
                        <a:lumMod val="75000"/>
                      </a:schemeClr>
                    </a:solidFill>
                    <a:latin typeface="Abadi MT Condensed Light" panose="020B0306030101010103" pitchFamily="34" charset="77"/>
                  </a:rPr>
                  <a:t>UP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configuration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more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𝑠𝑜𝑓𝑡</m:t>
                        </m:r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it-IT" sz="3200" dirty="0">
                    <a:latin typeface="Abadi MT Condensed Light" panose="020B0306030101010103" pitchFamily="34" charset="77"/>
                  </a:rPr>
                  <a:t>are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reconstructed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then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𝑠𝑜𝑓𝑡</m:t>
                        </m:r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it-IT" sz="3200" dirty="0">
                    <a:latin typeface="Abadi MT Condensed Light" panose="020B0306030101010103" pitchFamily="34" charset="77"/>
                  </a:rPr>
                  <a:t> </a:t>
                </a:r>
              </a:p>
              <a:p>
                <a:pPr marL="0" indent="0">
                  <a:buNone/>
                </a:pPr>
                <a:r>
                  <a:rPr lang="it-IT" sz="3200" dirty="0" err="1">
                    <a:latin typeface="Abadi MT Condensed Light" panose="020B0306030101010103" pitchFamily="34" charset="77"/>
                  </a:rPr>
                  <a:t>Given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the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geometrical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considerations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on the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vertex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and on the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majority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of soft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pions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RECO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produced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in the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two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configurations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,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we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can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try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to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apply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some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cuts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on: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it-IT" sz="3200" dirty="0">
                    <a:latin typeface="Abadi MT Condensed Light" panose="020B0306030101010103" pitchFamily="34" charset="77"/>
                  </a:rPr>
                  <a:t> </a:t>
                </a:r>
                <a:r>
                  <a:rPr lang="it-IT" sz="3200" dirty="0" err="1">
                    <a:solidFill>
                      <a:schemeClr val="accent2">
                        <a:lumMod val="75000"/>
                      </a:schemeClr>
                    </a:solidFill>
                    <a:latin typeface="Abadi MT Condensed Light" panose="020B0306030101010103" pitchFamily="34" charset="77"/>
                  </a:rPr>
                  <a:t>Low</a:t>
                </a:r>
                <a:r>
                  <a:rPr lang="it-IT" sz="3200" dirty="0">
                    <a:solidFill>
                      <a:schemeClr val="accent2">
                        <a:lumMod val="75000"/>
                      </a:schemeClr>
                    </a:solidFill>
                    <a:latin typeface="Abadi MT Condensed Light" panose="020B0306030101010103" pitchFamily="34" charset="77"/>
                  </a:rPr>
                  <a:t> PT 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of Soft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Pions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as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in DOWN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it-IT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3200" dirty="0">
                    <a:latin typeface="Abadi MT Condensed Light" panose="020B0306030101010103" pitchFamily="34" charset="77"/>
                  </a:rPr>
                  <a:t>lost,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while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in UP</a:t>
                </a:r>
                <a:r>
                  <a:rPr lang="it-IT" sz="3200" dirty="0">
                    <a:latin typeface="Abadi MT Condensed Light" panose="020B0306030101010103" pitchFamily="34" charset="77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3200" dirty="0">
                    <a:latin typeface="Abadi MT Condensed Light" panose="020B0306030101010103" pitchFamily="34" charset="77"/>
                  </a:rPr>
                  <a:t>;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it-IT" sz="3200" dirty="0">
                    <a:latin typeface="Abadi MT Condensed Light" panose="020B0306030101010103" pitchFamily="34" charset="77"/>
                  </a:rPr>
                  <a:t> Soft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Pions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with </a:t>
                </a:r>
                <a:r>
                  <a:rPr lang="it-IT" sz="3200" dirty="0" err="1">
                    <a:solidFill>
                      <a:schemeClr val="accent2">
                        <a:lumMod val="75000"/>
                      </a:schemeClr>
                    </a:solidFill>
                    <a:latin typeface="Abadi MT Condensed Light" panose="020B0306030101010103" pitchFamily="34" charset="77"/>
                  </a:rPr>
                  <a:t>azimutal</a:t>
                </a:r>
                <a:r>
                  <a:rPr lang="it-IT" sz="3200" dirty="0">
                    <a:solidFill>
                      <a:schemeClr val="accent2">
                        <a:lumMod val="75000"/>
                      </a:schemeClr>
                    </a:solidFill>
                    <a:latin typeface="Abadi MT Condensed Light" panose="020B0306030101010103" pitchFamily="34" charset="77"/>
                  </a:rPr>
                  <a:t> angle </a:t>
                </a:r>
                <a14:m>
                  <m:oMath xmlns:m="http://schemas.openxmlformats.org/officeDocument/2006/math">
                    <m:r>
                      <a:rPr lang="it-IT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it-IT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3200" dirty="0">
                    <a:latin typeface="Abadi MT Condensed Light" panose="020B0306030101010103" pitchFamily="34" charset="77"/>
                  </a:rPr>
                  <a:t>  and big </a:t>
                </a:r>
                <a14:m>
                  <m:oMath xmlns:m="http://schemas.openxmlformats.org/officeDocument/2006/math">
                    <m:r>
                      <a:rPr lang="it-IT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it-IT" sz="3200" dirty="0">
                    <a:latin typeface="Abadi MT Condensed Light" panose="020B0306030101010103" pitchFamily="34" charset="77"/>
                  </a:rPr>
                  <a:t> (</a:t>
                </a:r>
                <a14:m>
                  <m:oMath xmlns:m="http://schemas.openxmlformats.org/officeDocument/2006/math">
                    <m:r>
                      <a:rPr lang="it-IT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|3|</m:t>
                    </m:r>
                  </m:oMath>
                </a14:m>
                <a:r>
                  <a:rPr lang="it-IT" sz="3200" dirty="0">
                    <a:latin typeface="Abadi MT Condensed Light" panose="020B0306030101010103" pitchFamily="34" charset="77"/>
                  </a:rPr>
                  <a:t>);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  <a:latin typeface="Abadi MT Condensed Light" panose="020B0306030101010103" pitchFamily="34" charset="77"/>
                  </a:rPr>
                  <a:t>Small polar angle </a:t>
                </a:r>
                <a14:m>
                  <m:oMath xmlns:m="http://schemas.openxmlformats.org/officeDocument/2006/math">
                    <m:r>
                      <a:rPr lang="it-IT" sz="32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  <a:latin typeface="Abadi MT Condensed Light" panose="020B0306030101010103" pitchFamily="34" charset="77"/>
                  </a:rPr>
                  <a:t> (</a:t>
                </a:r>
                <a14:m>
                  <m:oMath xmlns:m="http://schemas.openxmlformats.org/officeDocument/2006/math">
                    <m:r>
                      <a:rPr lang="it-IT" sz="32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it-IT" sz="32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  <a:latin typeface="Abadi MT Condensed Light" panose="020B0306030101010103" pitchFamily="34" charset="77"/>
                  </a:rPr>
                  <a:t>)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  <a:latin typeface="Abadi MT Condensed Light" panose="020B0306030101010103" pitchFamily="34" charset="77"/>
                  </a:rPr>
                  <a:t>because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  <a:latin typeface="Abadi MT Condensed Light" panose="020B0306030101010103" pitchFamily="34" charset="77"/>
                  </a:rPr>
                  <a:t> of the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  <a:latin typeface="Abadi MT Condensed Light" panose="020B0306030101010103" pitchFamily="34" charset="77"/>
                  </a:rPr>
                  <a:t>displacement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  <a:latin typeface="Abadi MT Condensed Light" panose="020B0306030101010103" pitchFamily="34" charset="77"/>
                  </a:rPr>
                  <a:t> on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  <a:latin typeface="Abadi MT Condensed Light" panose="020B0306030101010103" pitchFamily="34" charset="77"/>
                  </a:rPr>
                  <a:t>vertex</a:t>
                </a:r>
                <a:r>
                  <a:rPr lang="it-IT" sz="3200" dirty="0">
                    <a:solidFill>
                      <a:schemeClr val="bg2">
                        <a:lumMod val="75000"/>
                      </a:schemeClr>
                    </a:solidFill>
                    <a:latin typeface="Abadi MT Condensed Light" panose="020B0306030101010103" pitchFamily="34" charset="77"/>
                  </a:rPr>
                  <a:t> y </a:t>
                </a:r>
                <a:r>
                  <a:rPr lang="it-IT" sz="3200" dirty="0" err="1">
                    <a:solidFill>
                      <a:schemeClr val="bg2">
                        <a:lumMod val="75000"/>
                      </a:schemeClr>
                    </a:solidFill>
                    <a:latin typeface="Abadi MT Condensed Light" panose="020B0306030101010103" pitchFamily="34" charset="77"/>
                  </a:rPr>
                  <a:t>coo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.</a:t>
                </a:r>
              </a:p>
            </p:txBody>
          </p:sp>
        </mc:Choice>
        <mc:Fallback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A3275A1D-F206-4441-9D04-3820AC53697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6471"/>
                <a:ext cx="10515600" cy="5744906"/>
              </a:xfrm>
              <a:prstGeom prst="rect">
                <a:avLst/>
              </a:prstGeom>
              <a:blipFill>
                <a:blip r:embed="rId2"/>
                <a:stretch>
                  <a:fillRect l="-1448" t="-1762" r="-844" b="-22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66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8DD779E-BF8D-DB4D-9CD9-AF946386CB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837" y="32395"/>
                <a:ext cx="10554325" cy="186436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t-IT" dirty="0">
                    <a:latin typeface="Abadi MT Condensed Light" panose="020B0306030101010103" pitchFamily="34" charset="77"/>
                  </a:rPr>
                  <a:t>Because of </a:t>
                </a:r>
                <a:r>
                  <a:rPr lang="it-IT" dirty="0" err="1">
                    <a:latin typeface="Abadi MT Condensed Light" panose="020B0306030101010103" pitchFamily="34" charset="77"/>
                  </a:rPr>
                  <a:t>this</a:t>
                </a:r>
                <a:r>
                  <a:rPr lang="it-IT" dirty="0">
                    <a:latin typeface="Abadi MT Condensed Light" panose="020B0306030101010103" pitchFamily="34" charset="77"/>
                  </a:rPr>
                  <a:t> </a:t>
                </a:r>
                <a:r>
                  <a:rPr lang="it-IT" dirty="0" err="1">
                    <a:latin typeface="Abadi MT Condensed Light" panose="020B0306030101010103" pitchFamily="34" charset="77"/>
                  </a:rPr>
                  <a:t>desplacement</a:t>
                </a:r>
                <a:r>
                  <a:rPr lang="it-IT" dirty="0">
                    <a:latin typeface="Abadi MT Condensed Light" panose="020B0306030101010103" pitchFamily="34" charset="77"/>
                  </a:rPr>
                  <a:t> of the </a:t>
                </a:r>
                <a:r>
                  <a:rPr lang="it-IT" dirty="0" err="1">
                    <a:latin typeface="Abadi MT Condensed Light" panose="020B0306030101010103" pitchFamily="34" charset="77"/>
                  </a:rPr>
                  <a:t>vertex</a:t>
                </a:r>
                <a:r>
                  <a:rPr lang="it-IT" dirty="0">
                    <a:latin typeface="Abadi MT Condensed Light" panose="020B0306030101010103" pitchFamily="34" charset="77"/>
                  </a:rPr>
                  <a:t> on the right part of the detector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&lt;0, 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&lt;0)</m:t>
                    </m:r>
                  </m:oMath>
                </a14:m>
                <a:r>
                  <a:rPr lang="it-IT" dirty="0">
                    <a:latin typeface="Abadi MT Condensed Light" panose="020B0306030101010103" pitchFamily="34" charset="77"/>
                  </a:rPr>
                  <a:t> </a:t>
                </a:r>
                <a:r>
                  <a:rPr lang="it-IT" dirty="0" err="1">
                    <a:latin typeface="Abadi MT Condensed Light" panose="020B0306030101010103" pitchFamily="34" charset="77"/>
                  </a:rPr>
                  <a:t>we</a:t>
                </a:r>
                <a:r>
                  <a:rPr lang="it-IT" dirty="0">
                    <a:latin typeface="Abadi MT Condensed Light" panose="020B0306030101010103" pitchFamily="34" charset="77"/>
                  </a:rPr>
                  <a:t> </a:t>
                </a:r>
                <a:r>
                  <a:rPr lang="it-IT" dirty="0" err="1">
                    <a:latin typeface="Abadi MT Condensed Light" panose="020B0306030101010103" pitchFamily="34" charset="77"/>
                  </a:rPr>
                  <a:t>expect</a:t>
                </a:r>
                <a:r>
                  <a:rPr lang="it-IT" dirty="0">
                    <a:latin typeface="Abadi MT Condensed Light" panose="020B0306030101010103" pitchFamily="34" charset="77"/>
                  </a:rPr>
                  <a:t> </a:t>
                </a:r>
                <a:r>
                  <a:rPr lang="it-IT" dirty="0" err="1">
                    <a:latin typeface="Abadi MT Condensed Light" panose="020B0306030101010103" pitchFamily="34" charset="77"/>
                  </a:rPr>
                  <a:t>that</a:t>
                </a:r>
                <a:r>
                  <a:rPr lang="it-IT" dirty="0">
                    <a:latin typeface="Abadi MT Condensed Light" panose="020B0306030101010103" pitchFamily="34" charset="77"/>
                  </a:rPr>
                  <a:t>:</a:t>
                </a:r>
              </a:p>
              <a:p>
                <a:r>
                  <a:rPr lang="it-IT" dirty="0">
                    <a:latin typeface="Abadi MT Condensed Light" panose="020B0306030101010103" pitchFamily="34" charset="77"/>
                  </a:rPr>
                  <a:t>in the DOWN </a:t>
                </a:r>
                <a:r>
                  <a:rPr lang="it-IT" dirty="0" err="1">
                    <a:latin typeface="Abadi MT Condensed Light" panose="020B0306030101010103" pitchFamily="34" charset="77"/>
                  </a:rPr>
                  <a:t>configuration</a:t>
                </a:r>
                <a:r>
                  <a:rPr lang="it-IT" dirty="0">
                    <a:latin typeface="Abadi MT Condensed Light" panose="020B0306030101010103" pitchFamily="34" charset="77"/>
                  </a:rPr>
                  <a:t> more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𝑠𝑜𝑓𝑡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it-IT" dirty="0">
                    <a:latin typeface="Abadi MT Condensed Light" panose="020B0306030101010103" pitchFamily="34" charset="77"/>
                  </a:rPr>
                  <a:t>are </a:t>
                </a:r>
                <a:r>
                  <a:rPr lang="it-IT" dirty="0" err="1">
                    <a:latin typeface="Abadi MT Condensed Light" panose="020B0306030101010103" pitchFamily="34" charset="77"/>
                  </a:rPr>
                  <a:t>reconstructed</a:t>
                </a:r>
                <a:r>
                  <a:rPr lang="it-IT" dirty="0">
                    <a:latin typeface="Abadi MT Condensed Light" panose="020B0306030101010103" pitchFamily="34" charset="77"/>
                  </a:rPr>
                  <a:t> </a:t>
                </a:r>
                <a:r>
                  <a:rPr lang="it-IT" dirty="0" err="1">
                    <a:latin typeface="Abadi MT Condensed Light" panose="020B0306030101010103" pitchFamily="34" charset="77"/>
                  </a:rPr>
                  <a:t>then</a:t>
                </a:r>
                <a:r>
                  <a:rPr lang="it-IT" dirty="0">
                    <a:latin typeface="Abadi MT Condensed Light" panose="020B0306030101010103" pitchFamily="34" charset="7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𝑠𝑜𝑓𝑡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it-IT" b="0" dirty="0">
                  <a:latin typeface="Abadi MT Condensed Light" panose="020B0306030101010103" pitchFamily="34" charset="77"/>
                  <a:ea typeface="Cambria Math" panose="02040503050406030204" pitchFamily="18" charset="0"/>
                </a:endParaRPr>
              </a:p>
              <a:p>
                <a:r>
                  <a:rPr lang="it-IT" dirty="0">
                    <a:latin typeface="Abadi MT Condensed Light" panose="020B0306030101010103" pitchFamily="34" charset="77"/>
                  </a:rPr>
                  <a:t>in the UP </a:t>
                </a:r>
                <a:r>
                  <a:rPr lang="it-IT" dirty="0" err="1">
                    <a:latin typeface="Abadi MT Condensed Light" panose="020B0306030101010103" pitchFamily="34" charset="77"/>
                  </a:rPr>
                  <a:t>configuration</a:t>
                </a:r>
                <a:r>
                  <a:rPr lang="it-IT" dirty="0">
                    <a:latin typeface="Abadi MT Condensed Light" panose="020B0306030101010103" pitchFamily="34" charset="77"/>
                  </a:rPr>
                  <a:t> more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𝑠𝑜𝑓𝑡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it-IT" dirty="0">
                    <a:latin typeface="Abadi MT Condensed Light" panose="020B0306030101010103" pitchFamily="34" charset="77"/>
                  </a:rPr>
                  <a:t>are </a:t>
                </a:r>
                <a:r>
                  <a:rPr lang="it-IT" dirty="0" err="1">
                    <a:latin typeface="Abadi MT Condensed Light" panose="020B0306030101010103" pitchFamily="34" charset="77"/>
                  </a:rPr>
                  <a:t>reconstructed</a:t>
                </a:r>
                <a:r>
                  <a:rPr lang="it-IT" dirty="0">
                    <a:latin typeface="Abadi MT Condensed Light" panose="020B0306030101010103" pitchFamily="34" charset="77"/>
                  </a:rPr>
                  <a:t> </a:t>
                </a:r>
                <a:r>
                  <a:rPr lang="it-IT" dirty="0" err="1">
                    <a:latin typeface="Abadi MT Condensed Light" panose="020B0306030101010103" pitchFamily="34" charset="77"/>
                  </a:rPr>
                  <a:t>then</a:t>
                </a:r>
                <a:r>
                  <a:rPr lang="it-IT" dirty="0">
                    <a:latin typeface="Abadi MT Condensed Light" panose="020B0306030101010103" pitchFamily="34" charset="7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𝑠𝑜𝑓𝑡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it-IT" dirty="0">
                    <a:latin typeface="Abadi MT Condensed Light" panose="020B0306030101010103" pitchFamily="34" charset="77"/>
                  </a:rPr>
                  <a:t> </a:t>
                </a:r>
              </a:p>
              <a:p>
                <a:endParaRPr lang="it-IT" dirty="0">
                  <a:latin typeface="Abadi MT Condensed Light" panose="020B0306030101010103" pitchFamily="34" charset="77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8DD779E-BF8D-DB4D-9CD9-AF946386CB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837" y="32395"/>
                <a:ext cx="10554325" cy="1864362"/>
              </a:xfrm>
              <a:blipFill>
                <a:blip r:embed="rId2"/>
                <a:stretch>
                  <a:fillRect l="-1080" t="-6803" b="-20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10AEBF5-FB3F-F948-BBAB-26DFCEA85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834696"/>
              </p:ext>
            </p:extLst>
          </p:nvPr>
        </p:nvGraphicFramePr>
        <p:xfrm>
          <a:off x="16239" y="2041357"/>
          <a:ext cx="6035406" cy="458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21">
                  <a:extLst>
                    <a:ext uri="{9D8B030D-6E8A-4147-A177-3AD203B41FA5}">
                      <a16:colId xmlns:a16="http://schemas.microsoft.com/office/drawing/2014/main" val="3939490109"/>
                    </a:ext>
                  </a:extLst>
                </a:gridCol>
                <a:gridCol w="1001557">
                  <a:extLst>
                    <a:ext uri="{9D8B030D-6E8A-4147-A177-3AD203B41FA5}">
                      <a16:colId xmlns:a16="http://schemas.microsoft.com/office/drawing/2014/main" val="3596423808"/>
                    </a:ext>
                  </a:extLst>
                </a:gridCol>
                <a:gridCol w="1001557">
                  <a:extLst>
                    <a:ext uri="{9D8B030D-6E8A-4147-A177-3AD203B41FA5}">
                      <a16:colId xmlns:a16="http://schemas.microsoft.com/office/drawing/2014/main" val="3535092044"/>
                    </a:ext>
                  </a:extLst>
                </a:gridCol>
                <a:gridCol w="1001557">
                  <a:extLst>
                    <a:ext uri="{9D8B030D-6E8A-4147-A177-3AD203B41FA5}">
                      <a16:colId xmlns:a16="http://schemas.microsoft.com/office/drawing/2014/main" val="1952302558"/>
                    </a:ext>
                  </a:extLst>
                </a:gridCol>
                <a:gridCol w="1001557">
                  <a:extLst>
                    <a:ext uri="{9D8B030D-6E8A-4147-A177-3AD203B41FA5}">
                      <a16:colId xmlns:a16="http://schemas.microsoft.com/office/drawing/2014/main" val="2224968695"/>
                    </a:ext>
                  </a:extLst>
                </a:gridCol>
                <a:gridCol w="1025157">
                  <a:extLst>
                    <a:ext uri="{9D8B030D-6E8A-4147-A177-3AD203B41FA5}">
                      <a16:colId xmlns:a16="http://schemas.microsoft.com/office/drawing/2014/main" val="1961151084"/>
                    </a:ext>
                  </a:extLst>
                </a:gridCol>
              </a:tblGrid>
              <a:tr h="776794">
                <a:tc>
                  <a:txBody>
                    <a:bodyPr/>
                    <a:lstStyle/>
                    <a:p>
                      <a:r>
                        <a:rPr lang="it-IT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SOFT PION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574692"/>
                  </a:ext>
                </a:extLst>
              </a:tr>
              <a:tr h="935228">
                <a:tc>
                  <a:txBody>
                    <a:bodyPr/>
                    <a:lstStyle/>
                    <a:p>
                      <a:r>
                        <a:rPr lang="it-IT" dirty="0" err="1"/>
                        <a:t>N</a:t>
                      </a:r>
                      <a:r>
                        <a:rPr lang="it-IT" baseline="-25000" dirty="0" err="1"/>
                        <a:t>reco</a:t>
                      </a:r>
                      <a:r>
                        <a:rPr lang="it-IT" baseline="0" dirty="0"/>
                        <a:t> </a:t>
                      </a:r>
                      <a:r>
                        <a:rPr lang="it-IT" baseline="0" dirty="0" err="1"/>
                        <a:t>pos</a:t>
                      </a:r>
                      <a:endParaRPr lang="it-IT" baseline="0" dirty="0"/>
                    </a:p>
                    <a:p>
                      <a:r>
                        <a:rPr lang="it-IT" baseline="0" dirty="0"/>
                        <a:t>No </a:t>
                      </a:r>
                      <a:r>
                        <a:rPr lang="it-IT" baseline="0" dirty="0" err="1"/>
                        <a:t>cut</a:t>
                      </a:r>
                      <a:endParaRPr lang="it-IT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2674000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2626350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2374360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2253370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effectLst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1737460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effectLst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151224"/>
                  </a:ext>
                </a:extLst>
              </a:tr>
              <a:tr h="1043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</a:t>
                      </a:r>
                      <a:r>
                        <a:rPr lang="it-IT" baseline="-25000" dirty="0" err="1"/>
                        <a:t>reco</a:t>
                      </a:r>
                      <a:r>
                        <a:rPr lang="it-IT" baseline="0" dirty="0"/>
                        <a:t> </a:t>
                      </a:r>
                      <a:r>
                        <a:rPr lang="it-IT" baseline="0" dirty="0" err="1"/>
                        <a:t>neg</a:t>
                      </a:r>
                      <a:endParaRPr lang="it-IT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/>
                        <a:t>No </a:t>
                      </a:r>
                      <a:r>
                        <a:rPr lang="it-IT" baseline="0" dirty="0" err="1"/>
                        <a:t>cut</a:t>
                      </a:r>
                      <a:endParaRPr lang="it-IT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2675660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effectLst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2598950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effectLst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2356980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2276140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effectLst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1740180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2868"/>
                  </a:ext>
                </a:extLst>
              </a:tr>
              <a:tr h="869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</a:t>
                      </a:r>
                      <a:r>
                        <a:rPr lang="it-IT" baseline="-25000" dirty="0" err="1"/>
                        <a:t>reco</a:t>
                      </a:r>
                      <a:r>
                        <a:rPr lang="it-IT" baseline="0" dirty="0"/>
                        <a:t> </a:t>
                      </a:r>
                      <a:r>
                        <a:rPr lang="it-IT" baseline="0" dirty="0" err="1"/>
                        <a:t>pos</a:t>
                      </a:r>
                      <a:endParaRPr lang="it-IT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 err="1"/>
                        <a:t>Cut</a:t>
                      </a:r>
                      <a:r>
                        <a:rPr lang="it-IT" baseline="0" dirty="0"/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2674000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2626350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463382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2253370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342762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577355"/>
                  </a:ext>
                </a:extLst>
              </a:tr>
              <a:tr h="704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</a:t>
                      </a:r>
                      <a:r>
                        <a:rPr lang="it-IT" baseline="-25000" dirty="0" err="1"/>
                        <a:t>reco</a:t>
                      </a:r>
                      <a:r>
                        <a:rPr lang="it-IT" baseline="0" dirty="0"/>
                        <a:t> </a:t>
                      </a:r>
                      <a:r>
                        <a:rPr lang="it-IT" baseline="0" dirty="0" err="1"/>
                        <a:t>neg</a:t>
                      </a:r>
                      <a:endParaRPr lang="it-IT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 err="1"/>
                        <a:t>Cut</a:t>
                      </a:r>
                      <a:r>
                        <a:rPr lang="it-IT" baseline="0" dirty="0"/>
                        <a:t> </a:t>
                      </a:r>
                      <a:endParaRPr lang="it-IT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2675660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2598950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2276140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344307</a:t>
                      </a:r>
                    </a:p>
                    <a:p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1628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CB4144E4-5CF0-8943-93EB-5D0BE8D30BEF}"/>
              </a:ext>
            </a:extLst>
          </p:cNvPr>
          <p:cNvSpPr txBox="1"/>
          <p:nvPr/>
        </p:nvSpPr>
        <p:spPr>
          <a:xfrm>
            <a:off x="5339612" y="1712091"/>
            <a:ext cx="142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highlight>
                  <a:srgbClr val="000000"/>
                </a:highlight>
                <a:latin typeface="Abadi MT Condensed Light" panose="020B0306030101010103" pitchFamily="34" charset="77"/>
              </a:rPr>
              <a:t>N</a:t>
            </a:r>
            <a:r>
              <a:rPr lang="it-IT" baseline="-25000" dirty="0">
                <a:solidFill>
                  <a:schemeClr val="bg1"/>
                </a:solidFill>
                <a:highlight>
                  <a:srgbClr val="000000"/>
                </a:highlight>
                <a:latin typeface="Abadi MT Condensed Light" panose="020B0306030101010103" pitchFamily="34" charset="77"/>
              </a:rPr>
              <a:t>TOT</a:t>
            </a:r>
            <a:r>
              <a:rPr lang="it-IT" dirty="0">
                <a:solidFill>
                  <a:schemeClr val="bg1"/>
                </a:solidFill>
                <a:highlight>
                  <a:srgbClr val="000000"/>
                </a:highlight>
                <a:latin typeface="Abadi MT Condensed Light" panose="020B0306030101010103" pitchFamily="34" charset="77"/>
              </a:rPr>
              <a:t> = 3 X 10</a:t>
            </a:r>
            <a:r>
              <a:rPr lang="it-IT" baseline="30000" dirty="0">
                <a:solidFill>
                  <a:schemeClr val="bg1"/>
                </a:solidFill>
                <a:highlight>
                  <a:srgbClr val="000000"/>
                </a:highlight>
                <a:latin typeface="Abadi MT Condensed Light" panose="020B0306030101010103" pitchFamily="34" charset="77"/>
              </a:rPr>
              <a:t>6</a:t>
            </a:r>
            <a:endParaRPr lang="it-IT" dirty="0">
              <a:solidFill>
                <a:schemeClr val="bg1"/>
              </a:solidFill>
              <a:highlight>
                <a:srgbClr val="000000"/>
              </a:highlight>
              <a:latin typeface="Abadi MT Condensed Light" panose="020B0306030101010103" pitchFamily="34" charset="77"/>
            </a:endParaRP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5BDA4D55-D0E3-4F48-9055-3D2EC1497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025229"/>
              </p:ext>
            </p:extLst>
          </p:nvPr>
        </p:nvGraphicFramePr>
        <p:xfrm>
          <a:off x="6051646" y="2041359"/>
          <a:ext cx="6124115" cy="48114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7512">
                  <a:extLst>
                    <a:ext uri="{9D8B030D-6E8A-4147-A177-3AD203B41FA5}">
                      <a16:colId xmlns:a16="http://schemas.microsoft.com/office/drawing/2014/main" val="3939490109"/>
                    </a:ext>
                  </a:extLst>
                </a:gridCol>
                <a:gridCol w="1087544">
                  <a:extLst>
                    <a:ext uri="{9D8B030D-6E8A-4147-A177-3AD203B41FA5}">
                      <a16:colId xmlns:a16="http://schemas.microsoft.com/office/drawing/2014/main" val="3596423808"/>
                    </a:ext>
                  </a:extLst>
                </a:gridCol>
                <a:gridCol w="1016278">
                  <a:extLst>
                    <a:ext uri="{9D8B030D-6E8A-4147-A177-3AD203B41FA5}">
                      <a16:colId xmlns:a16="http://schemas.microsoft.com/office/drawing/2014/main" val="3535092044"/>
                    </a:ext>
                  </a:extLst>
                </a:gridCol>
                <a:gridCol w="1016278">
                  <a:extLst>
                    <a:ext uri="{9D8B030D-6E8A-4147-A177-3AD203B41FA5}">
                      <a16:colId xmlns:a16="http://schemas.microsoft.com/office/drawing/2014/main" val="1952302558"/>
                    </a:ext>
                  </a:extLst>
                </a:gridCol>
                <a:gridCol w="1016278">
                  <a:extLst>
                    <a:ext uri="{9D8B030D-6E8A-4147-A177-3AD203B41FA5}">
                      <a16:colId xmlns:a16="http://schemas.microsoft.com/office/drawing/2014/main" val="2224968695"/>
                    </a:ext>
                  </a:extLst>
                </a:gridCol>
                <a:gridCol w="1040225">
                  <a:extLst>
                    <a:ext uri="{9D8B030D-6E8A-4147-A177-3AD203B41FA5}">
                      <a16:colId xmlns:a16="http://schemas.microsoft.com/office/drawing/2014/main" val="1961151084"/>
                    </a:ext>
                  </a:extLst>
                </a:gridCol>
              </a:tblGrid>
              <a:tr h="939324">
                <a:tc>
                  <a:txBody>
                    <a:bodyPr/>
                    <a:lstStyle/>
                    <a:p>
                      <a:r>
                        <a:rPr lang="it-IT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SOFT PION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574692"/>
                  </a:ext>
                </a:extLst>
              </a:tr>
              <a:tr h="463208">
                <a:tc>
                  <a:txBody>
                    <a:bodyPr/>
                    <a:lstStyle/>
                    <a:p>
                      <a:endParaRPr lang="it-IT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2669990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2620280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2352910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2249370</a:t>
                      </a:r>
                      <a:endParaRPr lang="it-IT" sz="1800" kern="1200" dirty="0">
                        <a:effectLst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1720940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effectLst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151224"/>
                  </a:ext>
                </a:extLst>
              </a:tr>
              <a:tr h="952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2670540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2595820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2371060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2270520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1749450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2868"/>
                  </a:ext>
                </a:extLst>
              </a:tr>
              <a:tr h="10906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2669990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2620280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461785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2249370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341617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577355"/>
                  </a:ext>
                </a:extLst>
              </a:tr>
              <a:tr h="8389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2670540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2595820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462610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2270520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344705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16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F602D2B1-10F6-A14B-AFDF-CC89F2CF418A}"/>
                  </a:ext>
                </a:extLst>
              </p14:cNvPr>
              <p14:cNvContentPartPr/>
              <p14:nvPr/>
            </p14:nvContentPartPr>
            <p14:xfrm>
              <a:off x="860937" y="-1037384"/>
              <a:ext cx="36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F602D2B1-10F6-A14B-AFDF-CC89F2CF41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937" y="-104638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736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A8AFED9-1DAD-BD4B-8203-AD3C8BD015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9725"/>
                <a:ext cx="10515600" cy="884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3200" dirty="0">
                    <a:latin typeface="Abadi MT Condensed Light" panose="020B0306030101010103" pitchFamily="34" charset="77"/>
                  </a:rPr>
                  <a:t>A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symmetries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  <m:r>
                      <a:rPr lang="it-IT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it-IT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it-IT" sz="3200" dirty="0">
                    <a:latin typeface="Abadi MT Condensed Light" panose="020B0306030101010103" pitchFamily="34" charset="77"/>
                  </a:rPr>
                  <a:t> for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all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the </a:t>
                </a:r>
                <a:r>
                  <a:rPr lang="it-IT" sz="3200" dirty="0" err="1">
                    <a:latin typeface="Abadi MT Condensed Light" panose="020B0306030101010103" pitchFamily="34" charset="77"/>
                  </a:rPr>
                  <a:t>particles</a:t>
                </a:r>
                <a:r>
                  <a:rPr lang="it-IT" sz="3200" dirty="0">
                    <a:latin typeface="Abadi MT Condensed Light" panose="020B0306030101010103" pitchFamily="34" charset="77"/>
                  </a:rPr>
                  <a:t> are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A8AFED9-1DAD-BD4B-8203-AD3C8BD01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9725"/>
                <a:ext cx="10515600" cy="884419"/>
              </a:xfrm>
              <a:blipFill>
                <a:blip r:embed="rId2"/>
                <a:stretch>
                  <a:fillRect l="-1448" t="-14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10F878E8-4E74-9649-8943-A90E77339A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0097701"/>
                  </p:ext>
                </p:extLst>
              </p:nvPr>
            </p:nvGraphicFramePr>
            <p:xfrm>
              <a:off x="696411" y="1601747"/>
              <a:ext cx="10799178" cy="18714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6966">
                      <a:extLst>
                        <a:ext uri="{9D8B030D-6E8A-4147-A177-3AD203B41FA5}">
                          <a16:colId xmlns:a16="http://schemas.microsoft.com/office/drawing/2014/main" val="3939490109"/>
                        </a:ext>
                      </a:extLst>
                    </a:gridCol>
                    <a:gridCol w="1822760">
                      <a:extLst>
                        <a:ext uri="{9D8B030D-6E8A-4147-A177-3AD203B41FA5}">
                          <a16:colId xmlns:a16="http://schemas.microsoft.com/office/drawing/2014/main" val="3596423808"/>
                        </a:ext>
                      </a:extLst>
                    </a:gridCol>
                    <a:gridCol w="1799863">
                      <a:extLst>
                        <a:ext uri="{9D8B030D-6E8A-4147-A177-3AD203B41FA5}">
                          <a16:colId xmlns:a16="http://schemas.microsoft.com/office/drawing/2014/main" val="3535092044"/>
                        </a:ext>
                      </a:extLst>
                    </a:gridCol>
                    <a:gridCol w="1638925">
                      <a:extLst>
                        <a:ext uri="{9D8B030D-6E8A-4147-A177-3AD203B41FA5}">
                          <a16:colId xmlns:a16="http://schemas.microsoft.com/office/drawing/2014/main" val="1952302558"/>
                        </a:ext>
                      </a:extLst>
                    </a:gridCol>
                    <a:gridCol w="1960801">
                      <a:extLst>
                        <a:ext uri="{9D8B030D-6E8A-4147-A177-3AD203B41FA5}">
                          <a16:colId xmlns:a16="http://schemas.microsoft.com/office/drawing/2014/main" val="2224968695"/>
                        </a:ext>
                      </a:extLst>
                    </a:gridCol>
                    <a:gridCol w="1799863">
                      <a:extLst>
                        <a:ext uri="{9D8B030D-6E8A-4147-A177-3AD203B41FA5}">
                          <a16:colId xmlns:a16="http://schemas.microsoft.com/office/drawing/2014/main" val="1961151084"/>
                        </a:ext>
                      </a:extLst>
                    </a:gridCol>
                  </a:tblGrid>
                  <a:tr h="541846"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P1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P2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SOFT PION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D0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D*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8574692"/>
                      </a:ext>
                    </a:extLst>
                  </a:tr>
                  <a:tr h="289311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DOWN no </a:t>
                          </a:r>
                          <a:r>
                            <a:rPr lang="it-IT" b="1" dirty="0" err="1"/>
                            <a:t>cut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31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±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0.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43</m:t>
                                </m:r>
                              </m:oMath>
                            </m:oMathPara>
                          </a14:m>
                          <a:endParaRPr lang="it-IT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.24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±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0.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44</m:t>
                                </m:r>
                              </m:oMath>
                            </m:oMathPara>
                          </a14:m>
                          <a:endParaRPr lang="it-IT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3.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67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±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0.4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it-IT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5.03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±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0.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46</m:t>
                                </m:r>
                              </m:oMath>
                            </m:oMathPara>
                          </a14:m>
                          <a:endParaRPr lang="it-IT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0.78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±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0. 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54</m:t>
                                </m:r>
                              </m:oMath>
                            </m:oMathPara>
                          </a14:m>
                          <a:endParaRPr lang="it-IT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8151224"/>
                      </a:ext>
                    </a:extLst>
                  </a:tr>
                  <a:tr h="68954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b="1" dirty="0"/>
                            <a:t>DOWN </a:t>
                          </a:r>
                          <a:r>
                            <a:rPr lang="it-IT" b="1" dirty="0" err="1"/>
                            <a:t>cut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−0.31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±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0. 43</m:t>
                                </m:r>
                              </m:oMath>
                            </m:oMathPara>
                          </a14:m>
                          <a:endParaRPr lang="it-IT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24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±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0. 4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it-IT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it-IT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53 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±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it-IT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−5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±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0. 4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it-IT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2.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±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it-IT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328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10F878E8-4E74-9649-8943-A90E77339A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0097701"/>
                  </p:ext>
                </p:extLst>
              </p:nvPr>
            </p:nvGraphicFramePr>
            <p:xfrm>
              <a:off x="696411" y="1601747"/>
              <a:ext cx="10799178" cy="18714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6966">
                      <a:extLst>
                        <a:ext uri="{9D8B030D-6E8A-4147-A177-3AD203B41FA5}">
                          <a16:colId xmlns:a16="http://schemas.microsoft.com/office/drawing/2014/main" val="3939490109"/>
                        </a:ext>
                      </a:extLst>
                    </a:gridCol>
                    <a:gridCol w="1822760">
                      <a:extLst>
                        <a:ext uri="{9D8B030D-6E8A-4147-A177-3AD203B41FA5}">
                          <a16:colId xmlns:a16="http://schemas.microsoft.com/office/drawing/2014/main" val="3596423808"/>
                        </a:ext>
                      </a:extLst>
                    </a:gridCol>
                    <a:gridCol w="1799863">
                      <a:extLst>
                        <a:ext uri="{9D8B030D-6E8A-4147-A177-3AD203B41FA5}">
                          <a16:colId xmlns:a16="http://schemas.microsoft.com/office/drawing/2014/main" val="3535092044"/>
                        </a:ext>
                      </a:extLst>
                    </a:gridCol>
                    <a:gridCol w="1638925">
                      <a:extLst>
                        <a:ext uri="{9D8B030D-6E8A-4147-A177-3AD203B41FA5}">
                          <a16:colId xmlns:a16="http://schemas.microsoft.com/office/drawing/2014/main" val="1952302558"/>
                        </a:ext>
                      </a:extLst>
                    </a:gridCol>
                    <a:gridCol w="1960801">
                      <a:extLst>
                        <a:ext uri="{9D8B030D-6E8A-4147-A177-3AD203B41FA5}">
                          <a16:colId xmlns:a16="http://schemas.microsoft.com/office/drawing/2014/main" val="2224968695"/>
                        </a:ext>
                      </a:extLst>
                    </a:gridCol>
                    <a:gridCol w="1799863">
                      <a:extLst>
                        <a:ext uri="{9D8B030D-6E8A-4147-A177-3AD203B41FA5}">
                          <a16:colId xmlns:a16="http://schemas.microsoft.com/office/drawing/2014/main" val="1961151084"/>
                        </a:ext>
                      </a:extLst>
                    </a:gridCol>
                  </a:tblGrid>
                  <a:tr h="541846"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P1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P2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SOFT PION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D0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D*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857469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DOWN no </a:t>
                          </a:r>
                          <a:r>
                            <a:rPr lang="it-IT" b="1" dirty="0" err="1"/>
                            <a:t>cut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97222" t="-92000" r="-39513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92000" r="-300704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30233" t="-92000" r="-231008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58065" t="-92000" r="-92258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92000" r="-704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8151224"/>
                      </a:ext>
                    </a:extLst>
                  </a:tr>
                  <a:tr h="68954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b="1" dirty="0"/>
                            <a:t>DOWN </a:t>
                          </a:r>
                          <a:r>
                            <a:rPr lang="it-IT" b="1" dirty="0" err="1"/>
                            <a:t>cut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97222" t="-174545" r="-3951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74545" r="-300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30233" t="-174545" r="-2310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58065" t="-174545" r="-9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174545" r="-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328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la 5">
                <a:extLst>
                  <a:ext uri="{FF2B5EF4-FFF2-40B4-BE49-F238E27FC236}">
                    <a16:creationId xmlns:a16="http://schemas.microsoft.com/office/drawing/2014/main" id="{BD173DDA-3886-7746-8EBC-A4303A0D92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9136367"/>
                  </p:ext>
                </p:extLst>
              </p:nvPr>
            </p:nvGraphicFramePr>
            <p:xfrm>
              <a:off x="696411" y="3473221"/>
              <a:ext cx="10846015" cy="1603948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776966">
                      <a:extLst>
                        <a:ext uri="{9D8B030D-6E8A-4147-A177-3AD203B41FA5}">
                          <a16:colId xmlns:a16="http://schemas.microsoft.com/office/drawing/2014/main" val="146910705"/>
                        </a:ext>
                      </a:extLst>
                    </a:gridCol>
                    <a:gridCol w="1822760">
                      <a:extLst>
                        <a:ext uri="{9D8B030D-6E8A-4147-A177-3AD203B41FA5}">
                          <a16:colId xmlns:a16="http://schemas.microsoft.com/office/drawing/2014/main" val="549875871"/>
                        </a:ext>
                      </a:extLst>
                    </a:gridCol>
                    <a:gridCol w="1799863">
                      <a:extLst>
                        <a:ext uri="{9D8B030D-6E8A-4147-A177-3AD203B41FA5}">
                          <a16:colId xmlns:a16="http://schemas.microsoft.com/office/drawing/2014/main" val="1537660956"/>
                        </a:ext>
                      </a:extLst>
                    </a:gridCol>
                    <a:gridCol w="1638925">
                      <a:extLst>
                        <a:ext uri="{9D8B030D-6E8A-4147-A177-3AD203B41FA5}">
                          <a16:colId xmlns:a16="http://schemas.microsoft.com/office/drawing/2014/main" val="537727618"/>
                        </a:ext>
                      </a:extLst>
                    </a:gridCol>
                    <a:gridCol w="1960801">
                      <a:extLst>
                        <a:ext uri="{9D8B030D-6E8A-4147-A177-3AD203B41FA5}">
                          <a16:colId xmlns:a16="http://schemas.microsoft.com/office/drawing/2014/main" val="3112491492"/>
                        </a:ext>
                      </a:extLst>
                    </a:gridCol>
                    <a:gridCol w="1846700">
                      <a:extLst>
                        <a:ext uri="{9D8B030D-6E8A-4147-A177-3AD203B41FA5}">
                          <a16:colId xmlns:a16="http://schemas.microsoft.com/office/drawing/2014/main" val="821979917"/>
                        </a:ext>
                      </a:extLst>
                    </a:gridCol>
                  </a:tblGrid>
                  <a:tr h="68954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b="1" dirty="0"/>
                            <a:t>UP no </a:t>
                          </a:r>
                          <a:r>
                            <a:rPr lang="it-IT" b="1" dirty="0" err="1"/>
                            <a:t>cut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800" b="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it-IT" sz="1800" b="0" i="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sz="1800" b="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1800" b="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it-IT" sz="1800" b="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it-IT" sz="1800" b="0" i="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oMath>
                            </m:oMathPara>
                          </a14:m>
                          <a:endParaRPr lang="it-IT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.69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±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0.44</m:t>
                                </m:r>
                              </m:oMath>
                            </m:oMathPara>
                          </a14:m>
                          <a:endParaRPr lang="it-IT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800" b="0" i="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3.84</m:t>
                                </m:r>
                                <m:r>
                                  <a:rPr lang="it-IT" sz="1800" b="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it-IT" sz="1800" b="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1800" b="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a:rPr lang="it-IT" sz="1800" b="0" i="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46</m:t>
                                </m:r>
                              </m:oMath>
                            </m:oMathPara>
                          </a14:m>
                          <a:endParaRPr lang="it-IT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800" b="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4.68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±0.47</m:t>
                                </m:r>
                              </m:oMath>
                            </m:oMathPara>
                          </a14:m>
                          <a:endParaRPr lang="it-IT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800" b="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it-IT" sz="1800" b="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1800" b="0" i="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  <m:r>
                                  <a:rPr lang="it-IT" sz="1800" b="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it-IT" sz="1800" b="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1800" b="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a:rPr lang="it-IT" sz="1800" b="0" i="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oMath>
                            </m:oMathPara>
                          </a14:m>
                          <a:endParaRPr lang="it-IT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4202046"/>
                      </a:ext>
                    </a:extLst>
                  </a:tr>
                  <a:tr h="68954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b="1" dirty="0"/>
                            <a:t>UP </a:t>
                          </a:r>
                          <a:r>
                            <a:rPr lang="it-IT" b="1" dirty="0" err="1"/>
                            <a:t>cut</a:t>
                          </a:r>
                          <a:endParaRPr lang="it-IT" b="1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.10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±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0.43</m:t>
                                </m:r>
                              </m:oMath>
                            </m:oMathPara>
                          </a14:m>
                          <a:endParaRPr lang="it-IT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it-IT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.69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±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0.44</m:t>
                                </m:r>
                              </m:oMath>
                            </m:oMathPara>
                          </a14:m>
                          <a:endParaRPr lang="it-IT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it-IT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800" b="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0.89</m:t>
                                </m:r>
                                <m:r>
                                  <a:rPr lang="it-IT" sz="18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it-IT" sz="1800" b="0" i="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1.04</m:t>
                                </m:r>
                              </m:oMath>
                            </m:oMathPara>
                          </a14:m>
                          <a:endParaRPr lang="it-IT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it-IT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800" b="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4.68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±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0.47</m:t>
                                </m:r>
                              </m:oMath>
                            </m:oMathPara>
                          </a14:m>
                          <a:endParaRPr lang="it-IT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it-IT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800" b="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4.50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±</m:t>
                                </m:r>
                                <m:r>
                                  <a:rPr lang="it-IT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it-IT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it-IT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it-IT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67545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la 5">
                <a:extLst>
                  <a:ext uri="{FF2B5EF4-FFF2-40B4-BE49-F238E27FC236}">
                    <a16:creationId xmlns:a16="http://schemas.microsoft.com/office/drawing/2014/main" id="{BD173DDA-3886-7746-8EBC-A4303A0D92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9136367"/>
                  </p:ext>
                </p:extLst>
              </p:nvPr>
            </p:nvGraphicFramePr>
            <p:xfrm>
              <a:off x="696411" y="3473221"/>
              <a:ext cx="10846015" cy="1603948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776966">
                      <a:extLst>
                        <a:ext uri="{9D8B030D-6E8A-4147-A177-3AD203B41FA5}">
                          <a16:colId xmlns:a16="http://schemas.microsoft.com/office/drawing/2014/main" val="146910705"/>
                        </a:ext>
                      </a:extLst>
                    </a:gridCol>
                    <a:gridCol w="1822760">
                      <a:extLst>
                        <a:ext uri="{9D8B030D-6E8A-4147-A177-3AD203B41FA5}">
                          <a16:colId xmlns:a16="http://schemas.microsoft.com/office/drawing/2014/main" val="549875871"/>
                        </a:ext>
                      </a:extLst>
                    </a:gridCol>
                    <a:gridCol w="1799863">
                      <a:extLst>
                        <a:ext uri="{9D8B030D-6E8A-4147-A177-3AD203B41FA5}">
                          <a16:colId xmlns:a16="http://schemas.microsoft.com/office/drawing/2014/main" val="1537660956"/>
                        </a:ext>
                      </a:extLst>
                    </a:gridCol>
                    <a:gridCol w="1638925">
                      <a:extLst>
                        <a:ext uri="{9D8B030D-6E8A-4147-A177-3AD203B41FA5}">
                          <a16:colId xmlns:a16="http://schemas.microsoft.com/office/drawing/2014/main" val="537727618"/>
                        </a:ext>
                      </a:extLst>
                    </a:gridCol>
                    <a:gridCol w="1960801">
                      <a:extLst>
                        <a:ext uri="{9D8B030D-6E8A-4147-A177-3AD203B41FA5}">
                          <a16:colId xmlns:a16="http://schemas.microsoft.com/office/drawing/2014/main" val="3112491492"/>
                        </a:ext>
                      </a:extLst>
                    </a:gridCol>
                    <a:gridCol w="1846700">
                      <a:extLst>
                        <a:ext uri="{9D8B030D-6E8A-4147-A177-3AD203B41FA5}">
                          <a16:colId xmlns:a16="http://schemas.microsoft.com/office/drawing/2014/main" val="821979917"/>
                        </a:ext>
                      </a:extLst>
                    </a:gridCol>
                  </a:tblGrid>
                  <a:tr h="68954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b="1" dirty="0"/>
                            <a:t>UP no </a:t>
                          </a:r>
                          <a:r>
                            <a:rPr lang="it-IT" b="1" dirty="0" err="1"/>
                            <a:t>cut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97222" t="-3636" r="-397222" b="-13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636" r="-302817" b="-13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330233" t="-3636" r="-233333" b="-13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360390" t="-3636" r="-95455" b="-13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485616" t="-3636" r="-685" b="-13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420204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b="1" dirty="0"/>
                            <a:t>UP </a:t>
                          </a:r>
                          <a:r>
                            <a:rPr lang="it-IT" b="1" dirty="0" err="1"/>
                            <a:t>cut</a:t>
                          </a:r>
                          <a:endParaRPr lang="it-IT" b="1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97222" t="-79167" r="-3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79167" r="-3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330233" t="-79167" r="-2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360390" t="-79167" r="-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485616" t="-79167" r="-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67545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D133391-A6F9-AB4E-9DF2-EBCBACE5FD5C}"/>
                  </a:ext>
                </a:extLst>
              </p:cNvPr>
              <p:cNvSpPr txBox="1"/>
              <p:nvPr/>
            </p:nvSpPr>
            <p:spPr>
              <a:xfrm>
                <a:off x="696411" y="5220884"/>
                <a:ext cx="107042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>
                    <a:latin typeface="Abadi MT Condensed Light" panose="020B0306030101010103" pitchFamily="34" charset="77"/>
                  </a:rPr>
                  <a:t>CUTS APLLYIED: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i="1" dirty="0" smtClean="0">
                        <a:latin typeface="Cambria Math" panose="02040503050406030204" pitchFamily="18" charset="0"/>
                      </a:rPr>
                      <m:t>𝑃𝑇</m:t>
                    </m:r>
                    <m:r>
                      <a:rPr lang="it-IT" sz="24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sz="2400" i="1" dirty="0" smtClean="0">
                        <a:latin typeface="Cambria Math" panose="02040503050406030204" pitchFamily="18" charset="0"/>
                      </a:rPr>
                      <m:t>420</m:t>
                    </m:r>
                  </m:oMath>
                </a14:m>
                <a:endParaRPr lang="it-IT" sz="2400" dirty="0">
                  <a:latin typeface="Abadi MT Condensed Light" panose="020B0306030101010103" pitchFamily="34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it-IT" sz="2400" i="1" dirty="0" smtClean="0">
                        <a:latin typeface="Cambria Math" panose="02040503050406030204" pitchFamily="18" charset="0"/>
                      </a:rPr>
                      <m:t>|&gt;</m:t>
                    </m:r>
                    <m:r>
                      <a:rPr lang="it-IT" sz="2400" i="1" dirty="0">
                        <a:latin typeface="Cambria Math" panose="02040503050406030204" pitchFamily="18" charset="0"/>
                      </a:rPr>
                      <m:t>0.32</m:t>
                    </m:r>
                    <m:r>
                      <a:rPr lang="it-IT" sz="240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</m:oMath>
                </a14:m>
                <a:r>
                  <a:rPr lang="it-IT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badi MT Condensed Light" panose="020B0306030101010103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it-IT" sz="2400" i="1" dirty="0" smtClean="0">
                        <a:latin typeface="Cambria Math" panose="02040503050406030204" pitchFamily="18" charset="0"/>
                      </a:rPr>
                      <m:t>|&lt;2.7</m:t>
                    </m:r>
                  </m:oMath>
                </a14:m>
                <a:endParaRPr lang="it-IT" sz="2400" dirty="0">
                  <a:latin typeface="Abadi MT Condensed Light" panose="020B0306030101010103" pitchFamily="34" charset="77"/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D133391-A6F9-AB4E-9DF2-EBCBACE5F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11" y="5220884"/>
                <a:ext cx="10704226" cy="1200329"/>
              </a:xfrm>
              <a:prstGeom prst="rect">
                <a:avLst/>
              </a:prstGeom>
              <a:blipFill>
                <a:blip r:embed="rId5"/>
                <a:stretch>
                  <a:fillRect l="-829" t="-3125" b="-72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e 4">
            <a:extLst>
              <a:ext uri="{FF2B5EF4-FFF2-40B4-BE49-F238E27FC236}">
                <a16:creationId xmlns:a16="http://schemas.microsoft.com/office/drawing/2014/main" id="{86A1AC06-6DAE-B844-84E5-6057E4B5F603}"/>
              </a:ext>
            </a:extLst>
          </p:cNvPr>
          <p:cNvSpPr/>
          <p:nvPr/>
        </p:nvSpPr>
        <p:spPr>
          <a:xfrm>
            <a:off x="9586451" y="2741316"/>
            <a:ext cx="2123769" cy="660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548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41FA18-E598-564E-AFE4-A597727D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458" y="145358"/>
            <a:ext cx="9482529" cy="1325563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Abadi MT Condensed Light" panose="020B0306030101010103" pitchFamily="34" charset="77"/>
              </a:rPr>
              <a:t>NO CUTS vs CUTS (</a:t>
            </a:r>
            <a:r>
              <a:rPr lang="it-IT" sz="3600" dirty="0" err="1">
                <a:latin typeface="Abadi MT Condensed Light" panose="020B0306030101010103" pitchFamily="34" charset="77"/>
              </a:rPr>
              <a:t>effects</a:t>
            </a:r>
            <a:r>
              <a:rPr lang="it-IT" sz="3600" dirty="0">
                <a:latin typeface="Abadi MT Condensed Light" panose="020B0306030101010103" pitchFamily="34" charset="77"/>
              </a:rPr>
              <a:t> on </a:t>
            </a:r>
            <a:r>
              <a:rPr lang="it-IT" sz="3600" dirty="0" err="1">
                <a:latin typeface="Abadi MT Condensed Light" panose="020B0306030101010103" pitchFamily="34" charset="77"/>
              </a:rPr>
              <a:t>sPi</a:t>
            </a:r>
            <a:r>
              <a:rPr lang="it-IT" sz="3600" dirty="0">
                <a:latin typeface="Abadi MT Condensed Light" panose="020B0306030101010103" pitchFamily="34" charset="77"/>
              </a:rPr>
              <a:t>) </a:t>
            </a:r>
            <a:r>
              <a:rPr lang="it-IT" sz="3600" dirty="0">
                <a:solidFill>
                  <a:schemeClr val="accent6">
                    <a:lumMod val="75000"/>
                  </a:schemeClr>
                </a:solidFill>
                <a:latin typeface="Abadi MT Condensed Light" panose="020B0306030101010103" pitchFamily="34" charset="77"/>
              </a:rPr>
              <a:t>DOWN</a:t>
            </a:r>
            <a:r>
              <a:rPr lang="it-IT" sz="3600" dirty="0">
                <a:latin typeface="Abadi MT Condensed Light" panose="020B0306030101010103" pitchFamily="34" charset="77"/>
              </a:rPr>
              <a:t> </a:t>
            </a:r>
            <a:r>
              <a:rPr lang="it-IT" sz="3600" dirty="0" err="1">
                <a:latin typeface="Abadi MT Condensed Light" panose="020B0306030101010103" pitchFamily="34" charset="77"/>
              </a:rPr>
              <a:t>configuration</a:t>
            </a:r>
            <a:r>
              <a:rPr lang="it-IT" sz="3600" dirty="0">
                <a:latin typeface="Abadi MT Condensed Light" panose="020B0306030101010103" pitchFamily="34" charset="77"/>
              </a:rPr>
              <a:t>:</a:t>
            </a:r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85250354-2A51-2943-B278-DE08537ED024}"/>
              </a:ext>
            </a:extLst>
          </p:cNvPr>
          <p:cNvCxnSpPr/>
          <p:nvPr/>
        </p:nvCxnSpPr>
        <p:spPr>
          <a:xfrm>
            <a:off x="6096000" y="1470920"/>
            <a:ext cx="0" cy="4794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812872E0-8847-474C-A1CD-A75CD607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618695" y="692586"/>
            <a:ext cx="4794971" cy="635164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0A4DDE6-A1B7-6843-9727-950F47960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32214" y="896610"/>
            <a:ext cx="4679163" cy="59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2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41FA18-E598-564E-AFE4-A597727D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458" y="145358"/>
            <a:ext cx="9482529" cy="1325563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Abadi MT Condensed Light" panose="020B0306030101010103" pitchFamily="34" charset="77"/>
              </a:rPr>
              <a:t>NO CUTS vs CUTS (</a:t>
            </a:r>
            <a:r>
              <a:rPr lang="it-IT" sz="3600" dirty="0" err="1">
                <a:latin typeface="Abadi MT Condensed Light" panose="020B0306030101010103" pitchFamily="34" charset="77"/>
              </a:rPr>
              <a:t>effects</a:t>
            </a:r>
            <a:r>
              <a:rPr lang="it-IT" sz="3600" dirty="0">
                <a:latin typeface="Abadi MT Condensed Light" panose="020B0306030101010103" pitchFamily="34" charset="77"/>
              </a:rPr>
              <a:t> on </a:t>
            </a:r>
            <a:r>
              <a:rPr lang="it-IT" sz="3600" dirty="0" err="1">
                <a:latin typeface="Abadi MT Condensed Light" panose="020B0306030101010103" pitchFamily="34" charset="77"/>
              </a:rPr>
              <a:t>sPi</a:t>
            </a:r>
            <a:r>
              <a:rPr lang="it-IT" sz="3600" dirty="0">
                <a:latin typeface="Abadi MT Condensed Light" panose="020B0306030101010103" pitchFamily="34" charset="77"/>
              </a:rPr>
              <a:t>) </a:t>
            </a:r>
            <a:r>
              <a:rPr lang="it-IT" sz="3600" dirty="0">
                <a:solidFill>
                  <a:schemeClr val="accent6">
                    <a:lumMod val="75000"/>
                  </a:schemeClr>
                </a:solidFill>
                <a:latin typeface="Abadi MT Condensed Light" panose="020B0306030101010103" pitchFamily="34" charset="77"/>
              </a:rPr>
              <a:t>UP</a:t>
            </a:r>
            <a:r>
              <a:rPr lang="it-IT" sz="3600" dirty="0">
                <a:latin typeface="Abadi MT Condensed Light" panose="020B0306030101010103" pitchFamily="34" charset="77"/>
              </a:rPr>
              <a:t> </a:t>
            </a:r>
            <a:r>
              <a:rPr lang="it-IT" sz="3600" dirty="0" err="1">
                <a:latin typeface="Abadi MT Condensed Light" panose="020B0306030101010103" pitchFamily="34" charset="77"/>
              </a:rPr>
              <a:t>configuration</a:t>
            </a:r>
            <a:r>
              <a:rPr lang="it-IT" sz="3600" dirty="0">
                <a:latin typeface="Abadi MT Condensed Light" panose="020B0306030101010103" pitchFamily="34" charset="77"/>
              </a:rPr>
              <a:t>:</a:t>
            </a:r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85250354-2A51-2943-B278-DE08537ED024}"/>
              </a:ext>
            </a:extLst>
          </p:cNvPr>
          <p:cNvCxnSpPr/>
          <p:nvPr/>
        </p:nvCxnSpPr>
        <p:spPr>
          <a:xfrm>
            <a:off x="6096000" y="1470920"/>
            <a:ext cx="0" cy="4794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F515DD78-E624-064B-90D3-AAA455BF3DAD}"/>
              </a:ext>
            </a:extLst>
          </p:cNvPr>
          <p:cNvCxnSpPr/>
          <p:nvPr/>
        </p:nvCxnSpPr>
        <p:spPr>
          <a:xfrm>
            <a:off x="6096000" y="1603948"/>
            <a:ext cx="0" cy="4467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D4FA3D4A-AEE5-1C4E-A7D8-58793383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14224" y="956696"/>
            <a:ext cx="5241724" cy="627017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F0A31CD-FDB0-4845-BC2A-75034FFA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36051" y="956694"/>
            <a:ext cx="5241723" cy="62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3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455D1A-9553-D54F-84AD-2AA7772E2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it-IT" dirty="0">
                <a:latin typeface="Abadi MT Condensed Light" panose="020B0306030101010103" pitchFamily="34" charset="77"/>
              </a:rPr>
              <a:t>NO CUTS vs CUTS (</a:t>
            </a:r>
            <a:r>
              <a:rPr lang="it-IT" dirty="0" err="1">
                <a:latin typeface="Abadi MT Condensed Light" panose="020B0306030101010103" pitchFamily="34" charset="77"/>
              </a:rPr>
              <a:t>effects</a:t>
            </a:r>
            <a:r>
              <a:rPr lang="it-IT" dirty="0">
                <a:latin typeface="Abadi MT Condensed Light" panose="020B0306030101010103" pitchFamily="34" charset="77"/>
              </a:rPr>
              <a:t> on </a:t>
            </a:r>
            <a:r>
              <a:rPr lang="it-IT" dirty="0" err="1">
                <a:latin typeface="Abadi MT Condensed Light" panose="020B0306030101010103" pitchFamily="34" charset="77"/>
              </a:rPr>
              <a:t>sPi</a:t>
            </a:r>
            <a:r>
              <a:rPr lang="it-IT" dirty="0">
                <a:latin typeface="Abadi MT Condensed Light" panose="020B0306030101010103" pitchFamily="34" charset="77"/>
              </a:rPr>
              <a:t> </a:t>
            </a:r>
            <a:r>
              <a:rPr lang="it-IT" dirty="0" err="1">
                <a:latin typeface="Abadi MT Condensed Light" panose="020B0306030101010103" pitchFamily="34" charset="77"/>
              </a:rPr>
              <a:t>asimmetries</a:t>
            </a:r>
            <a:r>
              <a:rPr lang="it-IT" dirty="0">
                <a:latin typeface="Abadi MT Condensed Light" panose="020B0306030101010103" pitchFamily="34" charset="77"/>
              </a:rPr>
              <a:t>) </a:t>
            </a:r>
            <a:r>
              <a:rPr lang="it-IT" dirty="0">
                <a:solidFill>
                  <a:srgbClr val="00BB91"/>
                </a:solidFill>
                <a:latin typeface="Abadi MT Condensed Light" panose="020B0306030101010103" pitchFamily="34" charset="77"/>
              </a:rPr>
              <a:t>DOWN</a:t>
            </a:r>
            <a:r>
              <a:rPr lang="it-IT" dirty="0">
                <a:latin typeface="Abadi MT Condensed Light" panose="020B0306030101010103" pitchFamily="34" charset="77"/>
              </a:rPr>
              <a:t> </a:t>
            </a:r>
            <a:r>
              <a:rPr lang="it-IT" dirty="0" err="1">
                <a:latin typeface="Abadi MT Condensed Light" panose="020B0306030101010103" pitchFamily="34" charset="77"/>
              </a:rPr>
              <a:t>configuration</a:t>
            </a:r>
            <a:r>
              <a:rPr lang="it-IT" dirty="0">
                <a:latin typeface="Abadi MT Condensed Light" panose="020B0306030101010103" pitchFamily="34" charset="77"/>
              </a:rPr>
              <a:t>:</a:t>
            </a:r>
            <a:endParaRPr lang="it-IT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C07510E3-52BB-1D4A-9BF8-E25CDB736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6353023" y="1077945"/>
            <a:ext cx="5581956" cy="6096002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3424EB3-751F-C847-A7BF-6BF346E45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57023" y="1019025"/>
            <a:ext cx="5581954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9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455D1A-9553-D54F-84AD-2AA7772E2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it-IT" dirty="0">
                <a:latin typeface="Abadi MT Condensed Light" panose="020B0306030101010103" pitchFamily="34" charset="77"/>
              </a:rPr>
              <a:t>NO CUTS vs CUTS (</a:t>
            </a:r>
            <a:r>
              <a:rPr lang="it-IT" dirty="0" err="1">
                <a:latin typeface="Abadi MT Condensed Light" panose="020B0306030101010103" pitchFamily="34" charset="77"/>
              </a:rPr>
              <a:t>effects</a:t>
            </a:r>
            <a:r>
              <a:rPr lang="it-IT" dirty="0">
                <a:latin typeface="Abadi MT Condensed Light" panose="020B0306030101010103" pitchFamily="34" charset="77"/>
              </a:rPr>
              <a:t> on </a:t>
            </a:r>
            <a:r>
              <a:rPr lang="it-IT" dirty="0" err="1">
                <a:latin typeface="Abadi MT Condensed Light" panose="020B0306030101010103" pitchFamily="34" charset="77"/>
              </a:rPr>
              <a:t>sPi</a:t>
            </a:r>
            <a:r>
              <a:rPr lang="it-IT" dirty="0">
                <a:latin typeface="Abadi MT Condensed Light" panose="020B0306030101010103" pitchFamily="34" charset="77"/>
              </a:rPr>
              <a:t> </a:t>
            </a:r>
            <a:r>
              <a:rPr lang="it-IT" dirty="0" err="1">
                <a:latin typeface="Abadi MT Condensed Light" panose="020B0306030101010103" pitchFamily="34" charset="77"/>
              </a:rPr>
              <a:t>asimmetries</a:t>
            </a:r>
            <a:r>
              <a:rPr lang="it-IT" dirty="0">
                <a:latin typeface="Abadi MT Condensed Light" panose="020B0306030101010103" pitchFamily="34" charset="77"/>
              </a:rPr>
              <a:t>) </a:t>
            </a:r>
            <a:r>
              <a:rPr lang="it-IT" dirty="0">
                <a:solidFill>
                  <a:srgbClr val="00BB91"/>
                </a:solidFill>
                <a:latin typeface="Abadi MT Condensed Light" panose="020B0306030101010103" pitchFamily="34" charset="77"/>
              </a:rPr>
              <a:t>UP</a:t>
            </a:r>
            <a:r>
              <a:rPr lang="it-IT" dirty="0">
                <a:latin typeface="Abadi MT Condensed Light" panose="020B0306030101010103" pitchFamily="34" charset="77"/>
              </a:rPr>
              <a:t> </a:t>
            </a:r>
            <a:r>
              <a:rPr lang="it-IT" dirty="0" err="1">
                <a:latin typeface="Abadi MT Condensed Light" panose="020B0306030101010103" pitchFamily="34" charset="77"/>
              </a:rPr>
              <a:t>configuration</a:t>
            </a:r>
            <a:r>
              <a:rPr lang="it-IT" dirty="0">
                <a:latin typeface="Abadi MT Condensed Light" panose="020B0306030101010103" pitchFamily="34" charset="77"/>
              </a:rPr>
              <a:t>: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467F731-0C64-F149-B95C-03C13C416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6378926" y="1043839"/>
            <a:ext cx="5531349" cy="6094800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29411AF-00FC-0548-9DE5-0C9F9303D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81781" y="1043783"/>
            <a:ext cx="5532438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87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437</Words>
  <Application>Microsoft Macintosh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Abadi MT Condensed Light</vt:lpstr>
      <vt:lpstr>Arial</vt:lpstr>
      <vt:lpstr>Calibri</vt:lpstr>
      <vt:lpstr>Calibri Light</vt:lpstr>
      <vt:lpstr>Cambria Math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NO CUTS vs CUTS (effects on sPi) DOWN configuration:</vt:lpstr>
      <vt:lpstr>NO CUTS vs CUTS (effects on sPi) UP configuration:</vt:lpstr>
      <vt:lpstr>NO CUTS vs CUTS (effects on sPi asimmetries) DOWN configuration:</vt:lpstr>
      <vt:lpstr>NO CUTS vs CUTS (effects on sPi asimmetries) UP configuration: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CUTS</dc:title>
  <dc:creator>Eugenia Spedicato - eugenia.spedicato@studio.unibo.it</dc:creator>
  <cp:lastModifiedBy>Eugenia Spedicato - eugenia.spedicato@studio.unibo.it</cp:lastModifiedBy>
  <cp:revision>43</cp:revision>
  <dcterms:created xsi:type="dcterms:W3CDTF">2020-03-23T22:41:17Z</dcterms:created>
  <dcterms:modified xsi:type="dcterms:W3CDTF">2020-03-25T22:23:15Z</dcterms:modified>
</cp:coreProperties>
</file>