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58" r:id="rId5"/>
    <p:sldId id="261" r:id="rId6"/>
    <p:sldId id="263" r:id="rId7"/>
    <p:sldId id="260" r:id="rId8"/>
    <p:sldId id="264" r:id="rId9"/>
    <p:sldId id="259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196"/>
    <a:srgbClr val="61B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7417"/>
  </p:normalViewPr>
  <p:slideViewPr>
    <p:cSldViewPr snapToGrid="0" snapToObjects="1">
      <p:cViewPr>
        <p:scale>
          <a:sx n="110" d="100"/>
          <a:sy n="110" d="100"/>
        </p:scale>
        <p:origin x="10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D5524-23DE-0E45-A82A-BD595A65E84E}" type="datetimeFigureOut">
              <a:rPr lang="en-DE" smtClean="0"/>
              <a:t>13.12.21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92672-ED39-A94F-94FE-50DE443F76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644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image.shutterstock.com</a:t>
            </a:r>
            <a:r>
              <a:rPr lang="en-GB" dirty="0"/>
              <a:t>/image-illustration/bad-green-bug-260nw-78654769.jpg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92672-ED39-A94F-94FE-50DE443F76AD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433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image.shutterstock.com</a:t>
            </a:r>
            <a:r>
              <a:rPr lang="en-GB" dirty="0"/>
              <a:t>/image-illustration/bad-green-bug-260nw-78654769.jpg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92672-ED39-A94F-94FE-50DE443F76AD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571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c.neh.tw</a:t>
            </a:r>
            <a:r>
              <a:rPr lang="en-GB" dirty="0"/>
              <a:t>/thumb/f/720/0032983a681f48a88dc3.jpg</a:t>
            </a:r>
          </a:p>
          <a:p>
            <a:endParaRPr lang="en-GB" dirty="0"/>
          </a:p>
          <a:p>
            <a:r>
              <a:rPr lang="en-GB" dirty="0"/>
              <a:t>pytest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feature-rich, plugin-based ecosystem for testing your Python code.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functional tests follow the Arrange-Act-Assert model: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set up, the conditions for the test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calling some function or method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some end condition is true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92672-ED39-A94F-94FE-50DE443F76AD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1289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it. You don’t have to deal with any imports or classes. Because you can use the </a:t>
            </a:r>
            <a:r>
              <a:rPr lang="en-GB" dirty="0"/>
              <a:t>assert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keyword, you don’t need to learn or remember all the different </a:t>
            </a:r>
            <a:r>
              <a:rPr lang="en-GB" dirty="0" err="1"/>
              <a:t>self.assert</a:t>
            </a:r>
            <a:r>
              <a:rPr lang="en-GB" dirty="0"/>
              <a:t>*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 in </a:t>
            </a:r>
            <a:r>
              <a:rPr lang="en-GB" dirty="0"/>
              <a:t>unittest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either. If you can write an expression that you expect to evaluate to </a:t>
            </a:r>
            <a:r>
              <a:rPr lang="en-GB" dirty="0"/>
              <a:t>True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 </a:t>
            </a:r>
            <a:r>
              <a:rPr lang="en-GB" dirty="0"/>
              <a:t>pytest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test it for you. 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92672-ED39-A94F-94FE-50DE443F76AD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3792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Functions that pytest runs for you before running any tests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92672-ED39-A94F-94FE-50DE443F76AD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079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image.shutterstock.com</a:t>
            </a:r>
            <a:r>
              <a:rPr lang="en-GB" dirty="0"/>
              <a:t>/image-illustration/bad-green-bug-260nw-78654769.jpg</a:t>
            </a:r>
          </a:p>
          <a:p>
            <a:endParaRPr lang="en-GB" dirty="0"/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 </a:t>
            </a:r>
            <a:r>
              <a:rPr lang="en-GB" dirty="0">
                <a:effectLst/>
              </a:rPr>
              <a:t>-n</a:t>
            </a:r>
            <a:r>
              <a:rPr lang="en-GB" dirty="0"/>
              <a:t> auto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use as many processes as your computer has CPU cores.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92672-ED39-A94F-94FE-50DE443F76AD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6793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image.shutterstock.com</a:t>
            </a:r>
            <a:r>
              <a:rPr lang="en-GB" dirty="0"/>
              <a:t>/image-illustration/bad-green-bug-260nw-78654769.jpg</a:t>
            </a:r>
          </a:p>
          <a:p>
            <a:endParaRPr lang="en-GB" dirty="0"/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great way to uncover tests that depend on running in a specific order, which means they have a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 dependency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some other test. If you built your test suite from scratch in </a:t>
            </a:r>
            <a:r>
              <a:rPr lang="en-GB" dirty="0"/>
              <a:t>pytest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this isn’t very likely. It’s more likely to happen in test suites that you migrate to </a:t>
            </a:r>
            <a:r>
              <a:rPr lang="en-GB" dirty="0"/>
              <a:t>pytest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92672-ED39-A94F-94FE-50DE443F76AD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1696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image.shutterstock.com</a:t>
            </a:r>
            <a:r>
              <a:rPr lang="en-GB" dirty="0"/>
              <a:t>/image-illustration/bad-green-bug-260nw-78654769.jpg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92672-ED39-A94F-94FE-50DE443F76AD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874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C384-8D37-4F47-9C29-35A8FD1A1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2E6D8-FBEE-1E47-94A1-DF1505F1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043A-9A72-AA49-BB49-9E2FAC75C6D9}" type="datetimeFigureOut">
              <a:rPr lang="en-DE" smtClean="0"/>
              <a:t>13.12.21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A2B3C-05F3-134D-BB54-49D6A802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78C7E-8371-C84F-BA50-E39AF41C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A499-8007-3F44-8B16-440678E57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381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7188-0DE8-5948-9ED1-A78FC04C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58F98-B1E5-7E44-97AA-59F001885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9C2FA-959A-E84D-95FA-9257AA20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043A-9A72-AA49-BB49-9E2FAC75C6D9}" type="datetimeFigureOut">
              <a:rPr lang="en-DE" smtClean="0"/>
              <a:t>13.12.21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A3D2D-97F0-BB41-BA4B-452869EE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79D8-EBA2-A042-B8BD-EEB682A6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A499-8007-3F44-8B16-440678E57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726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FF3B4-015B-D444-BABA-B9613CAE6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2B67E-E5F3-B649-A561-2269CBDDE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F8530-F50D-DE49-AD74-9C84A89C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043A-9A72-AA49-BB49-9E2FAC75C6D9}" type="datetimeFigureOut">
              <a:rPr lang="en-DE" smtClean="0"/>
              <a:t>13.12.21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AABA5-379E-A045-A9A1-E37A0618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1000A-8D5B-9C47-AAE8-7BAD5C58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A499-8007-3F44-8B16-440678E57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346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D829-F981-DE48-B47A-5FEFB337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8DA2E-A583-C448-A652-190F82AFD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A2FC2-5CE1-0745-AED1-27C9F3FE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043A-9A72-AA49-BB49-9E2FAC75C6D9}" type="datetimeFigureOut">
              <a:rPr lang="en-DE" smtClean="0"/>
              <a:t>13.12.21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3BD12-2649-D842-A7C0-CA1132AC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05458-FBD3-BD4B-82B8-4BCACAD5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A499-8007-3F44-8B16-440678E57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328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8375-1C19-CC43-A408-BB25DDB6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A68DB-30D4-2A45-BC4B-7B5E59668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37D56-AC13-D044-BD9B-38B3FD1D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043A-9A72-AA49-BB49-9E2FAC75C6D9}" type="datetimeFigureOut">
              <a:rPr lang="en-DE" smtClean="0"/>
              <a:t>13.12.21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59AB7-5A23-7A41-89C0-6202B2CF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08969-D5B9-C34D-BBF3-73715EC9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A499-8007-3F44-8B16-440678E57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719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54B5-46F6-D049-B6FB-E966D7C1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302AF-F65A-5343-817B-EDBAE4861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CF8AA-4A46-884C-90C9-27B2756D8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6D0AA-76F4-0B4D-A672-08EAA6F6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043A-9A72-AA49-BB49-9E2FAC75C6D9}" type="datetimeFigureOut">
              <a:rPr lang="en-DE" smtClean="0"/>
              <a:t>13.12.21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39346-E511-214B-8AC2-B7F86296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1108F-16EE-F145-8E77-8B983FA4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A499-8007-3F44-8B16-440678E57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878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E5ED-02FD-C244-BB46-B2AA6E9F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BBB96-BF7E-954D-9D26-00BE73C75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FC6CD-8F1B-3B49-91C8-014C9B7BC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0D309-E282-984B-9A74-8F40D1EC1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977B6-D31D-6D47-9E62-4A95A7FC5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09D13-BFAF-E44A-9739-0E4510F3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043A-9A72-AA49-BB49-9E2FAC75C6D9}" type="datetimeFigureOut">
              <a:rPr lang="en-DE" smtClean="0"/>
              <a:t>13.12.21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FCB98-BEBF-F647-BA46-43A73195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21B5B-8B40-9B41-98BC-F4624783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A499-8007-3F44-8B16-440678E57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400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E1DB-5CFF-EE4B-9954-3B87647A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3CD6E-BA4D-574A-B2E9-6D207DB2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043A-9A72-AA49-BB49-9E2FAC75C6D9}" type="datetimeFigureOut">
              <a:rPr lang="en-DE" smtClean="0"/>
              <a:t>13.12.21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2EE7D-7925-A64F-AB23-ACF42699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4A478-D2A6-D841-A356-478F838B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A499-8007-3F44-8B16-440678E57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741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372D4-57C2-DD41-9176-1A54D32D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043A-9A72-AA49-BB49-9E2FAC75C6D9}" type="datetimeFigureOut">
              <a:rPr lang="en-DE" smtClean="0"/>
              <a:t>13.12.21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40669-D15B-4949-AD63-F8D95957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23ACF-1AF2-6C41-9D6D-C57CA63A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A499-8007-3F44-8B16-440678E57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893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5228-8917-034A-9B12-0E777A4C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A171-AAC5-594E-A9AD-DFBAB15FC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1E10B-7271-D64A-974A-5ED09F0F9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D2DDC-083C-CB4A-AEC2-897C432D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043A-9A72-AA49-BB49-9E2FAC75C6D9}" type="datetimeFigureOut">
              <a:rPr lang="en-DE" smtClean="0"/>
              <a:t>13.12.21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50300-20E0-DA42-B01A-392D2EBC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6AA26-ABA5-434B-B8FA-E5BC0ABF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A499-8007-3F44-8B16-440678E57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454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40CA-7604-0743-A33D-415ACA13C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F6CFF-B913-AC4B-9BB1-680300BA7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AE595-BBF4-424E-98E0-297BEB93E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DD139-6989-2145-ACE6-2E5A5A50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043A-9A72-AA49-BB49-9E2FAC75C6D9}" type="datetimeFigureOut">
              <a:rPr lang="en-DE" smtClean="0"/>
              <a:t>13.12.21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CD948-8F94-8249-93EF-1EF00055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0B714-5BC6-C045-BC77-50D3489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A499-8007-3F44-8B16-440678E57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866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858BC-41E7-834B-AB63-9F8F8B82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91B79-01FD-2349-A8A2-83C4CA41F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C1C5-59AB-4344-8ABD-75885E00E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D043A-9A72-AA49-BB49-9E2FAC75C6D9}" type="datetimeFigureOut">
              <a:rPr lang="en-DE" smtClean="0"/>
              <a:t>13.12.21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08521-1D52-B54E-B60E-22BB2D428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86C0B-8A7D-074A-93E6-51C5148AE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A499-8007-3F44-8B16-440678E57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799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of Rectangle 6">
            <a:extLst>
              <a:ext uri="{FF2B5EF4-FFF2-40B4-BE49-F238E27FC236}">
                <a16:creationId xmlns:a16="http://schemas.microsoft.com/office/drawing/2014/main" id="{4F24D740-8081-FF4D-867C-5867FC1749B9}"/>
              </a:ext>
            </a:extLst>
          </p:cNvPr>
          <p:cNvSpPr/>
          <p:nvPr/>
        </p:nvSpPr>
        <p:spPr>
          <a:xfrm>
            <a:off x="5184210" y="2542876"/>
            <a:ext cx="6912279" cy="1402915"/>
          </a:xfrm>
          <a:prstGeom prst="round2DiagRect">
            <a:avLst/>
          </a:prstGeom>
          <a:solidFill>
            <a:srgbClr val="22519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highlight>
                <a:srgbClr val="00008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0BFEB4-CD24-5544-98AC-4FE844BAC108}"/>
              </a:ext>
            </a:extLst>
          </p:cNvPr>
          <p:cNvSpPr/>
          <p:nvPr/>
        </p:nvSpPr>
        <p:spPr>
          <a:xfrm>
            <a:off x="5840308" y="2921167"/>
            <a:ext cx="6226384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GB" sz="3600" b="0" i="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Best practices for code testing</a:t>
            </a:r>
            <a:endParaRPr lang="en-DE" sz="36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B574D-F85F-3443-A519-35F0F0891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1" y="1644134"/>
            <a:ext cx="5715000" cy="32004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4CE778-17B1-7A48-9196-FC13026FBA4B}"/>
              </a:ext>
            </a:extLst>
          </p:cNvPr>
          <p:cNvSpPr/>
          <p:nvPr/>
        </p:nvSpPr>
        <p:spPr>
          <a:xfrm>
            <a:off x="0" y="5869221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Jane </a:t>
            </a:r>
            <a:r>
              <a:rPr lang="en-US" sz="2800" b="1" dirty="0" err="1">
                <a:solidFill>
                  <a:srgbClr val="002060"/>
                </a:solidFill>
              </a:rPr>
              <a:t>Voytik</a:t>
            </a:r>
            <a:endParaRPr lang="en-US" sz="2800" b="1" dirty="0">
              <a:solidFill>
                <a:srgbClr val="002060"/>
              </a:solidFill>
            </a:endParaRP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Bioinformatics JC, 15.12.2021</a:t>
            </a:r>
          </a:p>
        </p:txBody>
      </p:sp>
    </p:spTree>
    <p:extLst>
      <p:ext uri="{BB962C8B-B14F-4D97-AF65-F5344CB8AC3E}">
        <p14:creationId xmlns:p14="http://schemas.microsoft.com/office/powerpoint/2010/main" val="172132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41996-2514-AC40-9A9D-C1BCA4B0C556}"/>
              </a:ext>
            </a:extLst>
          </p:cNvPr>
          <p:cNvSpPr txBox="1"/>
          <p:nvPr/>
        </p:nvSpPr>
        <p:spPr>
          <a:xfrm>
            <a:off x="0" y="0"/>
            <a:ext cx="12192000" cy="75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DE" sz="3200" b="1" dirty="0"/>
              <a:t>Why test?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0D790-AC7D-9F4C-BA2C-70E340319F9F}"/>
              </a:ext>
            </a:extLst>
          </p:cNvPr>
          <p:cNvSpPr txBox="1"/>
          <p:nvPr/>
        </p:nvSpPr>
        <p:spPr>
          <a:xfrm>
            <a:off x="0" y="1065125"/>
            <a:ext cx="1098284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279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2800" dirty="0"/>
              <a:t>Find bugs</a:t>
            </a:r>
          </a:p>
          <a:p>
            <a:pPr marL="719138" indent="-279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2800" dirty="0"/>
              <a:t>Add new features with high confidence (test-driven development)</a:t>
            </a:r>
          </a:p>
          <a:p>
            <a:pPr marL="719138" indent="-279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2800" dirty="0"/>
              <a:t>Refactor the code with high confidence</a:t>
            </a:r>
          </a:p>
        </p:txBody>
      </p:sp>
      <p:pic>
        <p:nvPicPr>
          <p:cNvPr id="1026" name="Picture 2" descr="Bad Green Bug Stock Illustration 78654769">
            <a:extLst>
              <a:ext uri="{FF2B5EF4-FFF2-40B4-BE49-F238E27FC236}">
                <a16:creationId xmlns:a16="http://schemas.microsoft.com/office/drawing/2014/main" id="{3F912165-32B0-2442-90B4-A305F4BA2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40"/>
          <a:stretch/>
        </p:blipFill>
        <p:spPr bwMode="auto">
          <a:xfrm>
            <a:off x="8826360" y="3590331"/>
            <a:ext cx="3302000" cy="314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46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41996-2514-AC40-9A9D-C1BCA4B0C556}"/>
              </a:ext>
            </a:extLst>
          </p:cNvPr>
          <p:cNvSpPr txBox="1"/>
          <p:nvPr/>
        </p:nvSpPr>
        <p:spPr>
          <a:xfrm>
            <a:off x="0" y="0"/>
            <a:ext cx="12192000" cy="75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DE" sz="3200" b="1" dirty="0"/>
              <a:t>How many tests should one write for one function?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0D790-AC7D-9F4C-BA2C-70E340319F9F}"/>
              </a:ext>
            </a:extLst>
          </p:cNvPr>
          <p:cNvSpPr txBox="1"/>
          <p:nvPr/>
        </p:nvSpPr>
        <p:spPr>
          <a:xfrm>
            <a:off x="0" y="2474517"/>
            <a:ext cx="903982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>
              <a:lnSpc>
                <a:spcPct val="150000"/>
              </a:lnSpc>
            </a:pPr>
            <a:r>
              <a:rPr lang="en-DE" sz="2800" dirty="0"/>
              <a:t>Test for these argument type:</a:t>
            </a:r>
          </a:p>
          <a:p>
            <a:pPr marL="719138" indent="-279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2800" dirty="0"/>
              <a:t>Bad arguments</a:t>
            </a:r>
          </a:p>
          <a:p>
            <a:pPr marL="719138" indent="-279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2800" dirty="0"/>
              <a:t>Special arguments</a:t>
            </a:r>
          </a:p>
          <a:p>
            <a:pPr marL="719138" indent="-279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2800" dirty="0"/>
              <a:t>Normal arguments</a:t>
            </a:r>
          </a:p>
        </p:txBody>
      </p:sp>
      <p:pic>
        <p:nvPicPr>
          <p:cNvPr id="9218" name="Picture 2" descr="Software testing be like.... - Album on Imgur">
            <a:extLst>
              <a:ext uri="{FF2B5EF4-FFF2-40B4-BE49-F238E27FC236}">
                <a16:creationId xmlns:a16="http://schemas.microsoft.com/office/drawing/2014/main" id="{F1E36487-D93C-C340-8FEF-695916579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144" y="3581614"/>
            <a:ext cx="2338089" cy="311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A software tester walks into a bar">
            <a:extLst>
              <a:ext uri="{FF2B5EF4-FFF2-40B4-BE49-F238E27FC236}">
                <a16:creationId xmlns:a16="http://schemas.microsoft.com/office/drawing/2014/main" id="{27264F98-DE2A-D04B-AE56-260E4E5ED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144" y="967326"/>
            <a:ext cx="2338090" cy="233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No Answer - Home | Facebook">
            <a:extLst>
              <a:ext uri="{FF2B5EF4-FFF2-40B4-BE49-F238E27FC236}">
                <a16:creationId xmlns:a16="http://schemas.microsoft.com/office/drawing/2014/main" id="{DAD3987D-633A-5E46-93F0-591136B97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14" y="967326"/>
            <a:ext cx="55118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39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41996-2514-AC40-9A9D-C1BCA4B0C556}"/>
              </a:ext>
            </a:extLst>
          </p:cNvPr>
          <p:cNvSpPr txBox="1"/>
          <p:nvPr/>
        </p:nvSpPr>
        <p:spPr>
          <a:xfrm>
            <a:off x="0" y="0"/>
            <a:ext cx="12192000" cy="75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3200" b="1" dirty="0"/>
              <a:t>Advantages of pytest compared to other libraries</a:t>
            </a:r>
            <a:r>
              <a:rPr lang="en-DE" sz="3200" b="1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0D790-AC7D-9F4C-BA2C-70E340319F9F}"/>
              </a:ext>
            </a:extLst>
          </p:cNvPr>
          <p:cNvSpPr txBox="1"/>
          <p:nvPr/>
        </p:nvSpPr>
        <p:spPr>
          <a:xfrm>
            <a:off x="0" y="1065125"/>
            <a:ext cx="1098284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279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2800" dirty="0"/>
              <a:t>Easy to get started</a:t>
            </a:r>
          </a:p>
          <a:p>
            <a:pPr marL="719138" indent="-279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2800" dirty="0"/>
              <a:t>Run the test that you want </a:t>
            </a:r>
          </a:p>
          <a:p>
            <a:pPr marL="719138" indent="-279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2800" dirty="0"/>
              <a:t>Powerful features / a lot of plugins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B3164-57B5-EF4E-9639-42E3A0A2898F}"/>
              </a:ext>
            </a:extLst>
          </p:cNvPr>
          <p:cNvSpPr/>
          <p:nvPr/>
        </p:nvSpPr>
        <p:spPr>
          <a:xfrm>
            <a:off x="516835" y="622009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/>
              <a:t>https://realpython.com/pytest-python-testing/</a:t>
            </a:r>
            <a:endParaRPr lang="en-DE" sz="1600" dirty="0"/>
          </a:p>
        </p:txBody>
      </p:sp>
      <p:pic>
        <p:nvPicPr>
          <p:cNvPr id="3076" name="Picture 4" descr="Effective Python Testing With Pytest – Real Python">
            <a:extLst>
              <a:ext uri="{FF2B5EF4-FFF2-40B4-BE49-F238E27FC236}">
                <a16:creationId xmlns:a16="http://schemas.microsoft.com/office/drawing/2014/main" id="{7AA29578-5AF2-6043-B598-7B8022520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471" y="3429000"/>
            <a:ext cx="5553155" cy="312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63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AF63FBB-56ED-1C45-823C-F4F5A0DD6BD3}"/>
              </a:ext>
            </a:extLst>
          </p:cNvPr>
          <p:cNvSpPr/>
          <p:nvPr/>
        </p:nvSpPr>
        <p:spPr>
          <a:xfrm>
            <a:off x="6263384" y="1112187"/>
            <a:ext cx="5261110" cy="3046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DEE98-3F51-064A-88E2-EF5CB2C3ED58}"/>
              </a:ext>
            </a:extLst>
          </p:cNvPr>
          <p:cNvSpPr/>
          <p:nvPr/>
        </p:nvSpPr>
        <p:spPr>
          <a:xfrm>
            <a:off x="520190" y="1112187"/>
            <a:ext cx="5279414" cy="3046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041996-2514-AC40-9A9D-C1BCA4B0C556}"/>
              </a:ext>
            </a:extLst>
          </p:cNvPr>
          <p:cNvSpPr txBox="1"/>
          <p:nvPr/>
        </p:nvSpPr>
        <p:spPr>
          <a:xfrm>
            <a:off x="0" y="11539"/>
            <a:ext cx="12192000" cy="75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DE" sz="3200" b="1" dirty="0"/>
              <a:t>pytest vs. unittest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EE82D-8CC3-1A43-8DF2-6159D45CFC4C}"/>
              </a:ext>
            </a:extLst>
          </p:cNvPr>
          <p:cNvSpPr/>
          <p:nvPr/>
        </p:nvSpPr>
        <p:spPr>
          <a:xfrm>
            <a:off x="538493" y="1123593"/>
            <a:ext cx="567508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i="0" dirty="0">
                <a:solidFill>
                  <a:schemeClr val="bg2">
                    <a:lumMod val="75000"/>
                  </a:schemeClr>
                </a:solidFill>
                <a:effectLst/>
              </a:rPr>
              <a:t># test_with_unittest.py</a:t>
            </a:r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r>
              <a:rPr lang="en-GB" sz="2400" b="0" dirty="0">
                <a:solidFill>
                  <a:schemeClr val="bg1"/>
                </a:solidFill>
                <a:effectLst/>
              </a:rPr>
              <a:t>from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  <a:effectLst/>
              </a:rPr>
              <a:t>unittest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b="0" dirty="0">
                <a:solidFill>
                  <a:schemeClr val="bg1"/>
                </a:solidFill>
                <a:effectLst/>
              </a:rPr>
              <a:t>import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  <a:effectLst/>
              </a:rPr>
              <a:t>TestCase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b="0" dirty="0">
                <a:solidFill>
                  <a:schemeClr val="bg1"/>
                </a:solidFill>
                <a:effectLst/>
              </a:rPr>
              <a:t>class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  <a:effectLst/>
              </a:rPr>
              <a:t>TryTesting</a:t>
            </a:r>
            <a:r>
              <a:rPr lang="en-GB" sz="2400" b="0" dirty="0">
                <a:solidFill>
                  <a:schemeClr val="bg1"/>
                </a:solidFill>
                <a:effectLst/>
              </a:rPr>
              <a:t>(</a:t>
            </a:r>
            <a:r>
              <a:rPr lang="en-GB" sz="2400" dirty="0">
                <a:solidFill>
                  <a:schemeClr val="bg1"/>
                </a:solidFill>
                <a:effectLst/>
              </a:rPr>
              <a:t>TestCase</a:t>
            </a:r>
            <a:r>
              <a:rPr lang="en-GB" sz="2400" b="0" dirty="0">
                <a:solidFill>
                  <a:schemeClr val="bg1"/>
                </a:solidFill>
                <a:effectLst/>
              </a:rPr>
              <a:t>):</a:t>
            </a:r>
            <a:r>
              <a:rPr lang="en-GB" sz="2400" dirty="0">
                <a:solidFill>
                  <a:schemeClr val="bg1"/>
                </a:solidFill>
              </a:rPr>
              <a:t> 	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       </a:t>
            </a:r>
            <a:r>
              <a:rPr lang="en-GB" sz="2400" b="0" dirty="0">
                <a:solidFill>
                  <a:schemeClr val="bg1"/>
                </a:solidFill>
                <a:effectLst/>
              </a:rPr>
              <a:t>def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  <a:effectLst/>
              </a:rPr>
              <a:t>test_always_passes</a:t>
            </a:r>
            <a:r>
              <a:rPr lang="en-GB" sz="2400" b="0" dirty="0">
                <a:solidFill>
                  <a:schemeClr val="bg1"/>
                </a:solidFill>
                <a:effectLst/>
              </a:rPr>
              <a:t>(</a:t>
            </a:r>
            <a:r>
              <a:rPr lang="en-GB" sz="2400" dirty="0">
                <a:solidFill>
                  <a:schemeClr val="bg1"/>
                </a:solidFill>
                <a:effectLst/>
              </a:rPr>
              <a:t>self</a:t>
            </a:r>
            <a:r>
              <a:rPr lang="en-GB" sz="2400" b="0" dirty="0">
                <a:solidFill>
                  <a:schemeClr val="bg1"/>
                </a:solidFill>
                <a:effectLst/>
              </a:rPr>
              <a:t>):</a:t>
            </a:r>
          </a:p>
          <a:p>
            <a:r>
              <a:rPr lang="en-GB" sz="2400" dirty="0">
                <a:solidFill>
                  <a:schemeClr val="bg1"/>
                </a:solidFill>
              </a:rPr>
              <a:t>              </a:t>
            </a:r>
            <a:r>
              <a:rPr lang="en-GB" sz="2400" dirty="0">
                <a:solidFill>
                  <a:schemeClr val="bg1"/>
                </a:solidFill>
                <a:effectLst/>
              </a:rPr>
              <a:t>self</a:t>
            </a:r>
            <a:r>
              <a:rPr lang="en-GB" sz="2400" b="0" dirty="0">
                <a:solidFill>
                  <a:schemeClr val="bg1"/>
                </a:solidFill>
                <a:effectLst/>
              </a:rPr>
              <a:t>.</a:t>
            </a:r>
            <a:r>
              <a:rPr lang="en-GB" sz="2400" dirty="0">
                <a:solidFill>
                  <a:schemeClr val="bg1"/>
                </a:solidFill>
                <a:effectLst/>
              </a:rPr>
              <a:t>assertTrue</a:t>
            </a:r>
            <a:r>
              <a:rPr lang="en-GB" sz="2400" b="0" dirty="0">
                <a:solidFill>
                  <a:schemeClr val="bg1"/>
                </a:solidFill>
                <a:effectLst/>
              </a:rPr>
              <a:t>(True)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</a:p>
          <a:p>
            <a:r>
              <a:rPr lang="en-GB" sz="2400" b="0" dirty="0">
                <a:solidFill>
                  <a:schemeClr val="bg1"/>
                </a:solidFill>
                <a:effectLst/>
              </a:rPr>
              <a:t>       def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  <a:effectLst/>
              </a:rPr>
              <a:t>test_always_fails</a:t>
            </a:r>
            <a:r>
              <a:rPr lang="en-GB" sz="2400" b="0" dirty="0">
                <a:solidFill>
                  <a:schemeClr val="bg1"/>
                </a:solidFill>
                <a:effectLst/>
              </a:rPr>
              <a:t>(</a:t>
            </a:r>
            <a:r>
              <a:rPr lang="en-GB" sz="2400" dirty="0">
                <a:solidFill>
                  <a:schemeClr val="bg1"/>
                </a:solidFill>
                <a:effectLst/>
              </a:rPr>
              <a:t>self</a:t>
            </a:r>
            <a:r>
              <a:rPr lang="en-GB" sz="2400" b="0" dirty="0">
                <a:solidFill>
                  <a:schemeClr val="bg1"/>
                </a:solidFill>
                <a:effectLst/>
              </a:rPr>
              <a:t>):</a:t>
            </a:r>
            <a:r>
              <a:rPr lang="en-GB" sz="2400" dirty="0">
                <a:solidFill>
                  <a:schemeClr val="bg1"/>
                </a:solidFill>
              </a:rPr>
              <a:t> 			 </a:t>
            </a:r>
            <a:r>
              <a:rPr lang="en-GB" sz="2400" dirty="0">
                <a:solidFill>
                  <a:schemeClr val="bg1"/>
                </a:solidFill>
                <a:effectLst/>
              </a:rPr>
              <a:t>self</a:t>
            </a:r>
            <a:r>
              <a:rPr lang="en-GB" sz="2400" b="0" dirty="0">
                <a:solidFill>
                  <a:schemeClr val="bg1"/>
                </a:solidFill>
                <a:effectLst/>
              </a:rPr>
              <a:t>.</a:t>
            </a:r>
            <a:r>
              <a:rPr lang="en-GB" sz="2400" dirty="0">
                <a:solidFill>
                  <a:schemeClr val="bg1"/>
                </a:solidFill>
                <a:effectLst/>
              </a:rPr>
              <a:t>assertTrue</a:t>
            </a:r>
            <a:r>
              <a:rPr lang="en-GB" sz="2400" b="0" dirty="0">
                <a:solidFill>
                  <a:schemeClr val="bg1"/>
                </a:solidFill>
                <a:effectLst/>
              </a:rPr>
              <a:t>(False)</a:t>
            </a:r>
            <a:endParaRPr lang="en-DE" sz="2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88D921-3750-4A42-9793-B8748160D2A4}"/>
              </a:ext>
            </a:extLst>
          </p:cNvPr>
          <p:cNvSpPr/>
          <p:nvPr/>
        </p:nvSpPr>
        <p:spPr>
          <a:xfrm>
            <a:off x="6266587" y="1112187"/>
            <a:ext cx="502194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i="0" dirty="0">
                <a:solidFill>
                  <a:schemeClr val="bg2">
                    <a:lumMod val="75000"/>
                  </a:schemeClr>
                </a:solidFill>
                <a:effectLst/>
              </a:rPr>
              <a:t># test_with_pytest.py</a:t>
            </a:r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r>
              <a:rPr lang="en-GB" sz="2400" dirty="0">
                <a:solidFill>
                  <a:schemeClr val="bg1"/>
                </a:solidFill>
              </a:rPr>
              <a:t>	</a:t>
            </a:r>
          </a:p>
          <a:p>
            <a:endParaRPr lang="en-GB" sz="2400" b="0" dirty="0">
              <a:solidFill>
                <a:schemeClr val="bg1"/>
              </a:solidFill>
              <a:effectLst/>
            </a:endParaRPr>
          </a:p>
          <a:p>
            <a:endParaRPr lang="en-GB" sz="2400" b="0" dirty="0">
              <a:solidFill>
                <a:schemeClr val="bg1"/>
              </a:solidFill>
              <a:effectLst/>
            </a:endParaRPr>
          </a:p>
          <a:p>
            <a:r>
              <a:rPr lang="en-GB" sz="2400" b="0" dirty="0">
                <a:solidFill>
                  <a:schemeClr val="bg1"/>
                </a:solidFill>
                <a:effectLst/>
              </a:rPr>
              <a:t>def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  <a:effectLst/>
              </a:rPr>
              <a:t>test_always_passes</a:t>
            </a:r>
            <a:r>
              <a:rPr lang="en-GB" sz="2400" b="0" dirty="0">
                <a:solidFill>
                  <a:schemeClr val="bg1"/>
                </a:solidFill>
                <a:effectLst/>
              </a:rPr>
              <a:t>():</a:t>
            </a:r>
            <a:r>
              <a:rPr lang="en-GB" sz="2400" dirty="0">
                <a:solidFill>
                  <a:schemeClr val="bg1"/>
                </a:solidFill>
              </a:rPr>
              <a:t> 		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       assert </a:t>
            </a:r>
            <a:r>
              <a:rPr lang="en-GB" sz="2400" b="0" dirty="0">
                <a:solidFill>
                  <a:schemeClr val="bg1"/>
                </a:solidFill>
                <a:effectLst/>
              </a:rPr>
              <a:t>True</a:t>
            </a:r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b="0" dirty="0">
                <a:solidFill>
                  <a:schemeClr val="bg1"/>
                </a:solidFill>
                <a:effectLst/>
              </a:rPr>
              <a:t>def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  <a:effectLst/>
              </a:rPr>
              <a:t>test_always_fails</a:t>
            </a:r>
            <a:r>
              <a:rPr lang="en-GB" sz="2400" b="0" dirty="0">
                <a:solidFill>
                  <a:schemeClr val="bg1"/>
                </a:solidFill>
                <a:effectLst/>
              </a:rPr>
              <a:t>():</a:t>
            </a:r>
            <a:r>
              <a:rPr lang="en-GB" sz="2400" dirty="0">
                <a:solidFill>
                  <a:schemeClr val="bg1"/>
                </a:solidFill>
              </a:rPr>
              <a:t> 	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       assert </a:t>
            </a:r>
            <a:r>
              <a:rPr lang="en-GB" sz="2400" b="0" dirty="0">
                <a:solidFill>
                  <a:schemeClr val="bg1"/>
                </a:solidFill>
                <a:effectLst/>
              </a:rPr>
              <a:t>False</a:t>
            </a:r>
            <a:endParaRPr lang="en-DE" sz="2400" dirty="0">
              <a:solidFill>
                <a:schemeClr val="bg1"/>
              </a:solidFill>
            </a:endParaRPr>
          </a:p>
        </p:txBody>
      </p:sp>
      <p:pic>
        <p:nvPicPr>
          <p:cNvPr id="12" name="Picture 2" descr="Sword fight Free Vector - Nohat - Free for designer">
            <a:extLst>
              <a:ext uri="{FF2B5EF4-FFF2-40B4-BE49-F238E27FC236}">
                <a16:creationId xmlns:a16="http://schemas.microsoft.com/office/drawing/2014/main" id="{4DB35E6E-7045-C14A-BC3C-56D31B17F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667" y="4516732"/>
            <a:ext cx="3280133" cy="218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1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41996-2514-AC40-9A9D-C1BCA4B0C556}"/>
              </a:ext>
            </a:extLst>
          </p:cNvPr>
          <p:cNvSpPr txBox="1"/>
          <p:nvPr/>
        </p:nvSpPr>
        <p:spPr>
          <a:xfrm>
            <a:off x="0" y="0"/>
            <a:ext cx="12192000" cy="75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DE" sz="3200" b="1" dirty="0"/>
              <a:t>Pytest feature: fixtures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0D790-AC7D-9F4C-BA2C-70E340319F9F}"/>
              </a:ext>
            </a:extLst>
          </p:cNvPr>
          <p:cNvSpPr txBox="1"/>
          <p:nvPr/>
        </p:nvSpPr>
        <p:spPr>
          <a:xfrm>
            <a:off x="0" y="1065125"/>
            <a:ext cx="10982848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279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Advantages of fixtures:</a:t>
            </a:r>
          </a:p>
          <a:p>
            <a:pPr marL="1176338" lvl="1" indent="-279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Modularity</a:t>
            </a:r>
          </a:p>
          <a:p>
            <a:pPr marL="1176338" lvl="1" indent="-279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S</a:t>
            </a:r>
            <a:r>
              <a:rPr lang="en-DE" sz="2800" dirty="0"/>
              <a:t>cope: per each function, per module, per session</a:t>
            </a:r>
          </a:p>
          <a:p>
            <a:pPr marL="1176338" lvl="1" indent="-279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2800" dirty="0"/>
              <a:t>Parameterize your tests</a:t>
            </a:r>
          </a:p>
          <a:p>
            <a:pPr marL="719138" indent="-279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DE" sz="2800" dirty="0"/>
          </a:p>
          <a:p>
            <a:pPr marL="1354138" lvl="1" indent="-457200">
              <a:lnSpc>
                <a:spcPct val="150000"/>
              </a:lnSpc>
              <a:buFont typeface="Wingdings" pitchFamily="2" charset="2"/>
              <a:buChar char="Ø"/>
            </a:pP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375468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41996-2514-AC40-9A9D-C1BCA4B0C556}"/>
              </a:ext>
            </a:extLst>
          </p:cNvPr>
          <p:cNvSpPr txBox="1"/>
          <p:nvPr/>
        </p:nvSpPr>
        <p:spPr>
          <a:xfrm>
            <a:off x="0" y="0"/>
            <a:ext cx="12192000" cy="75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DE" sz="3200" b="1" dirty="0"/>
              <a:t>Pytest plugin: running tests in parallel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0D790-AC7D-9F4C-BA2C-70E340319F9F}"/>
              </a:ext>
            </a:extLst>
          </p:cNvPr>
          <p:cNvSpPr txBox="1"/>
          <p:nvPr/>
        </p:nvSpPr>
        <p:spPr>
          <a:xfrm>
            <a:off x="0" y="1065125"/>
            <a:ext cx="10982848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279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u="sng" dirty="0" err="1"/>
              <a:t>xdist</a:t>
            </a:r>
            <a:r>
              <a:rPr lang="en-US" sz="2800" u="sng" dirty="0"/>
              <a:t>:</a:t>
            </a:r>
          </a:p>
          <a:p>
            <a:pPr marL="1176338" lvl="1" indent="-279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pip install </a:t>
            </a:r>
            <a:r>
              <a:rPr lang="en-US" sz="2800" dirty="0" err="1"/>
              <a:t>pytest-xdist</a:t>
            </a:r>
            <a:endParaRPr lang="en-US" sz="2800" dirty="0"/>
          </a:p>
          <a:p>
            <a:pPr marL="719138" indent="-279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Specify how many tests to run in parallel:</a:t>
            </a:r>
          </a:p>
          <a:p>
            <a:pPr marL="1176338" lvl="1" indent="-279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pytest -n OR pytest -n auto</a:t>
            </a:r>
            <a:endParaRPr lang="en-DE" sz="2800" dirty="0"/>
          </a:p>
          <a:p>
            <a:pPr marL="1354138" lvl="1" indent="-457200">
              <a:lnSpc>
                <a:spcPct val="150000"/>
              </a:lnSpc>
              <a:buFont typeface="Wingdings" pitchFamily="2" charset="2"/>
              <a:buChar char="Ø"/>
            </a:pPr>
            <a:endParaRPr lang="en-DE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CE4D27-E829-0941-BF1A-9CD8F54A018D}"/>
              </a:ext>
            </a:extLst>
          </p:cNvPr>
          <p:cNvSpPr/>
          <p:nvPr/>
        </p:nvSpPr>
        <p:spPr>
          <a:xfrm>
            <a:off x="448948" y="6318838"/>
            <a:ext cx="33428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0800"/>
            <a:r>
              <a:rPr lang="en-DE" sz="1600" dirty="0"/>
              <a:t>https://pypi.org/project/pytest-xdist/</a:t>
            </a:r>
          </a:p>
        </p:txBody>
      </p:sp>
    </p:spTree>
    <p:extLst>
      <p:ext uri="{BB962C8B-B14F-4D97-AF65-F5344CB8AC3E}">
        <p14:creationId xmlns:p14="http://schemas.microsoft.com/office/powerpoint/2010/main" val="160414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41996-2514-AC40-9A9D-C1BCA4B0C556}"/>
              </a:ext>
            </a:extLst>
          </p:cNvPr>
          <p:cNvSpPr txBox="1"/>
          <p:nvPr/>
        </p:nvSpPr>
        <p:spPr>
          <a:xfrm>
            <a:off x="0" y="0"/>
            <a:ext cx="12192000" cy="75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DE" sz="3200" b="1" dirty="0"/>
              <a:t>Other useful Pytest plugins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0D790-AC7D-9F4C-BA2C-70E340319F9F}"/>
              </a:ext>
            </a:extLst>
          </p:cNvPr>
          <p:cNvSpPr txBox="1"/>
          <p:nvPr/>
        </p:nvSpPr>
        <p:spPr>
          <a:xfrm>
            <a:off x="0" y="894508"/>
            <a:ext cx="10982848" cy="5809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0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u="sng" dirty="0" err="1"/>
              <a:t>ipytest</a:t>
            </a:r>
            <a:r>
              <a:rPr lang="en-US" sz="2800" u="sng" dirty="0"/>
              <a:t>:</a:t>
            </a:r>
          </a:p>
          <a:p>
            <a:pPr marL="439738">
              <a:lnSpc>
                <a:spcPct val="150000"/>
              </a:lnSpc>
            </a:pPr>
            <a:r>
              <a:rPr lang="en-US" sz="2800" dirty="0"/>
              <a:t>	It provided a support for pytest inside notebooks.</a:t>
            </a:r>
          </a:p>
          <a:p>
            <a:pPr marL="896938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u="sng" dirty="0" err="1"/>
              <a:t>pytest</a:t>
            </a:r>
            <a:r>
              <a:rPr lang="en-US" sz="2800" u="sng" dirty="0"/>
              <a:t>-randomly:</a:t>
            </a:r>
          </a:p>
          <a:p>
            <a:pPr marL="896938" lvl="1">
              <a:lnSpc>
                <a:spcPct val="150000"/>
              </a:lnSpc>
            </a:pPr>
            <a:r>
              <a:rPr lang="en-US" sz="2800" dirty="0"/>
              <a:t>It forces your tests to run in a random order.</a:t>
            </a:r>
          </a:p>
          <a:p>
            <a:pPr marL="889000" indent="-449263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u="sng" dirty="0" err="1"/>
              <a:t>pytest-cov</a:t>
            </a:r>
            <a:r>
              <a:rPr lang="en-US" sz="2800" u="sng" dirty="0"/>
              <a:t>:</a:t>
            </a:r>
          </a:p>
          <a:p>
            <a:pPr marL="896938" lvl="1">
              <a:lnSpc>
                <a:spcPct val="150000"/>
              </a:lnSpc>
            </a:pPr>
            <a:r>
              <a:rPr lang="en-US" sz="2800" dirty="0"/>
              <a:t>It measure how well your tests cover your code.</a:t>
            </a:r>
          </a:p>
          <a:p>
            <a:pPr marL="896938" lvl="1">
              <a:lnSpc>
                <a:spcPct val="150000"/>
              </a:lnSpc>
            </a:pPr>
            <a:endParaRPr lang="en-US" sz="2800" dirty="0"/>
          </a:p>
          <a:p>
            <a:pPr marL="896938" lvl="1" indent="-452438">
              <a:lnSpc>
                <a:spcPct val="150000"/>
              </a:lnSpc>
            </a:pPr>
            <a:r>
              <a:rPr lang="en-US" sz="1600" dirty="0"/>
              <a:t>https://</a:t>
            </a:r>
            <a:r>
              <a:rPr lang="en-US" sz="1600" dirty="0" err="1"/>
              <a:t>docs.pytest.org</a:t>
            </a:r>
            <a:r>
              <a:rPr lang="en-US" sz="1600" dirty="0"/>
              <a:t>/</a:t>
            </a:r>
            <a:r>
              <a:rPr lang="en-US" sz="1600" dirty="0" err="1"/>
              <a:t>en</a:t>
            </a:r>
            <a:r>
              <a:rPr lang="en-US" sz="1600" dirty="0"/>
              <a:t>/latest/reference/</a:t>
            </a:r>
            <a:r>
              <a:rPr lang="en-US" sz="1600" dirty="0" err="1"/>
              <a:t>plugin_list.html</a:t>
            </a:r>
            <a:endParaRPr lang="en-US" sz="1600" dirty="0"/>
          </a:p>
        </p:txBody>
      </p:sp>
      <p:pic>
        <p:nvPicPr>
          <p:cNvPr id="6146" name="Picture 2" descr="Project Jupyter - Wikipedia">
            <a:extLst>
              <a:ext uri="{FF2B5EF4-FFF2-40B4-BE49-F238E27FC236}">
                <a16:creationId xmlns:a16="http://schemas.microsoft.com/office/drawing/2014/main" id="{7838EA05-FDDC-0B4B-96FA-8768B3B3D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367" y="869121"/>
            <a:ext cx="1468098" cy="170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Gui, random Kostenlos Symbol von LibreICONS Black">
            <a:extLst>
              <a:ext uri="{FF2B5EF4-FFF2-40B4-BE49-F238E27FC236}">
                <a16:creationId xmlns:a16="http://schemas.microsoft.com/office/drawing/2014/main" id="{AA3CB4D0-B915-B642-B069-7D337B6CB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367" y="2710685"/>
            <a:ext cx="1548493" cy="15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Quality Assurance Using Code Coverage Analysis">
            <a:extLst>
              <a:ext uri="{FF2B5EF4-FFF2-40B4-BE49-F238E27FC236}">
                <a16:creationId xmlns:a16="http://schemas.microsoft.com/office/drawing/2014/main" id="{249C5305-32A8-484A-A7FC-0B2A2A055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367" y="4399056"/>
            <a:ext cx="1701686" cy="170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22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41996-2514-AC40-9A9D-C1BCA4B0C556}"/>
              </a:ext>
            </a:extLst>
          </p:cNvPr>
          <p:cNvSpPr txBox="1"/>
          <p:nvPr/>
        </p:nvSpPr>
        <p:spPr>
          <a:xfrm>
            <a:off x="0" y="0"/>
            <a:ext cx="12192000" cy="75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DE" sz="3200" b="1" dirty="0"/>
              <a:t>Test discovery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0D790-AC7D-9F4C-BA2C-70E340319F9F}"/>
              </a:ext>
            </a:extLst>
          </p:cNvPr>
          <p:cNvSpPr txBox="1"/>
          <p:nvPr/>
        </p:nvSpPr>
        <p:spPr>
          <a:xfrm>
            <a:off x="0" y="1065125"/>
            <a:ext cx="10982848" cy="5778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279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2800" dirty="0"/>
              <a:t>Name your modules test_*.py</a:t>
            </a:r>
          </a:p>
          <a:p>
            <a:pPr marL="719138" indent="-279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2800" dirty="0"/>
              <a:t>Inside each .py file create functions called test_{functions}</a:t>
            </a:r>
          </a:p>
          <a:p>
            <a:pPr marL="719138" indent="-279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2800" dirty="0"/>
              <a:t>Run just one module:</a:t>
            </a:r>
          </a:p>
          <a:p>
            <a:pPr marL="1354138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DE" sz="2800" dirty="0"/>
              <a:t>pytest test_*.py</a:t>
            </a:r>
          </a:p>
          <a:p>
            <a:pPr marL="89693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2800" dirty="0"/>
              <a:t>Run several files using regex:</a:t>
            </a:r>
          </a:p>
          <a:p>
            <a:pPr marL="1354138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800" dirty="0"/>
              <a:t>p</a:t>
            </a:r>
            <a:r>
              <a:rPr lang="en-DE" sz="2800" dirty="0"/>
              <a:t>ytest –k “quick or raw” </a:t>
            </a:r>
          </a:p>
          <a:p>
            <a:pPr marL="896938" lvl="1">
              <a:lnSpc>
                <a:spcPct val="150000"/>
              </a:lnSpc>
            </a:pPr>
            <a:endParaRPr lang="en-DE" sz="1600" dirty="0"/>
          </a:p>
          <a:p>
            <a:pPr marL="896938" lvl="1">
              <a:lnSpc>
                <a:spcPct val="150000"/>
              </a:lnSpc>
            </a:pPr>
            <a:endParaRPr lang="en-DE" sz="1600" dirty="0"/>
          </a:p>
          <a:p>
            <a:pPr marL="896938" lvl="1">
              <a:lnSpc>
                <a:spcPct val="150000"/>
              </a:lnSpc>
            </a:pPr>
            <a:endParaRPr lang="en-DE" sz="1600" dirty="0"/>
          </a:p>
          <a:p>
            <a:pPr marL="896938" lvl="1">
              <a:lnSpc>
                <a:spcPct val="150000"/>
              </a:lnSpc>
            </a:pPr>
            <a:endParaRPr lang="en-DE" sz="1600" dirty="0"/>
          </a:p>
          <a:p>
            <a:pPr marL="142875" lvl="1">
              <a:lnSpc>
                <a:spcPct val="150000"/>
              </a:lnSpc>
            </a:pPr>
            <a:r>
              <a:rPr lang="en-GB" sz="1600" dirty="0"/>
              <a:t>Other markers: https://</a:t>
            </a:r>
            <a:r>
              <a:rPr lang="en-GB" sz="1600" dirty="0" err="1"/>
              <a:t>docs.pytest.org</a:t>
            </a:r>
            <a:r>
              <a:rPr lang="en-GB" sz="1600" dirty="0"/>
              <a:t>/</a:t>
            </a:r>
            <a:r>
              <a:rPr lang="en-GB" sz="1600" dirty="0" err="1"/>
              <a:t>en</a:t>
            </a:r>
            <a:r>
              <a:rPr lang="en-GB" sz="1600" dirty="0"/>
              <a:t>/latest/example/</a:t>
            </a:r>
            <a:r>
              <a:rPr lang="en-GB" sz="1600" dirty="0" err="1"/>
              <a:t>markers.html#using-k-expr-to-select-tests-based-on-their-name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187682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4588</TotalTime>
  <Words>651</Words>
  <Application>Microsoft Macintosh PowerPoint</Application>
  <PresentationFormat>Widescreen</PresentationFormat>
  <Paragraphs>92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 Antiqua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2021-12-13T08:56:25Z</dcterms:created>
  <dcterms:modified xsi:type="dcterms:W3CDTF">2021-12-16T13:25:18Z</dcterms:modified>
</cp:coreProperties>
</file>