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handoutMasterIdLst>
    <p:handoutMasterId r:id="rId28"/>
  </p:handoutMasterIdLst>
  <p:sldIdLst>
    <p:sldId id="314" r:id="rId2"/>
    <p:sldId id="315" r:id="rId3"/>
    <p:sldId id="317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2" r:id="rId23"/>
    <p:sldId id="340" r:id="rId24"/>
    <p:sldId id="339" r:id="rId25"/>
    <p:sldId id="341" r:id="rId26"/>
  </p:sldIdLst>
  <p:sldSz cx="9144000" cy="5143500" type="screen16x9"/>
  <p:notesSz cx="6858000" cy="9144000"/>
  <p:embeddedFontLst>
    <p:embeddedFont>
      <p:font typeface="Anaheim" panose="020B0604020202020204" charset="0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layfair Display" panose="00000500000000000000" pitchFamily="2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868BE-168C-44AC-8B6D-63257E81B826}">
  <a:tblStyle styleId="{EA0868BE-168C-44AC-8B6D-63257E81B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9CBE63-FD5D-4A15-81E0-341C6ABCDA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00" d="100"/>
          <a:sy n="100" d="100"/>
        </p:scale>
        <p:origin x="960" y="72"/>
      </p:cViewPr>
      <p:guideLst>
        <p:guide orient="horz" pos="170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D32A2E-004D-DCF0-30A3-CFB366911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29CDA1-061B-D4E9-90A9-2B243C8409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FE8A-9629-4D85-B9B0-7F1C50859A2B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002CC0-EB29-2752-D41A-A2A284C40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B37FCE-6427-0B63-29F0-E7B0CC8C7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6C0A5-D0D0-4631-B1D6-41DF8AB6F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34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2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4" name="Google Shape;504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467895" TargetMode="External"/><Relationship Id="rId2" Type="http://schemas.openxmlformats.org/officeDocument/2006/relationships/hyperlink" Target="https://dl.acm.org/doi/10.1145/3433928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sonarcloud.io/summary/new_code?id=EugenioDiGaetano_isw2data" TargetMode="External"/><Relationship Id="rId2" Type="http://schemas.openxmlformats.org/officeDocument/2006/relationships/hyperlink" Target="https://github.com/EugenioDiGaetano/isw2data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12;p35">
            <a:extLst>
              <a:ext uri="{FF2B5EF4-FFF2-40B4-BE49-F238E27FC236}">
                <a16:creationId xmlns:a16="http://schemas.microsoft.com/office/drawing/2014/main" id="{47BCD527-523C-5D19-0BCD-9B303C72A4AB}"/>
              </a:ext>
            </a:extLst>
          </p:cNvPr>
          <p:cNvSpPr txBox="1">
            <a:spLocks/>
          </p:cNvSpPr>
          <p:nvPr/>
        </p:nvSpPr>
        <p:spPr>
          <a:xfrm>
            <a:off x="834950" y="1163900"/>
            <a:ext cx="61680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Font typeface="Playfair Display"/>
              <a:buNone/>
              <a:tabLst/>
              <a:defRPr/>
            </a:pPr>
            <a:r>
              <a:rPr kumimoji="0" lang="en-US" sz="4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MACHINE LEARNING FOR SOFTWARE ENGINEERING</a:t>
            </a:r>
          </a:p>
        </p:txBody>
      </p:sp>
      <p:sp>
        <p:nvSpPr>
          <p:cNvPr id="15" name="Google Shape;513;p35">
            <a:extLst>
              <a:ext uri="{FF2B5EF4-FFF2-40B4-BE49-F238E27FC236}">
                <a16:creationId xmlns:a16="http://schemas.microsoft.com/office/drawing/2014/main" id="{5445E31D-66D1-0743-619A-27A885A79B00}"/>
              </a:ext>
            </a:extLst>
          </p:cNvPr>
          <p:cNvSpPr txBox="1">
            <a:spLocks/>
          </p:cNvSpPr>
          <p:nvPr/>
        </p:nvSpPr>
        <p:spPr>
          <a:xfrm>
            <a:off x="911150" y="4128200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aheim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aheim"/>
                <a:sym typeface="Anaheim"/>
              </a:rPr>
              <a:t>Eugenio Di Gaetano - 0349278</a:t>
            </a:r>
          </a:p>
        </p:txBody>
      </p:sp>
      <p:cxnSp>
        <p:nvCxnSpPr>
          <p:cNvPr id="16" name="Google Shape;520;p35">
            <a:extLst>
              <a:ext uri="{FF2B5EF4-FFF2-40B4-BE49-F238E27FC236}">
                <a16:creationId xmlns:a16="http://schemas.microsoft.com/office/drawing/2014/main" id="{8FB5E9AF-A05F-31B6-C65B-393AB773FA4B}"/>
              </a:ext>
            </a:extLst>
          </p:cNvPr>
          <p:cNvCxnSpPr/>
          <p:nvPr/>
        </p:nvCxnSpPr>
        <p:spPr>
          <a:xfrm>
            <a:off x="983075" y="3935300"/>
            <a:ext cx="511200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176DFAF3-5957-ABE8-551D-9FDAA5377780}"/>
              </a:ext>
            </a:extLst>
          </p:cNvPr>
          <p:cNvSpPr/>
          <p:nvPr/>
        </p:nvSpPr>
        <p:spPr>
          <a:xfrm>
            <a:off x="7002950" y="0"/>
            <a:ext cx="2105554" cy="235572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oogle Shape;997;p69">
            <a:extLst>
              <a:ext uri="{FF2B5EF4-FFF2-40B4-BE49-F238E27FC236}">
                <a16:creationId xmlns:a16="http://schemas.microsoft.com/office/drawing/2014/main" id="{04D5C4E9-39B6-1E3D-E860-906064E739B8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19" name="Google Shape;998;p69">
              <a:extLst>
                <a:ext uri="{FF2B5EF4-FFF2-40B4-BE49-F238E27FC236}">
                  <a16:creationId xmlns:a16="http://schemas.microsoft.com/office/drawing/2014/main" id="{FF0F0E73-CDC0-9857-D070-BA0FA7F8FD4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99;p69">
              <a:extLst>
                <a:ext uri="{FF2B5EF4-FFF2-40B4-BE49-F238E27FC236}">
                  <a16:creationId xmlns:a16="http://schemas.microsoft.com/office/drawing/2014/main" id="{BF5414CD-095B-7ED4-1B4A-EEC27A6E5FA9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0;p69">
              <a:extLst>
                <a:ext uri="{FF2B5EF4-FFF2-40B4-BE49-F238E27FC236}">
                  <a16:creationId xmlns:a16="http://schemas.microsoft.com/office/drawing/2014/main" id="{6BB4A051-EA15-93AB-93DC-8B440C79318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1;p69">
              <a:extLst>
                <a:ext uri="{FF2B5EF4-FFF2-40B4-BE49-F238E27FC236}">
                  <a16:creationId xmlns:a16="http://schemas.microsoft.com/office/drawing/2014/main" id="{F7C9DAD4-E9D3-6A0B-658D-3B28C10B4CF3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2;p69">
              <a:extLst>
                <a:ext uri="{FF2B5EF4-FFF2-40B4-BE49-F238E27FC236}">
                  <a16:creationId xmlns:a16="http://schemas.microsoft.com/office/drawing/2014/main" id="{36C1C737-BEBD-5461-1F25-B7A0823274CE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3;p69">
              <a:extLst>
                <a:ext uri="{FF2B5EF4-FFF2-40B4-BE49-F238E27FC236}">
                  <a16:creationId xmlns:a16="http://schemas.microsoft.com/office/drawing/2014/main" id="{E25311B8-C881-BE2C-12EE-F97752F26794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4;p69">
              <a:extLst>
                <a:ext uri="{FF2B5EF4-FFF2-40B4-BE49-F238E27FC236}">
                  <a16:creationId xmlns:a16="http://schemas.microsoft.com/office/drawing/2014/main" id="{6FC5A64C-03C4-CE03-ECE6-3D9510E0BE60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7" name="Google Shape;1537;p76">
            <a:extLst>
              <a:ext uri="{FF2B5EF4-FFF2-40B4-BE49-F238E27FC236}">
                <a16:creationId xmlns:a16="http://schemas.microsoft.com/office/drawing/2014/main" id="{B181F4F4-D980-B156-E558-B86188CEAFB4}"/>
              </a:ext>
            </a:extLst>
          </p:cNvPr>
          <p:cNvSpPr/>
          <p:nvPr/>
        </p:nvSpPr>
        <p:spPr>
          <a:xfrm rot="5400000">
            <a:off x="-632562" y="905672"/>
            <a:ext cx="2276743" cy="128848"/>
          </a:xfrm>
          <a:custGeom>
            <a:avLst/>
            <a:gdLst>
              <a:gd name="connsiteX0" fmla="*/ 825 w 10085"/>
              <a:gd name="connsiteY0" fmla="*/ 0 h 9994"/>
              <a:gd name="connsiteX1" fmla="*/ 0 w 10085"/>
              <a:gd name="connsiteY1" fmla="*/ 4995 h 9994"/>
              <a:gd name="connsiteX2" fmla="*/ 825 w 10085"/>
              <a:gd name="connsiteY2" fmla="*/ 9994 h 9994"/>
              <a:gd name="connsiteX3" fmla="*/ 9752 w 10085"/>
              <a:gd name="connsiteY3" fmla="*/ 9994 h 9994"/>
              <a:gd name="connsiteX4" fmla="*/ 9998 w 10085"/>
              <a:gd name="connsiteY4" fmla="*/ 4995 h 9994"/>
              <a:gd name="connsiteX5" fmla="*/ 9173 w 10085"/>
              <a:gd name="connsiteY5" fmla="*/ 0 h 9994"/>
              <a:gd name="connsiteX6" fmla="*/ 825 w 10085"/>
              <a:gd name="connsiteY6" fmla="*/ 0 h 9994"/>
              <a:gd name="connsiteX0" fmla="*/ 818 w 9963"/>
              <a:gd name="connsiteY0" fmla="*/ 0 h 10000"/>
              <a:gd name="connsiteX1" fmla="*/ 0 w 9963"/>
              <a:gd name="connsiteY1" fmla="*/ 4998 h 10000"/>
              <a:gd name="connsiteX2" fmla="*/ 818 w 9963"/>
              <a:gd name="connsiteY2" fmla="*/ 10000 h 10000"/>
              <a:gd name="connsiteX3" fmla="*/ 9670 w 9963"/>
              <a:gd name="connsiteY3" fmla="*/ 10000 h 10000"/>
              <a:gd name="connsiteX4" fmla="*/ 9914 w 9963"/>
              <a:gd name="connsiteY4" fmla="*/ 4998 h 10000"/>
              <a:gd name="connsiteX5" fmla="*/ 9648 w 9963"/>
              <a:gd name="connsiteY5" fmla="*/ 197 h 10000"/>
              <a:gd name="connsiteX6" fmla="*/ 818 w 9963"/>
              <a:gd name="connsiteY6" fmla="*/ 0 h 10000"/>
              <a:gd name="connsiteX0" fmla="*/ 821 w 10112"/>
              <a:gd name="connsiteY0" fmla="*/ 0 h 10000"/>
              <a:gd name="connsiteX1" fmla="*/ 0 w 10112"/>
              <a:gd name="connsiteY1" fmla="*/ 4998 h 10000"/>
              <a:gd name="connsiteX2" fmla="*/ 821 w 10112"/>
              <a:gd name="connsiteY2" fmla="*/ 10000 h 10000"/>
              <a:gd name="connsiteX3" fmla="*/ 9706 w 10112"/>
              <a:gd name="connsiteY3" fmla="*/ 10000 h 10000"/>
              <a:gd name="connsiteX4" fmla="*/ 10109 w 10112"/>
              <a:gd name="connsiteY4" fmla="*/ 3815 h 10000"/>
              <a:gd name="connsiteX5" fmla="*/ 9684 w 10112"/>
              <a:gd name="connsiteY5" fmla="*/ 197 h 10000"/>
              <a:gd name="connsiteX6" fmla="*/ 821 w 10112"/>
              <a:gd name="connsiteY6" fmla="*/ 0 h 10000"/>
              <a:gd name="connsiteX0" fmla="*/ 821 w 10471"/>
              <a:gd name="connsiteY0" fmla="*/ 0 h 10000"/>
              <a:gd name="connsiteX1" fmla="*/ 0 w 10471"/>
              <a:gd name="connsiteY1" fmla="*/ 4998 h 10000"/>
              <a:gd name="connsiteX2" fmla="*/ 821 w 10471"/>
              <a:gd name="connsiteY2" fmla="*/ 10000 h 10000"/>
              <a:gd name="connsiteX3" fmla="*/ 9706 w 10471"/>
              <a:gd name="connsiteY3" fmla="*/ 10000 h 10000"/>
              <a:gd name="connsiteX4" fmla="*/ 10471 w 10471"/>
              <a:gd name="connsiteY4" fmla="*/ 5195 h 10000"/>
              <a:gd name="connsiteX5" fmla="*/ 9684 w 10471"/>
              <a:gd name="connsiteY5" fmla="*/ 197 h 10000"/>
              <a:gd name="connsiteX6" fmla="*/ 821 w 10471"/>
              <a:gd name="connsiteY6" fmla="*/ 0 h 10000"/>
              <a:gd name="connsiteX0" fmla="*/ 821 w 10133"/>
              <a:gd name="connsiteY0" fmla="*/ 0 h 10000"/>
              <a:gd name="connsiteX1" fmla="*/ 0 w 10133"/>
              <a:gd name="connsiteY1" fmla="*/ 4998 h 10000"/>
              <a:gd name="connsiteX2" fmla="*/ 821 w 10133"/>
              <a:gd name="connsiteY2" fmla="*/ 10000 h 10000"/>
              <a:gd name="connsiteX3" fmla="*/ 9706 w 10133"/>
              <a:gd name="connsiteY3" fmla="*/ 10000 h 10000"/>
              <a:gd name="connsiteX4" fmla="*/ 10132 w 10133"/>
              <a:gd name="connsiteY4" fmla="*/ 4801 h 10000"/>
              <a:gd name="connsiteX5" fmla="*/ 9684 w 10133"/>
              <a:gd name="connsiteY5" fmla="*/ 197 h 10000"/>
              <a:gd name="connsiteX6" fmla="*/ 821 w 10133"/>
              <a:gd name="connsiteY6" fmla="*/ 0 h 10000"/>
              <a:gd name="connsiteX0" fmla="*/ 821 w 10133"/>
              <a:gd name="connsiteY0" fmla="*/ 0 h 10000"/>
              <a:gd name="connsiteX1" fmla="*/ 0 w 10133"/>
              <a:gd name="connsiteY1" fmla="*/ 4998 h 10000"/>
              <a:gd name="connsiteX2" fmla="*/ 821 w 10133"/>
              <a:gd name="connsiteY2" fmla="*/ 10000 h 10000"/>
              <a:gd name="connsiteX3" fmla="*/ 9706 w 10133"/>
              <a:gd name="connsiteY3" fmla="*/ 10000 h 10000"/>
              <a:gd name="connsiteX4" fmla="*/ 10132 w 10133"/>
              <a:gd name="connsiteY4" fmla="*/ 4801 h 10000"/>
              <a:gd name="connsiteX5" fmla="*/ 9684 w 10133"/>
              <a:gd name="connsiteY5" fmla="*/ 197 h 10000"/>
              <a:gd name="connsiteX6" fmla="*/ 821 w 10133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3" h="10000" extrusionOk="0">
                <a:moveTo>
                  <a:pt x="821" y="0"/>
                </a:moveTo>
                <a:cubicBezTo>
                  <a:pt x="367" y="0"/>
                  <a:pt x="0" y="2237"/>
                  <a:pt x="0" y="4998"/>
                </a:cubicBezTo>
                <a:cubicBezTo>
                  <a:pt x="0" y="7763"/>
                  <a:pt x="367" y="9996"/>
                  <a:pt x="821" y="10000"/>
                </a:cubicBezTo>
                <a:lnTo>
                  <a:pt x="9706" y="10000"/>
                </a:lnTo>
                <a:cubicBezTo>
                  <a:pt x="10160" y="9996"/>
                  <a:pt x="10136" y="4858"/>
                  <a:pt x="10132" y="4801"/>
                </a:cubicBezTo>
                <a:cubicBezTo>
                  <a:pt x="10128" y="4744"/>
                  <a:pt x="10138" y="197"/>
                  <a:pt x="9684" y="197"/>
                </a:cubicBezTo>
                <a:lnTo>
                  <a:pt x="82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997;p69">
            <a:extLst>
              <a:ext uri="{FF2B5EF4-FFF2-40B4-BE49-F238E27FC236}">
                <a16:creationId xmlns:a16="http://schemas.microsoft.com/office/drawing/2014/main" id="{5D0FB2F1-67D0-95D3-80B0-5B2EC1AEBC25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32" name="Google Shape;998;p69">
              <a:extLst>
                <a:ext uri="{FF2B5EF4-FFF2-40B4-BE49-F238E27FC236}">
                  <a16:creationId xmlns:a16="http://schemas.microsoft.com/office/drawing/2014/main" id="{8FA836A8-9563-431E-AA5A-5E03B79BFDDC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999;p69">
              <a:extLst>
                <a:ext uri="{FF2B5EF4-FFF2-40B4-BE49-F238E27FC236}">
                  <a16:creationId xmlns:a16="http://schemas.microsoft.com/office/drawing/2014/main" id="{AA21FE56-2778-0048-57A3-639B3EF50121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1000;p69">
              <a:extLst>
                <a:ext uri="{FF2B5EF4-FFF2-40B4-BE49-F238E27FC236}">
                  <a16:creationId xmlns:a16="http://schemas.microsoft.com/office/drawing/2014/main" id="{E04AAB39-8950-1987-FAF9-88C4C4D9B65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1001;p69">
              <a:extLst>
                <a:ext uri="{FF2B5EF4-FFF2-40B4-BE49-F238E27FC236}">
                  <a16:creationId xmlns:a16="http://schemas.microsoft.com/office/drawing/2014/main" id="{475E94A0-F3B6-D1DF-3F90-9779E560EA6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1002;p69">
              <a:extLst>
                <a:ext uri="{FF2B5EF4-FFF2-40B4-BE49-F238E27FC236}">
                  <a16:creationId xmlns:a16="http://schemas.microsoft.com/office/drawing/2014/main" id="{BC31D424-310D-0C31-A54D-9E6E2733B35B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1003;p69">
              <a:extLst>
                <a:ext uri="{FF2B5EF4-FFF2-40B4-BE49-F238E27FC236}">
                  <a16:creationId xmlns:a16="http://schemas.microsoft.com/office/drawing/2014/main" id="{F0A48496-19D9-F913-E4DC-43102DEE1888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1004;p69">
              <a:extLst>
                <a:ext uri="{FF2B5EF4-FFF2-40B4-BE49-F238E27FC236}">
                  <a16:creationId xmlns:a16="http://schemas.microsoft.com/office/drawing/2014/main" id="{477DED2B-45AC-FAEA-8828-11A67FA02B21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18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Metriche</a:t>
            </a:r>
            <a:r>
              <a:rPr lang="en-US" b="1" dirty="0">
                <a:latin typeface="Playfair Display" panose="00000500000000000000" pitchFamily="2" charset="0"/>
              </a:rPr>
              <a:t> Considerate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LOC: </a:t>
            </a:r>
            <a:r>
              <a:rPr lang="en-US" dirty="0" err="1">
                <a:latin typeface="Anaheim" panose="020B0604020202020204" charset="0"/>
              </a:rPr>
              <a:t>Linee</a:t>
            </a:r>
            <a:r>
              <a:rPr lang="en-US" dirty="0">
                <a:latin typeface="Anaheim" panose="020B0604020202020204" charset="0"/>
              </a:rPr>
              <a:t> di </a:t>
            </a:r>
            <a:r>
              <a:rPr lang="en-US" dirty="0" err="1">
                <a:latin typeface="Anaheim" panose="020B0604020202020204" charset="0"/>
              </a:rPr>
              <a:t>codice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LOC touched: Somma </a:t>
            </a:r>
            <a:r>
              <a:rPr lang="en-US" dirty="0" err="1">
                <a:latin typeface="Anaheim" panose="020B0604020202020204" charset="0"/>
              </a:rPr>
              <a:t>delle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linee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modificate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nelle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revisioni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naheim" panose="020B0604020202020204" charset="0"/>
              </a:rPr>
              <a:t>NFix</a:t>
            </a:r>
            <a:r>
              <a:rPr lang="en-US" dirty="0">
                <a:latin typeface="Anaheim" panose="020B0604020202020204" charset="0"/>
              </a:rPr>
              <a:t>: </a:t>
            </a:r>
            <a:r>
              <a:rPr lang="en-US" dirty="0" err="1">
                <a:latin typeface="Anaheim" panose="020B0604020202020204" charset="0"/>
              </a:rPr>
              <a:t>Numero</a:t>
            </a:r>
            <a:r>
              <a:rPr lang="en-US" dirty="0">
                <a:latin typeface="Anaheim" panose="020B0604020202020204" charset="0"/>
              </a:rPr>
              <a:t> di bug </a:t>
            </a:r>
            <a:r>
              <a:rPr lang="en-US" dirty="0" err="1">
                <a:latin typeface="Anaheim" panose="020B0604020202020204" charset="0"/>
              </a:rPr>
              <a:t>fixati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naheim" panose="020B0604020202020204" charset="0"/>
              </a:rPr>
              <a:t>NAuth</a:t>
            </a:r>
            <a:r>
              <a:rPr lang="en-US" dirty="0">
                <a:latin typeface="Anaheim" panose="020B0604020202020204" charset="0"/>
              </a:rPr>
              <a:t>: </a:t>
            </a:r>
            <a:r>
              <a:rPr lang="en-US" dirty="0" err="1">
                <a:latin typeface="Anaheim" panose="020B0604020202020204" charset="0"/>
              </a:rPr>
              <a:t>Numero</a:t>
            </a:r>
            <a:r>
              <a:rPr lang="en-US" dirty="0">
                <a:latin typeface="Anaheim" panose="020B0604020202020204" charset="0"/>
              </a:rPr>
              <a:t> di </a:t>
            </a:r>
            <a:r>
              <a:rPr lang="en-US" dirty="0" err="1">
                <a:latin typeface="Anaheim" panose="020B0604020202020204" charset="0"/>
              </a:rPr>
              <a:t>autori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LOC added: </a:t>
            </a:r>
            <a:r>
              <a:rPr lang="en-US" dirty="0" err="1">
                <a:latin typeface="Anaheim" panose="020B0604020202020204" charset="0"/>
              </a:rPr>
              <a:t>Linee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aggiunte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nelle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revisioni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MAX LOC added: </a:t>
            </a:r>
            <a:r>
              <a:rPr lang="en-US" dirty="0" err="1">
                <a:latin typeface="Anaheim" panose="020B0604020202020204" charset="0"/>
              </a:rPr>
              <a:t>Numero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massimo</a:t>
            </a:r>
            <a:r>
              <a:rPr lang="en-US" dirty="0">
                <a:latin typeface="Anaheim" panose="020B0604020202020204" charset="0"/>
              </a:rPr>
              <a:t> di </a:t>
            </a:r>
            <a:r>
              <a:rPr lang="en-US" dirty="0" err="1">
                <a:latin typeface="Anaheim" panose="020B0604020202020204" charset="0"/>
              </a:rPr>
              <a:t>linee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aggiunte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nelle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revisioni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Churn: Valore </a:t>
            </a:r>
            <a:r>
              <a:rPr lang="en-US" dirty="0" err="1">
                <a:latin typeface="Anaheim" panose="020B0604020202020204" charset="0"/>
              </a:rPr>
              <a:t>assoluto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della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differenza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tra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linee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aggiunte</a:t>
            </a:r>
            <a:r>
              <a:rPr lang="en-US" dirty="0">
                <a:latin typeface="Anaheim" panose="020B0604020202020204" charset="0"/>
              </a:rPr>
              <a:t> e </a:t>
            </a:r>
            <a:r>
              <a:rPr lang="en-US" dirty="0" err="1">
                <a:latin typeface="Anaheim" panose="020B0604020202020204" charset="0"/>
              </a:rPr>
              <a:t>rimosse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MAX Churn: Churn </a:t>
            </a:r>
            <a:r>
              <a:rPr lang="en-US" dirty="0" err="1">
                <a:latin typeface="Anaheim" panose="020B0604020202020204" charset="0"/>
              </a:rPr>
              <a:t>massimo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nelle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revisioni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AVG Churn: Churn medio </a:t>
            </a:r>
            <a:r>
              <a:rPr lang="en-US" dirty="0" err="1">
                <a:latin typeface="Anaheim" panose="020B0604020202020204" charset="0"/>
              </a:rPr>
              <a:t>nelle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revisioni</a:t>
            </a:r>
            <a:endParaRPr lang="en-US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latin typeface="Anaheim" panose="020B0604020202020204" charset="0"/>
              </a:rPr>
              <a:t>AVG Holiday</a:t>
            </a:r>
            <a:r>
              <a:rPr lang="en-US" dirty="0">
                <a:latin typeface="Anaheim" panose="020B0604020202020204" charset="0"/>
              </a:rPr>
              <a:t>: </a:t>
            </a:r>
            <a:r>
              <a:rPr lang="en-US" dirty="0" err="1">
                <a:latin typeface="Anaheim" panose="020B0604020202020204" charset="0"/>
              </a:rPr>
              <a:t>Numero</a:t>
            </a:r>
            <a:r>
              <a:rPr lang="en-US" dirty="0">
                <a:latin typeface="Anaheim" panose="020B0604020202020204" charset="0"/>
              </a:rPr>
              <a:t> di </a:t>
            </a:r>
            <a:r>
              <a:rPr lang="en-US" dirty="0" err="1">
                <a:latin typeface="Anaheim" panose="020B0604020202020204" charset="0"/>
              </a:rPr>
              <a:t>giorni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festivi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tra</a:t>
            </a:r>
            <a:r>
              <a:rPr lang="en-US" dirty="0">
                <a:latin typeface="Anaheim" panose="020B0604020202020204" charset="0"/>
              </a:rPr>
              <a:t> due </a:t>
            </a:r>
            <a:r>
              <a:rPr lang="en-US" dirty="0" err="1">
                <a:latin typeface="Anaheim" panose="020B0604020202020204" charset="0"/>
              </a:rPr>
              <a:t>revisioni</a:t>
            </a:r>
            <a:r>
              <a:rPr lang="en-US" dirty="0">
                <a:latin typeface="Anaheim" panose="020B0604020202020204" charset="0"/>
              </a:rPr>
              <a:t>/ </a:t>
            </a:r>
            <a:r>
              <a:rPr lang="en-US" dirty="0" err="1">
                <a:latin typeface="Anaheim" panose="020B0604020202020204" charset="0"/>
              </a:rPr>
              <a:t>Numero</a:t>
            </a:r>
            <a:r>
              <a:rPr lang="en-US" dirty="0">
                <a:latin typeface="Anaheim" panose="020B0604020202020204" charset="0"/>
              </a:rPr>
              <a:t> di </a:t>
            </a:r>
            <a:r>
              <a:rPr lang="en-US" dirty="0" err="1">
                <a:latin typeface="Anaheim" panose="020B0604020202020204" charset="0"/>
              </a:rPr>
              <a:t>giorni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totali</a:t>
            </a:r>
            <a:r>
              <a:rPr lang="en-US" dirty="0">
                <a:latin typeface="Anaheim" panose="020B0604020202020204" charset="0"/>
              </a:rPr>
              <a:t> (</a:t>
            </a:r>
            <a:r>
              <a:rPr lang="en-US" dirty="0" err="1">
                <a:latin typeface="Anaheim" panose="020B0604020202020204" charset="0"/>
              </a:rPr>
              <a:t>metrica</a:t>
            </a:r>
            <a:r>
              <a:rPr lang="en-US" dirty="0">
                <a:latin typeface="Anaheim" panose="020B0604020202020204" charset="0"/>
              </a:rPr>
              <a:t> </a:t>
            </a:r>
            <a:r>
              <a:rPr lang="en-US" dirty="0" err="1">
                <a:latin typeface="Anaheim" panose="020B0604020202020204" charset="0"/>
              </a:rPr>
              <a:t>personalizzata</a:t>
            </a:r>
            <a:r>
              <a:rPr lang="en-US" dirty="0">
                <a:latin typeface="Anaheim" panose="020B0604020202020204" charset="0"/>
              </a:rPr>
              <a:t>)</a:t>
            </a:r>
            <a:endParaRPr lang="it-IT" dirty="0">
              <a:latin typeface="Anaheim" panose="020B0604020202020204" charset="0"/>
            </a:endParaRP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52AE013A-A1C5-5B0A-C577-555536C5FF34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167B94D1-7EB2-D243-3FB9-C0BAF0DA523E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999;p69">
              <a:extLst>
                <a:ext uri="{FF2B5EF4-FFF2-40B4-BE49-F238E27FC236}">
                  <a16:creationId xmlns:a16="http://schemas.microsoft.com/office/drawing/2014/main" id="{BCF02B9F-5BDB-1F0B-4EAC-687C07D2876C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1000;p69">
              <a:extLst>
                <a:ext uri="{FF2B5EF4-FFF2-40B4-BE49-F238E27FC236}">
                  <a16:creationId xmlns:a16="http://schemas.microsoft.com/office/drawing/2014/main" id="{FFCCBE37-F124-08D3-AF48-3EA56B07446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1;p69">
              <a:extLst>
                <a:ext uri="{FF2B5EF4-FFF2-40B4-BE49-F238E27FC236}">
                  <a16:creationId xmlns:a16="http://schemas.microsoft.com/office/drawing/2014/main" id="{75CF167D-7278-54E7-5F1A-D0260C36FED1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2;p69">
              <a:extLst>
                <a:ext uri="{FF2B5EF4-FFF2-40B4-BE49-F238E27FC236}">
                  <a16:creationId xmlns:a16="http://schemas.microsoft.com/office/drawing/2014/main" id="{3E1908A0-2C18-CCE7-C508-51A94DFBFA17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3;p69">
              <a:extLst>
                <a:ext uri="{FF2B5EF4-FFF2-40B4-BE49-F238E27FC236}">
                  <a16:creationId xmlns:a16="http://schemas.microsoft.com/office/drawing/2014/main" id="{43F1BF05-1A17-BB7C-7060-4D4B48B2B3AC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4;p69">
              <a:extLst>
                <a:ext uri="{FF2B5EF4-FFF2-40B4-BE49-F238E27FC236}">
                  <a16:creationId xmlns:a16="http://schemas.microsoft.com/office/drawing/2014/main" id="{DFF52A5B-D43E-5BDA-FE92-3103302CD7C1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" name="Google Shape;997;p69">
            <a:extLst>
              <a:ext uri="{FF2B5EF4-FFF2-40B4-BE49-F238E27FC236}">
                <a16:creationId xmlns:a16="http://schemas.microsoft.com/office/drawing/2014/main" id="{8830E2F1-06CE-0D1D-E5E8-786D6F8BA017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4" name="Google Shape;998;p69">
              <a:extLst>
                <a:ext uri="{FF2B5EF4-FFF2-40B4-BE49-F238E27FC236}">
                  <a16:creationId xmlns:a16="http://schemas.microsoft.com/office/drawing/2014/main" id="{C6431DE8-82EF-284C-625F-B0CD41A59007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999;p69">
              <a:extLst>
                <a:ext uri="{FF2B5EF4-FFF2-40B4-BE49-F238E27FC236}">
                  <a16:creationId xmlns:a16="http://schemas.microsoft.com/office/drawing/2014/main" id="{4DDAF0E4-31F2-127F-4582-4B341814C14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0;p69">
              <a:extLst>
                <a:ext uri="{FF2B5EF4-FFF2-40B4-BE49-F238E27FC236}">
                  <a16:creationId xmlns:a16="http://schemas.microsoft.com/office/drawing/2014/main" id="{63B53A56-1592-1356-AAB2-C4B545373665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1;p69">
              <a:extLst>
                <a:ext uri="{FF2B5EF4-FFF2-40B4-BE49-F238E27FC236}">
                  <a16:creationId xmlns:a16="http://schemas.microsoft.com/office/drawing/2014/main" id="{B0299F8E-3D52-ACE7-5EF8-A56D164B6DB7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2;p69">
              <a:extLst>
                <a:ext uri="{FF2B5EF4-FFF2-40B4-BE49-F238E27FC236}">
                  <a16:creationId xmlns:a16="http://schemas.microsoft.com/office/drawing/2014/main" id="{0172E30A-D8A4-8B0D-8456-264AB90EDEC9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3;p69">
              <a:extLst>
                <a:ext uri="{FF2B5EF4-FFF2-40B4-BE49-F238E27FC236}">
                  <a16:creationId xmlns:a16="http://schemas.microsoft.com/office/drawing/2014/main" id="{56B82D6D-3E68-D867-EB27-049E8D4B84D4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4;p69">
              <a:extLst>
                <a:ext uri="{FF2B5EF4-FFF2-40B4-BE49-F238E27FC236}">
                  <a16:creationId xmlns:a16="http://schemas.microsoft.com/office/drawing/2014/main" id="{0AF1CAF3-94E1-8F9B-0D58-49848C7867BA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oogle Shape;997;p69">
            <a:extLst>
              <a:ext uri="{FF2B5EF4-FFF2-40B4-BE49-F238E27FC236}">
                <a16:creationId xmlns:a16="http://schemas.microsoft.com/office/drawing/2014/main" id="{1AEFCFA6-472B-B565-67EF-47357D404D40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2" name="Google Shape;998;p69">
              <a:extLst>
                <a:ext uri="{FF2B5EF4-FFF2-40B4-BE49-F238E27FC236}">
                  <a16:creationId xmlns:a16="http://schemas.microsoft.com/office/drawing/2014/main" id="{F575785F-7674-B464-A6CE-A5E7AE0A2FC3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999;p69">
              <a:extLst>
                <a:ext uri="{FF2B5EF4-FFF2-40B4-BE49-F238E27FC236}">
                  <a16:creationId xmlns:a16="http://schemas.microsoft.com/office/drawing/2014/main" id="{5872F038-934D-3144-20AE-761BF54CD01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0;p69">
              <a:extLst>
                <a:ext uri="{FF2B5EF4-FFF2-40B4-BE49-F238E27FC236}">
                  <a16:creationId xmlns:a16="http://schemas.microsoft.com/office/drawing/2014/main" id="{6FB2E5CB-9B76-07CB-EAC0-DBE37AD6E31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1;p69">
              <a:extLst>
                <a:ext uri="{FF2B5EF4-FFF2-40B4-BE49-F238E27FC236}">
                  <a16:creationId xmlns:a16="http://schemas.microsoft.com/office/drawing/2014/main" id="{38118A98-483F-1AB4-1ADB-2876A4991D86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2;p69">
              <a:extLst>
                <a:ext uri="{FF2B5EF4-FFF2-40B4-BE49-F238E27FC236}">
                  <a16:creationId xmlns:a16="http://schemas.microsoft.com/office/drawing/2014/main" id="{5BD2C1C6-9CBE-410D-E089-447A0868DF57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3;p69">
              <a:extLst>
                <a:ext uri="{FF2B5EF4-FFF2-40B4-BE49-F238E27FC236}">
                  <a16:creationId xmlns:a16="http://schemas.microsoft.com/office/drawing/2014/main" id="{D225A3AF-BDFA-A6C8-2D38-8C4F82886BFD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4;p69">
              <a:extLst>
                <a:ext uri="{FF2B5EF4-FFF2-40B4-BE49-F238E27FC236}">
                  <a16:creationId xmlns:a16="http://schemas.microsoft.com/office/drawing/2014/main" id="{18BBA028-9F30-FAAE-760A-2397227E673E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23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Training e Testing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Il dataset viene suddiviso in: training set e testing set:</a:t>
            </a:r>
          </a:p>
          <a:p>
            <a:endParaRPr lang="it-IT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Il training set viene utilizzato per effettuare l’addestramento dei modelli predittivi, quindi, è importante che sia il più fedele possibile al contesto reale.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Il testing set viene utilizzato per la valutazione del modello. Deve quindi usare tutti i dati a disposizione. Non è affetto da </a:t>
            </a:r>
            <a:r>
              <a:rPr lang="it-IT" dirty="0" err="1">
                <a:latin typeface="Anaheim" panose="020B0604020202020204" charset="0"/>
              </a:rPr>
              <a:t>snoring</a:t>
            </a:r>
            <a:r>
              <a:rPr lang="it-IT" dirty="0">
                <a:latin typeface="Anaheim" panose="020B0604020202020204" charset="0"/>
              </a:rPr>
              <a:t>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C2DC9-2EF6-726C-1491-B9A877EA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58827"/>
            <a:ext cx="5760640" cy="1077246"/>
          </a:xfrm>
          <a:prstGeom prst="rect">
            <a:avLst/>
          </a:prstGeom>
        </p:spPr>
      </p:pic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A52CDE2B-554D-BC31-0C10-33AE2E73D70E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6" name="Google Shape;998;p69">
              <a:extLst>
                <a:ext uri="{FF2B5EF4-FFF2-40B4-BE49-F238E27FC236}">
                  <a16:creationId xmlns:a16="http://schemas.microsoft.com/office/drawing/2014/main" id="{158A5C1E-211A-502E-ABB4-26A0FAC1943E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999;p69">
              <a:extLst>
                <a:ext uri="{FF2B5EF4-FFF2-40B4-BE49-F238E27FC236}">
                  <a16:creationId xmlns:a16="http://schemas.microsoft.com/office/drawing/2014/main" id="{0700BB9A-7D6F-DEF3-B3DC-9AC5DD9E26E8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0;p69">
              <a:extLst>
                <a:ext uri="{FF2B5EF4-FFF2-40B4-BE49-F238E27FC236}">
                  <a16:creationId xmlns:a16="http://schemas.microsoft.com/office/drawing/2014/main" id="{BD4B6AA6-BC1A-1A9B-6D90-1D35B625F207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1;p69">
              <a:extLst>
                <a:ext uri="{FF2B5EF4-FFF2-40B4-BE49-F238E27FC236}">
                  <a16:creationId xmlns:a16="http://schemas.microsoft.com/office/drawing/2014/main" id="{42864FDA-6B7C-9A48-031F-19537E6B6DF8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2;p69">
              <a:extLst>
                <a:ext uri="{FF2B5EF4-FFF2-40B4-BE49-F238E27FC236}">
                  <a16:creationId xmlns:a16="http://schemas.microsoft.com/office/drawing/2014/main" id="{C399D13C-D938-1348-2938-604C28011ADF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3;p69">
              <a:extLst>
                <a:ext uri="{FF2B5EF4-FFF2-40B4-BE49-F238E27FC236}">
                  <a16:creationId xmlns:a16="http://schemas.microsoft.com/office/drawing/2014/main" id="{A009CDA2-C9BF-C69C-EE88-8DC0FDF0121C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4;p69">
              <a:extLst>
                <a:ext uri="{FF2B5EF4-FFF2-40B4-BE49-F238E27FC236}">
                  <a16:creationId xmlns:a16="http://schemas.microsoft.com/office/drawing/2014/main" id="{B212B29B-41FD-E4B9-7CE0-3723B018DB4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" name="Google Shape;997;p69">
            <a:extLst>
              <a:ext uri="{FF2B5EF4-FFF2-40B4-BE49-F238E27FC236}">
                <a16:creationId xmlns:a16="http://schemas.microsoft.com/office/drawing/2014/main" id="{5809E7E9-CC27-583A-6F7F-969179A8598C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5" name="Google Shape;998;p69">
              <a:extLst>
                <a:ext uri="{FF2B5EF4-FFF2-40B4-BE49-F238E27FC236}">
                  <a16:creationId xmlns:a16="http://schemas.microsoft.com/office/drawing/2014/main" id="{4B1CE549-006B-5E8C-CB4F-D54701FF8B0C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999;p69">
              <a:extLst>
                <a:ext uri="{FF2B5EF4-FFF2-40B4-BE49-F238E27FC236}">
                  <a16:creationId xmlns:a16="http://schemas.microsoft.com/office/drawing/2014/main" id="{13AA95B8-0439-87B2-0B68-8B628835C30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0;p69">
              <a:extLst>
                <a:ext uri="{FF2B5EF4-FFF2-40B4-BE49-F238E27FC236}">
                  <a16:creationId xmlns:a16="http://schemas.microsoft.com/office/drawing/2014/main" id="{76EC7D67-AF6E-9C24-C7CA-538511174D05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1;p69">
              <a:extLst>
                <a:ext uri="{FF2B5EF4-FFF2-40B4-BE49-F238E27FC236}">
                  <a16:creationId xmlns:a16="http://schemas.microsoft.com/office/drawing/2014/main" id="{8B6C4C8D-E1FA-7EDF-595E-05E64874A2D2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2;p69">
              <a:extLst>
                <a:ext uri="{FF2B5EF4-FFF2-40B4-BE49-F238E27FC236}">
                  <a16:creationId xmlns:a16="http://schemas.microsoft.com/office/drawing/2014/main" id="{D3D23934-EC77-0963-2C43-79F8D11847C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3;p69">
              <a:extLst>
                <a:ext uri="{FF2B5EF4-FFF2-40B4-BE49-F238E27FC236}">
                  <a16:creationId xmlns:a16="http://schemas.microsoft.com/office/drawing/2014/main" id="{4F673911-50C0-F293-7F75-A51BBD594F2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4;p69">
              <a:extLst>
                <a:ext uri="{FF2B5EF4-FFF2-40B4-BE49-F238E27FC236}">
                  <a16:creationId xmlns:a16="http://schemas.microsoft.com/office/drawing/2014/main" id="{29C27ACE-A0B5-B3A0-3E41-CC76CFA99C25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997;p69">
            <a:extLst>
              <a:ext uri="{FF2B5EF4-FFF2-40B4-BE49-F238E27FC236}">
                <a16:creationId xmlns:a16="http://schemas.microsoft.com/office/drawing/2014/main" id="{2C624B1B-0D01-7D54-1A88-5EB69DC8B9E1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3" name="Google Shape;998;p69">
              <a:extLst>
                <a:ext uri="{FF2B5EF4-FFF2-40B4-BE49-F238E27FC236}">
                  <a16:creationId xmlns:a16="http://schemas.microsoft.com/office/drawing/2014/main" id="{16C060AB-4FEE-0086-4D17-16591FAE0767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999;p69">
              <a:extLst>
                <a:ext uri="{FF2B5EF4-FFF2-40B4-BE49-F238E27FC236}">
                  <a16:creationId xmlns:a16="http://schemas.microsoft.com/office/drawing/2014/main" id="{CAB14072-ACC8-D737-EBB2-9FB12B87FB8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0;p69">
              <a:extLst>
                <a:ext uri="{FF2B5EF4-FFF2-40B4-BE49-F238E27FC236}">
                  <a16:creationId xmlns:a16="http://schemas.microsoft.com/office/drawing/2014/main" id="{908DECFD-4C28-759A-C42E-5787DC23641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1;p69">
              <a:extLst>
                <a:ext uri="{FF2B5EF4-FFF2-40B4-BE49-F238E27FC236}">
                  <a16:creationId xmlns:a16="http://schemas.microsoft.com/office/drawing/2014/main" id="{F4CA290D-126B-9D3C-B2A9-D404D1312495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2;p69">
              <a:extLst>
                <a:ext uri="{FF2B5EF4-FFF2-40B4-BE49-F238E27FC236}">
                  <a16:creationId xmlns:a16="http://schemas.microsoft.com/office/drawing/2014/main" id="{47F9DBB0-4875-ED77-5AF6-D382A7F2FFE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3;p69">
              <a:extLst>
                <a:ext uri="{FF2B5EF4-FFF2-40B4-BE49-F238E27FC236}">
                  <a16:creationId xmlns:a16="http://schemas.microsoft.com/office/drawing/2014/main" id="{240E59CE-77A0-25C2-B73C-41B018C63099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4;p69">
              <a:extLst>
                <a:ext uri="{FF2B5EF4-FFF2-40B4-BE49-F238E27FC236}">
                  <a16:creationId xmlns:a16="http://schemas.microsoft.com/office/drawing/2014/main" id="{2C9E3E2C-03A8-69A4-CCDB-02CF792692E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41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Walk Forward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Come tecnica di valutazione è stata utilizzata </a:t>
            </a:r>
            <a:r>
              <a:rPr lang="it-IT" dirty="0" err="1">
                <a:latin typeface="Anaheim" panose="020B0604020202020204" charset="0"/>
              </a:rPr>
              <a:t>walk-forward</a:t>
            </a:r>
            <a:r>
              <a:rPr lang="it-IT" dirty="0">
                <a:latin typeface="Anaheim" panose="020B0604020202020204" charset="0"/>
              </a:rPr>
              <a:t> in quanto è una tecnica time-</a:t>
            </a:r>
            <a:r>
              <a:rPr lang="it-IT" dirty="0" err="1">
                <a:latin typeface="Anaheim" panose="020B0604020202020204" charset="0"/>
              </a:rPr>
              <a:t>series</a:t>
            </a:r>
            <a:r>
              <a:rPr lang="it-IT" dirty="0">
                <a:latin typeface="Anaheim" panose="020B0604020202020204" charset="0"/>
              </a:rPr>
              <a:t> (ossia preserva l’ordine temporale), caratteristica essenziale per non utilizzare impropriamente dati del futuro per predire il passato.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C486AE4-83CD-2871-2EBC-8AD57E60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4200"/>
                    </a14:imgEffect>
                    <a14:imgEffect>
                      <a14:saturation sat="400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000" y="2706750"/>
            <a:ext cx="3960000" cy="188498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AACEFBB3-5A60-E9A8-CC1B-4FAA77B46AE7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6" name="Google Shape;998;p69">
              <a:extLst>
                <a:ext uri="{FF2B5EF4-FFF2-40B4-BE49-F238E27FC236}">
                  <a16:creationId xmlns:a16="http://schemas.microsoft.com/office/drawing/2014/main" id="{44E8D884-4360-90DF-94F4-6DE8F521B4CA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999;p69">
              <a:extLst>
                <a:ext uri="{FF2B5EF4-FFF2-40B4-BE49-F238E27FC236}">
                  <a16:creationId xmlns:a16="http://schemas.microsoft.com/office/drawing/2014/main" id="{C951A165-D835-18B8-DB15-7C91D13801E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0;p69">
              <a:extLst>
                <a:ext uri="{FF2B5EF4-FFF2-40B4-BE49-F238E27FC236}">
                  <a16:creationId xmlns:a16="http://schemas.microsoft.com/office/drawing/2014/main" id="{F50239BE-0AEE-480F-D3DB-88B611669F1D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1;p69">
              <a:extLst>
                <a:ext uri="{FF2B5EF4-FFF2-40B4-BE49-F238E27FC236}">
                  <a16:creationId xmlns:a16="http://schemas.microsoft.com/office/drawing/2014/main" id="{0CC44482-30EF-B7DF-514F-4E13F662874C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2;p69">
              <a:extLst>
                <a:ext uri="{FF2B5EF4-FFF2-40B4-BE49-F238E27FC236}">
                  <a16:creationId xmlns:a16="http://schemas.microsoft.com/office/drawing/2014/main" id="{F389D30B-A1A7-6D29-DBBE-691D0C34E867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3;p69">
              <a:extLst>
                <a:ext uri="{FF2B5EF4-FFF2-40B4-BE49-F238E27FC236}">
                  <a16:creationId xmlns:a16="http://schemas.microsoft.com/office/drawing/2014/main" id="{79F58DF6-8E5E-D83B-5E4A-4C28E7B19176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4;p69">
              <a:extLst>
                <a:ext uri="{FF2B5EF4-FFF2-40B4-BE49-F238E27FC236}">
                  <a16:creationId xmlns:a16="http://schemas.microsoft.com/office/drawing/2014/main" id="{4E0FFF6C-58FA-9D58-6C8B-15F144D860B9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" name="Google Shape;997;p69">
            <a:extLst>
              <a:ext uri="{FF2B5EF4-FFF2-40B4-BE49-F238E27FC236}">
                <a16:creationId xmlns:a16="http://schemas.microsoft.com/office/drawing/2014/main" id="{2BD04AEB-E208-FCAC-AEF0-DBF4D3725045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5" name="Google Shape;998;p69">
              <a:extLst>
                <a:ext uri="{FF2B5EF4-FFF2-40B4-BE49-F238E27FC236}">
                  <a16:creationId xmlns:a16="http://schemas.microsoft.com/office/drawing/2014/main" id="{74358EFF-39DB-88B6-BE13-FF14C3C898A8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999;p69">
              <a:extLst>
                <a:ext uri="{FF2B5EF4-FFF2-40B4-BE49-F238E27FC236}">
                  <a16:creationId xmlns:a16="http://schemas.microsoft.com/office/drawing/2014/main" id="{C2CCE5ED-BE30-B782-4964-3B8352B9DC3B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0;p69">
              <a:extLst>
                <a:ext uri="{FF2B5EF4-FFF2-40B4-BE49-F238E27FC236}">
                  <a16:creationId xmlns:a16="http://schemas.microsoft.com/office/drawing/2014/main" id="{382AF2F0-ADF5-5B35-A06D-7A23C384A45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1;p69">
              <a:extLst>
                <a:ext uri="{FF2B5EF4-FFF2-40B4-BE49-F238E27FC236}">
                  <a16:creationId xmlns:a16="http://schemas.microsoft.com/office/drawing/2014/main" id="{E977B6EA-2685-D059-6A2D-8F33F18B02F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2;p69">
              <a:extLst>
                <a:ext uri="{FF2B5EF4-FFF2-40B4-BE49-F238E27FC236}">
                  <a16:creationId xmlns:a16="http://schemas.microsoft.com/office/drawing/2014/main" id="{7EA3EDFC-34B9-CB53-6703-B7C40BE6AB06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3;p69">
              <a:extLst>
                <a:ext uri="{FF2B5EF4-FFF2-40B4-BE49-F238E27FC236}">
                  <a16:creationId xmlns:a16="http://schemas.microsoft.com/office/drawing/2014/main" id="{C61A2D1F-71AA-9611-A8F7-A002F85E515D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4;p69">
              <a:extLst>
                <a:ext uri="{FF2B5EF4-FFF2-40B4-BE49-F238E27FC236}">
                  <a16:creationId xmlns:a16="http://schemas.microsoft.com/office/drawing/2014/main" id="{FC4928E4-DCF7-6AE3-8373-382E527334F0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997;p69">
            <a:extLst>
              <a:ext uri="{FF2B5EF4-FFF2-40B4-BE49-F238E27FC236}">
                <a16:creationId xmlns:a16="http://schemas.microsoft.com/office/drawing/2014/main" id="{942B03C1-CAF3-B319-CA17-4045DB5420C4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3" name="Google Shape;998;p69">
              <a:extLst>
                <a:ext uri="{FF2B5EF4-FFF2-40B4-BE49-F238E27FC236}">
                  <a16:creationId xmlns:a16="http://schemas.microsoft.com/office/drawing/2014/main" id="{84432F0C-50CF-458A-3E89-27A0BD8A6E2E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999;p69">
              <a:extLst>
                <a:ext uri="{FF2B5EF4-FFF2-40B4-BE49-F238E27FC236}">
                  <a16:creationId xmlns:a16="http://schemas.microsoft.com/office/drawing/2014/main" id="{F9C89F57-34CD-634A-8631-89B5DC28444C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0;p69">
              <a:extLst>
                <a:ext uri="{FF2B5EF4-FFF2-40B4-BE49-F238E27FC236}">
                  <a16:creationId xmlns:a16="http://schemas.microsoft.com/office/drawing/2014/main" id="{F16C8868-A2D5-0A7E-33B6-092C6EB164A2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1;p69">
              <a:extLst>
                <a:ext uri="{FF2B5EF4-FFF2-40B4-BE49-F238E27FC236}">
                  <a16:creationId xmlns:a16="http://schemas.microsoft.com/office/drawing/2014/main" id="{0A04A7F5-809B-479B-760F-CB363C5445B3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2;p69">
              <a:extLst>
                <a:ext uri="{FF2B5EF4-FFF2-40B4-BE49-F238E27FC236}">
                  <a16:creationId xmlns:a16="http://schemas.microsoft.com/office/drawing/2014/main" id="{2F235252-4488-768F-C96A-6B720659600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3;p69">
              <a:extLst>
                <a:ext uri="{FF2B5EF4-FFF2-40B4-BE49-F238E27FC236}">
                  <a16:creationId xmlns:a16="http://schemas.microsoft.com/office/drawing/2014/main" id="{9B849C7B-E689-4717-96A2-FA0A0418A965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4;p69">
              <a:extLst>
                <a:ext uri="{FF2B5EF4-FFF2-40B4-BE49-F238E27FC236}">
                  <a16:creationId xmlns:a16="http://schemas.microsoft.com/office/drawing/2014/main" id="{14078551-F380-5291-D5D6-3FA17A6A09F1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48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Variabili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Classificatori</a:t>
            </a:r>
            <a:r>
              <a:rPr lang="en-US" b="1" dirty="0">
                <a:latin typeface="Playfair Display" panose="00000500000000000000" pitchFamily="2" charset="0"/>
              </a:rPr>
              <a:t> e </a:t>
            </a:r>
            <a:r>
              <a:rPr lang="en-US" b="1" dirty="0" err="1">
                <a:latin typeface="Playfair Display" panose="00000500000000000000" pitchFamily="2" charset="0"/>
              </a:rPr>
              <a:t>variabili</a:t>
            </a:r>
            <a:endParaRPr lang="en-US" b="1" dirty="0">
              <a:latin typeface="Playfair Display" panose="000005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Sono stati utilizzati tre classificatori, in combinazione con le tecniche elencate qui sotto, per ogni iterazione del </a:t>
            </a:r>
            <a:r>
              <a:rPr lang="it-IT" dirty="0" err="1">
                <a:latin typeface="Anaheim" panose="020B0604020202020204" charset="0"/>
              </a:rPr>
              <a:t>Walk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dirty="0" err="1">
                <a:latin typeface="Anaheim" panose="020B0604020202020204" charset="0"/>
              </a:rPr>
              <a:t>Forward</a:t>
            </a:r>
            <a:r>
              <a:rPr lang="it-IT" dirty="0">
                <a:latin typeface="Anaheim" panose="020B0604020202020204" charset="0"/>
              </a:rPr>
              <a:t>: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7947F7-6C4E-62DD-C2AE-41B598204B75}"/>
              </a:ext>
            </a:extLst>
          </p:cNvPr>
          <p:cNvSpPr txBox="1"/>
          <p:nvPr/>
        </p:nvSpPr>
        <p:spPr>
          <a:xfrm>
            <a:off x="1691680" y="2723573"/>
            <a:ext cx="253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naheim" panose="020B0604020202020204" charset="0"/>
              </a:rPr>
              <a:t>Ibk</a:t>
            </a:r>
            <a:endParaRPr lang="en-US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Random Forest</a:t>
            </a:r>
            <a:endParaRPr lang="it-IT" dirty="0">
              <a:latin typeface="Anaheim" panose="020B060402020202020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C8E5DF-EBE0-ED8C-BB8E-CC0C0163379D}"/>
              </a:ext>
            </a:extLst>
          </p:cNvPr>
          <p:cNvSpPr txBox="1"/>
          <p:nvPr/>
        </p:nvSpPr>
        <p:spPr>
          <a:xfrm>
            <a:off x="4572000" y="2723573"/>
            <a:ext cx="309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Oversampling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aheim" panose="020B0604020202020204" charset="0"/>
              </a:rPr>
              <a:t>Cost Sensitive Learning</a:t>
            </a:r>
            <a:endParaRPr lang="it-IT" b="1" dirty="0">
              <a:latin typeface="Anaheim" panose="020B0604020202020204" charset="0"/>
            </a:endParaRPr>
          </a:p>
        </p:txBody>
      </p:sp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1F59E030-50E9-51F3-1DFD-744925E5104D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43A80FA3-A2BA-CE27-1B4A-C6FB6E76F20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999;p69">
              <a:extLst>
                <a:ext uri="{FF2B5EF4-FFF2-40B4-BE49-F238E27FC236}">
                  <a16:creationId xmlns:a16="http://schemas.microsoft.com/office/drawing/2014/main" id="{0D344ED6-6062-93D4-3F24-8577C238154A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1000;p69">
              <a:extLst>
                <a:ext uri="{FF2B5EF4-FFF2-40B4-BE49-F238E27FC236}">
                  <a16:creationId xmlns:a16="http://schemas.microsoft.com/office/drawing/2014/main" id="{56FD046D-6554-50B7-7A6E-6A821933641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1;p69">
              <a:extLst>
                <a:ext uri="{FF2B5EF4-FFF2-40B4-BE49-F238E27FC236}">
                  <a16:creationId xmlns:a16="http://schemas.microsoft.com/office/drawing/2014/main" id="{14FCCE9D-0CD4-A9E3-54FC-C9A5A9726897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2;p69">
              <a:extLst>
                <a:ext uri="{FF2B5EF4-FFF2-40B4-BE49-F238E27FC236}">
                  <a16:creationId xmlns:a16="http://schemas.microsoft.com/office/drawing/2014/main" id="{275EE177-D37F-1993-1A8D-70A8A570D985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3;p69">
              <a:extLst>
                <a:ext uri="{FF2B5EF4-FFF2-40B4-BE49-F238E27FC236}">
                  <a16:creationId xmlns:a16="http://schemas.microsoft.com/office/drawing/2014/main" id="{D83548B8-B2E2-9543-4B4B-377DAB735ACE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4;p69">
              <a:extLst>
                <a:ext uri="{FF2B5EF4-FFF2-40B4-BE49-F238E27FC236}">
                  <a16:creationId xmlns:a16="http://schemas.microsoft.com/office/drawing/2014/main" id="{F32D9D73-D773-D8BD-74C1-E5F92F96F65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oogle Shape;997;p69">
            <a:extLst>
              <a:ext uri="{FF2B5EF4-FFF2-40B4-BE49-F238E27FC236}">
                <a16:creationId xmlns:a16="http://schemas.microsoft.com/office/drawing/2014/main" id="{39A9F3BD-D7E6-20C3-56BA-6BEEAA31F86E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6" name="Google Shape;998;p69">
              <a:extLst>
                <a:ext uri="{FF2B5EF4-FFF2-40B4-BE49-F238E27FC236}">
                  <a16:creationId xmlns:a16="http://schemas.microsoft.com/office/drawing/2014/main" id="{6621C490-49E1-A406-53F6-C208A88FF5E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999;p69">
              <a:extLst>
                <a:ext uri="{FF2B5EF4-FFF2-40B4-BE49-F238E27FC236}">
                  <a16:creationId xmlns:a16="http://schemas.microsoft.com/office/drawing/2014/main" id="{3F33E563-CFED-826E-6FCF-9F500281D2A8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0;p69">
              <a:extLst>
                <a:ext uri="{FF2B5EF4-FFF2-40B4-BE49-F238E27FC236}">
                  <a16:creationId xmlns:a16="http://schemas.microsoft.com/office/drawing/2014/main" id="{D65236F7-BA51-0514-3174-3CFE0DB8A24B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1;p69">
              <a:extLst>
                <a:ext uri="{FF2B5EF4-FFF2-40B4-BE49-F238E27FC236}">
                  <a16:creationId xmlns:a16="http://schemas.microsoft.com/office/drawing/2014/main" id="{ADAD4F51-69EB-E10A-4534-1C2946809795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2;p69">
              <a:extLst>
                <a:ext uri="{FF2B5EF4-FFF2-40B4-BE49-F238E27FC236}">
                  <a16:creationId xmlns:a16="http://schemas.microsoft.com/office/drawing/2014/main" id="{4800CBBC-471A-A1C7-E040-AAD16942E80E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3;p69">
              <a:extLst>
                <a:ext uri="{FF2B5EF4-FFF2-40B4-BE49-F238E27FC236}">
                  <a16:creationId xmlns:a16="http://schemas.microsoft.com/office/drawing/2014/main" id="{A8F7A909-AD2F-CC3F-A382-3E21CE69E21D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4;p69">
              <a:extLst>
                <a:ext uri="{FF2B5EF4-FFF2-40B4-BE49-F238E27FC236}">
                  <a16:creationId xmlns:a16="http://schemas.microsoft.com/office/drawing/2014/main" id="{479FABD9-1C68-38CC-CC71-1F0549F4A40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" name="Google Shape;997;p69">
            <a:extLst>
              <a:ext uri="{FF2B5EF4-FFF2-40B4-BE49-F238E27FC236}">
                <a16:creationId xmlns:a16="http://schemas.microsoft.com/office/drawing/2014/main" id="{3F9730DE-B29D-D21F-48C7-109C180E6803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4" name="Google Shape;998;p69">
              <a:extLst>
                <a:ext uri="{FF2B5EF4-FFF2-40B4-BE49-F238E27FC236}">
                  <a16:creationId xmlns:a16="http://schemas.microsoft.com/office/drawing/2014/main" id="{EDD8BBBC-6FD4-F199-D41A-2AD42ABC56D8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999;p69">
              <a:extLst>
                <a:ext uri="{FF2B5EF4-FFF2-40B4-BE49-F238E27FC236}">
                  <a16:creationId xmlns:a16="http://schemas.microsoft.com/office/drawing/2014/main" id="{F2515AE2-4F01-E047-D8B1-3A1C73649C3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0;p69">
              <a:extLst>
                <a:ext uri="{FF2B5EF4-FFF2-40B4-BE49-F238E27FC236}">
                  <a16:creationId xmlns:a16="http://schemas.microsoft.com/office/drawing/2014/main" id="{F1388D13-918D-B447-89FE-0BF245039AD2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1;p69">
              <a:extLst>
                <a:ext uri="{FF2B5EF4-FFF2-40B4-BE49-F238E27FC236}">
                  <a16:creationId xmlns:a16="http://schemas.microsoft.com/office/drawing/2014/main" id="{BD6EDBFA-670E-1D77-FBFC-DEBCB8C4C17B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2;p69">
              <a:extLst>
                <a:ext uri="{FF2B5EF4-FFF2-40B4-BE49-F238E27FC236}">
                  <a16:creationId xmlns:a16="http://schemas.microsoft.com/office/drawing/2014/main" id="{39157EE4-EEC0-84D1-2F24-BCD7A98831EF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3;p69">
              <a:extLst>
                <a:ext uri="{FF2B5EF4-FFF2-40B4-BE49-F238E27FC236}">
                  <a16:creationId xmlns:a16="http://schemas.microsoft.com/office/drawing/2014/main" id="{9027274C-E62D-8C6C-7326-137480DD254B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4;p69">
              <a:extLst>
                <a:ext uri="{FF2B5EF4-FFF2-40B4-BE49-F238E27FC236}">
                  <a16:creationId xmlns:a16="http://schemas.microsoft.com/office/drawing/2014/main" id="{E17EE72A-8A9D-EE3D-9F40-D357A6D822C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35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121AB40-B408-EC28-7166-15035335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0" y="1311750"/>
            <a:ext cx="7113382" cy="3716196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BookKeeper</a:t>
            </a:r>
            <a:r>
              <a:rPr lang="en-US" dirty="0">
                <a:latin typeface="Playfair Display" panose="00000500000000000000" pitchFamily="2" charset="0"/>
              </a:rPr>
              <a:t>: Precision, Recall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E8A6AE-6B85-31EC-4CE7-61C3EDFC38FB}"/>
              </a:ext>
            </a:extLst>
          </p:cNvPr>
          <p:cNvSpPr txBox="1"/>
          <p:nvPr/>
        </p:nvSpPr>
        <p:spPr>
          <a:xfrm>
            <a:off x="7365381" y="1583516"/>
            <a:ext cx="17786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I risultati migliori vengono raggiunti da </a:t>
            </a:r>
            <a:r>
              <a:rPr lang="it-IT" b="1" dirty="0">
                <a:latin typeface="Anaheim" panose="020B0604020202020204" charset="0"/>
              </a:rPr>
              <a:t>Random </a:t>
            </a:r>
            <a:r>
              <a:rPr lang="it-IT" b="1" dirty="0" err="1">
                <a:latin typeface="Anaheim" panose="020B0604020202020204" charset="0"/>
              </a:rPr>
              <a:t>Forest</a:t>
            </a:r>
            <a:r>
              <a:rPr lang="it-IT" dirty="0">
                <a:latin typeface="Anaheim" panose="020B0604020202020204" charset="0"/>
              </a:rPr>
              <a:t>.</a:t>
            </a:r>
            <a:br>
              <a:rPr lang="it-IT" dirty="0">
                <a:latin typeface="Anaheim" panose="020B0604020202020204" charset="0"/>
              </a:rPr>
            </a:br>
            <a:endParaRPr lang="it-IT" dirty="0">
              <a:latin typeface="Anaheim" panose="020B0604020202020204" charset="0"/>
            </a:endParaRPr>
          </a:p>
          <a:p>
            <a:br>
              <a:rPr lang="it-IT" dirty="0">
                <a:latin typeface="Anaheim" panose="020B0604020202020204" charset="0"/>
              </a:rPr>
            </a:br>
            <a:r>
              <a:rPr lang="it-IT" dirty="0">
                <a:latin typeface="Anaheim" panose="020B0604020202020204" charset="0"/>
              </a:rPr>
              <a:t>Mediamente il più stabile è </a:t>
            </a:r>
            <a:r>
              <a:rPr lang="it-IT" b="1" dirty="0">
                <a:latin typeface="Anaheim" panose="020B0604020202020204" charset="0"/>
              </a:rPr>
              <a:t>IBK</a:t>
            </a:r>
            <a:r>
              <a:rPr lang="it-IT" dirty="0">
                <a:latin typeface="Anaheim" panose="020B0604020202020204" charset="0"/>
              </a:rPr>
              <a:t> che ha una media migliore in termini sia di recall che di </a:t>
            </a:r>
            <a:r>
              <a:rPr lang="it-IT" dirty="0" err="1">
                <a:latin typeface="Anaheim" panose="020B0604020202020204" charset="0"/>
              </a:rPr>
              <a:t>precision</a:t>
            </a:r>
            <a:r>
              <a:rPr lang="it-IT" dirty="0"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9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A20146-8D5A-B317-7B61-67E2578C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0" y="1333221"/>
            <a:ext cx="7005254" cy="3754228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BookKeeper</a:t>
            </a:r>
            <a:r>
              <a:rPr lang="en-US" dirty="0">
                <a:latin typeface="Playfair Display" panose="00000500000000000000" pitchFamily="2" charset="0"/>
              </a:rPr>
              <a:t>: Kappa, AUC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82F09A-5E20-4BFD-E677-7800EDC12071}"/>
              </a:ext>
            </a:extLst>
          </p:cNvPr>
          <p:cNvSpPr txBox="1"/>
          <p:nvPr/>
        </p:nvSpPr>
        <p:spPr>
          <a:xfrm>
            <a:off x="7257253" y="1583516"/>
            <a:ext cx="1886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Le AUC e Kappa hanno medie simili al variare del classificatore.</a:t>
            </a:r>
          </a:p>
          <a:p>
            <a:endParaRPr lang="it-IT" dirty="0">
              <a:latin typeface="Anaheim" panose="020B0604020202020204" charset="0"/>
            </a:endParaRPr>
          </a:p>
          <a:p>
            <a:br>
              <a:rPr lang="it-IT" dirty="0">
                <a:latin typeface="Anaheim" panose="020B0604020202020204" charset="0"/>
              </a:rPr>
            </a:br>
            <a:r>
              <a:rPr lang="it-IT" dirty="0">
                <a:latin typeface="Anaheim" panose="020B0604020202020204" charset="0"/>
              </a:rPr>
              <a:t>Non c’è un </a:t>
            </a:r>
            <a:r>
              <a:rPr lang="it-IT" b="1" dirty="0">
                <a:latin typeface="Anaheim" panose="020B0604020202020204" charset="0"/>
              </a:rPr>
              <a:t>classificatore migliore</a:t>
            </a:r>
            <a:r>
              <a:rPr lang="it-IT" dirty="0">
                <a:latin typeface="Anaheim" panose="020B0604020202020204" charset="0"/>
              </a:rPr>
              <a:t>, che si distingua particolarmente in entrambe le metriche considerate.</a:t>
            </a:r>
          </a:p>
        </p:txBody>
      </p:sp>
    </p:spTree>
    <p:extLst>
      <p:ext uri="{BB962C8B-B14F-4D97-AF65-F5344CB8AC3E}">
        <p14:creationId xmlns:p14="http://schemas.microsoft.com/office/powerpoint/2010/main" val="116843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1A1B07D-151E-86C3-6C12-9CA31C76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" y="1361827"/>
            <a:ext cx="6928267" cy="3674416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BookKeeper</a:t>
            </a:r>
            <a:r>
              <a:rPr lang="en-US" dirty="0">
                <a:latin typeface="Playfair Display" panose="00000500000000000000" pitchFamily="2" charset="0"/>
              </a:rPr>
              <a:t>: NPofB20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6F8E69-4440-5E03-99EF-296BECD1FAE4}"/>
              </a:ext>
            </a:extLst>
          </p:cNvPr>
          <p:cNvSpPr txBox="1"/>
          <p:nvPr/>
        </p:nvSpPr>
        <p:spPr>
          <a:xfrm>
            <a:off x="7180266" y="1583516"/>
            <a:ext cx="1963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I risultati migliori vengono raggiunti da </a:t>
            </a:r>
            <a:r>
              <a:rPr lang="it-IT" b="1" dirty="0">
                <a:latin typeface="Anaheim" panose="020B0604020202020204" charset="0"/>
              </a:rPr>
              <a:t>Random </a:t>
            </a:r>
            <a:r>
              <a:rPr lang="it-IT" b="1" dirty="0" err="1">
                <a:latin typeface="Anaheim" panose="020B0604020202020204" charset="0"/>
              </a:rPr>
              <a:t>Forest</a:t>
            </a:r>
            <a:r>
              <a:rPr lang="it-IT" dirty="0">
                <a:latin typeface="Anaheim" panose="020B0604020202020204" charset="0"/>
              </a:rPr>
              <a:t>.</a:t>
            </a:r>
            <a:br>
              <a:rPr lang="it-IT" dirty="0">
                <a:latin typeface="Anaheim" panose="020B0604020202020204" charset="0"/>
              </a:rPr>
            </a:br>
            <a:endParaRPr lang="it-IT" dirty="0">
              <a:latin typeface="Anaheim" panose="020B0604020202020204" charset="0"/>
            </a:endParaRPr>
          </a:p>
          <a:p>
            <a:endParaRPr lang="it-IT" dirty="0">
              <a:latin typeface="Anaheim" panose="020B0604020202020204" charset="0"/>
            </a:endParaRPr>
          </a:p>
          <a:p>
            <a:r>
              <a:rPr lang="it-IT" dirty="0">
                <a:latin typeface="Anaheim" panose="020B0604020202020204" charset="0"/>
              </a:rPr>
              <a:t>Tuttavia confrontando le medie perderebbe quasi sempre il confronto.</a:t>
            </a:r>
          </a:p>
        </p:txBody>
      </p:sp>
    </p:spTree>
    <p:extLst>
      <p:ext uri="{BB962C8B-B14F-4D97-AF65-F5344CB8AC3E}">
        <p14:creationId xmlns:p14="http://schemas.microsoft.com/office/powerpoint/2010/main" val="63371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9114BC2-1556-088D-6AEF-460EF2E3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034"/>
          <a:stretch/>
        </p:blipFill>
        <p:spPr>
          <a:xfrm>
            <a:off x="273984" y="1446750"/>
            <a:ext cx="7011572" cy="3465000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Syncope</a:t>
            </a:r>
            <a:r>
              <a:rPr lang="en-US" dirty="0">
                <a:latin typeface="Playfair Display" panose="00000500000000000000" pitchFamily="2" charset="0"/>
              </a:rPr>
              <a:t>: Precision, Recall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EE25FD-55D7-CBCD-30C7-B2916D2DE553}"/>
              </a:ext>
            </a:extLst>
          </p:cNvPr>
          <p:cNvSpPr txBox="1"/>
          <p:nvPr/>
        </p:nvSpPr>
        <p:spPr>
          <a:xfrm>
            <a:off x="7285556" y="1583516"/>
            <a:ext cx="18584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I risultati migliori vengono raggiunti da </a:t>
            </a:r>
            <a:r>
              <a:rPr lang="it-IT" b="1" dirty="0">
                <a:latin typeface="Anaheim" panose="020B0604020202020204" charset="0"/>
              </a:rPr>
              <a:t>Random </a:t>
            </a:r>
            <a:r>
              <a:rPr lang="it-IT" b="1" dirty="0" err="1">
                <a:latin typeface="Anaheim" panose="020B0604020202020204" charset="0"/>
              </a:rPr>
              <a:t>Forest</a:t>
            </a:r>
            <a:r>
              <a:rPr lang="it-IT" b="1" dirty="0">
                <a:latin typeface="Anaheim" panose="020B0604020202020204" charset="0"/>
              </a:rPr>
              <a:t> </a:t>
            </a:r>
            <a:r>
              <a:rPr lang="it-IT" dirty="0">
                <a:latin typeface="Anaheim" panose="020B0604020202020204" charset="0"/>
              </a:rPr>
              <a:t>in termini di recall.</a:t>
            </a:r>
            <a:br>
              <a:rPr lang="it-IT" dirty="0">
                <a:latin typeface="Anaheim" panose="020B0604020202020204" charset="0"/>
              </a:rPr>
            </a:br>
            <a:endParaRPr lang="it-IT" dirty="0">
              <a:latin typeface="Anaheim" panose="020B0604020202020204" charset="0"/>
            </a:endParaRPr>
          </a:p>
          <a:p>
            <a:endParaRPr lang="it-IT" dirty="0">
              <a:latin typeface="Anaheim" panose="020B0604020202020204" charset="0"/>
            </a:endParaRPr>
          </a:p>
          <a:p>
            <a:r>
              <a:rPr lang="it-IT" dirty="0">
                <a:latin typeface="Anaheim" panose="020B0604020202020204" charset="0"/>
              </a:rPr>
              <a:t>Non c’è un classificatore che sembra essere il migliore confrontando le medie</a:t>
            </a:r>
          </a:p>
        </p:txBody>
      </p:sp>
    </p:spTree>
    <p:extLst>
      <p:ext uri="{BB962C8B-B14F-4D97-AF65-F5344CB8AC3E}">
        <p14:creationId xmlns:p14="http://schemas.microsoft.com/office/powerpoint/2010/main" val="154574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5910EE0-F0D1-3499-C447-2C8B8855A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 b="3177"/>
          <a:stretch/>
        </p:blipFill>
        <p:spPr>
          <a:xfrm>
            <a:off x="252000" y="1446749"/>
            <a:ext cx="7005254" cy="3521427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Syncope</a:t>
            </a:r>
            <a:r>
              <a:rPr lang="en-US" dirty="0">
                <a:latin typeface="Playfair Display" panose="00000500000000000000" pitchFamily="2" charset="0"/>
              </a:rPr>
              <a:t>: Kappa, AUC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1A3946-DE23-E24B-9D9A-2FBEC2406B36}"/>
              </a:ext>
            </a:extLst>
          </p:cNvPr>
          <p:cNvSpPr txBox="1"/>
          <p:nvPr/>
        </p:nvSpPr>
        <p:spPr>
          <a:xfrm>
            <a:off x="7257253" y="1583516"/>
            <a:ext cx="1886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naheim" panose="020B0604020202020204" charset="0"/>
              </a:rPr>
              <a:t>Naive</a:t>
            </a:r>
            <a:r>
              <a:rPr lang="it-IT" b="1" dirty="0">
                <a:latin typeface="Anaheim" panose="020B0604020202020204" charset="0"/>
              </a:rPr>
              <a:t> </a:t>
            </a:r>
            <a:r>
              <a:rPr lang="it-IT" b="1" dirty="0" err="1">
                <a:latin typeface="Anaheim" panose="020B0604020202020204" charset="0"/>
              </a:rPr>
              <a:t>Bayes</a:t>
            </a:r>
            <a:r>
              <a:rPr lang="it-IT" b="1" dirty="0">
                <a:latin typeface="Anaheim" panose="020B0604020202020204" charset="0"/>
              </a:rPr>
              <a:t> </a:t>
            </a:r>
            <a:r>
              <a:rPr lang="it-IT" dirty="0">
                <a:latin typeface="Anaheim" panose="020B0604020202020204" charset="0"/>
              </a:rPr>
              <a:t>si distingue sia mediamente che come valori massimi</a:t>
            </a:r>
          </a:p>
        </p:txBody>
      </p:sp>
    </p:spTree>
    <p:extLst>
      <p:ext uri="{BB962C8B-B14F-4D97-AF65-F5344CB8AC3E}">
        <p14:creationId xmlns:p14="http://schemas.microsoft.com/office/powerpoint/2010/main" val="84723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C21AEFC-EBC6-0EB4-912D-32404850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1" y="1333221"/>
            <a:ext cx="6928265" cy="3674415"/>
          </a:xfrm>
          <a:prstGeom prst="rect">
            <a:avLst/>
          </a:prstGeom>
        </p:spPr>
      </p:pic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Syncope</a:t>
            </a:r>
            <a:r>
              <a:rPr lang="en-US" dirty="0">
                <a:latin typeface="Playfair Display" panose="00000500000000000000" pitchFamily="2" charset="0"/>
              </a:rPr>
              <a:t>: NPofB20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B5D47F-2110-C6B1-E2CB-F9B5B3897820}"/>
              </a:ext>
            </a:extLst>
          </p:cNvPr>
          <p:cNvSpPr txBox="1"/>
          <p:nvPr/>
        </p:nvSpPr>
        <p:spPr>
          <a:xfrm>
            <a:off x="7180267" y="1583516"/>
            <a:ext cx="196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naheim" panose="020B0604020202020204" charset="0"/>
              </a:rPr>
              <a:t>In termini di NpofB20 non c’è </a:t>
            </a:r>
            <a:r>
              <a:rPr lang="it-IT" b="1" dirty="0">
                <a:latin typeface="Anaheim" panose="020B0604020202020204" charset="0"/>
              </a:rPr>
              <a:t>nessun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b="1" dirty="0">
                <a:latin typeface="Anaheim" panose="020B0604020202020204" charset="0"/>
              </a:rPr>
              <a:t>classificatore</a:t>
            </a:r>
            <a:r>
              <a:rPr lang="it-IT" dirty="0">
                <a:latin typeface="Anaheim" panose="020B0604020202020204" charset="0"/>
              </a:rPr>
              <a:t> che </a:t>
            </a:r>
            <a:r>
              <a:rPr lang="it-IT" b="1" dirty="0">
                <a:latin typeface="Anaheim" panose="020B0604020202020204" charset="0"/>
              </a:rPr>
              <a:t>si distingue</a:t>
            </a:r>
            <a:r>
              <a:rPr lang="it-IT" dirty="0">
                <a:latin typeface="Anaheim" panose="020B0604020202020204" charset="0"/>
              </a:rPr>
              <a:t> dagli altri.</a:t>
            </a:r>
          </a:p>
        </p:txBody>
      </p:sp>
    </p:spTree>
    <p:extLst>
      <p:ext uri="{BB962C8B-B14F-4D97-AF65-F5344CB8AC3E}">
        <p14:creationId xmlns:p14="http://schemas.microsoft.com/office/powerpoint/2010/main" val="34792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layfair Display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Agenda</a:t>
            </a:r>
          </a:p>
        </p:txBody>
      </p:sp>
      <p:sp>
        <p:nvSpPr>
          <p:cNvPr id="60" name="Google Shape;535;p37">
            <a:extLst>
              <a:ext uri="{FF2B5EF4-FFF2-40B4-BE49-F238E27FC236}">
                <a16:creationId xmlns:a16="http://schemas.microsoft.com/office/drawing/2014/main" id="{8CA80861-8D79-55CC-9073-AD317CCD3A3A}"/>
              </a:ext>
            </a:extLst>
          </p:cNvPr>
          <p:cNvSpPr txBox="1">
            <a:spLocks/>
          </p:cNvSpPr>
          <p:nvPr/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rgbClr val="F0F1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layfair Display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Playfair Display"/>
              </a:rPr>
              <a:t>01</a:t>
            </a:r>
          </a:p>
        </p:txBody>
      </p:sp>
      <p:sp>
        <p:nvSpPr>
          <p:cNvPr id="61" name="Google Shape;536;p37">
            <a:extLst>
              <a:ext uri="{FF2B5EF4-FFF2-40B4-BE49-F238E27FC236}">
                <a16:creationId xmlns:a16="http://schemas.microsoft.com/office/drawing/2014/main" id="{AB8CE2AA-E523-37A8-15A8-9D2F531F92FE}"/>
              </a:ext>
            </a:extLst>
          </p:cNvPr>
          <p:cNvSpPr txBox="1">
            <a:spLocks/>
          </p:cNvSpPr>
          <p:nvPr/>
        </p:nvSpPr>
        <p:spPr>
          <a:xfrm>
            <a:off x="720000" y="3177441"/>
            <a:ext cx="734700" cy="447600"/>
          </a:xfrm>
          <a:prstGeom prst="rect">
            <a:avLst/>
          </a:prstGeom>
          <a:solidFill>
            <a:srgbClr val="F0F1F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04</a:t>
            </a:r>
          </a:p>
        </p:txBody>
      </p:sp>
      <p:sp>
        <p:nvSpPr>
          <p:cNvPr id="62" name="Google Shape;537;p37">
            <a:extLst>
              <a:ext uri="{FF2B5EF4-FFF2-40B4-BE49-F238E27FC236}">
                <a16:creationId xmlns:a16="http://schemas.microsoft.com/office/drawing/2014/main" id="{4267BC48-4A94-7D04-9DA0-C34D6C3732E5}"/>
              </a:ext>
            </a:extLst>
          </p:cNvPr>
          <p:cNvSpPr txBox="1">
            <a:spLocks/>
          </p:cNvSpPr>
          <p:nvPr/>
        </p:nvSpPr>
        <p:spPr>
          <a:xfrm>
            <a:off x="3851588" y="1504570"/>
            <a:ext cx="734700" cy="447600"/>
          </a:xfrm>
          <a:prstGeom prst="rect">
            <a:avLst/>
          </a:prstGeom>
          <a:solidFill>
            <a:srgbClr val="F0F1F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02</a:t>
            </a:r>
          </a:p>
        </p:txBody>
      </p:sp>
      <p:sp>
        <p:nvSpPr>
          <p:cNvPr id="63" name="Google Shape;538;p37">
            <a:extLst>
              <a:ext uri="{FF2B5EF4-FFF2-40B4-BE49-F238E27FC236}">
                <a16:creationId xmlns:a16="http://schemas.microsoft.com/office/drawing/2014/main" id="{2BBD22DA-1B85-90FE-9812-0F2EC295623F}"/>
              </a:ext>
            </a:extLst>
          </p:cNvPr>
          <p:cNvSpPr txBox="1">
            <a:spLocks/>
          </p:cNvSpPr>
          <p:nvPr/>
        </p:nvSpPr>
        <p:spPr>
          <a:xfrm>
            <a:off x="3851588" y="3177441"/>
            <a:ext cx="734700" cy="447600"/>
          </a:xfrm>
          <a:prstGeom prst="rect">
            <a:avLst/>
          </a:prstGeom>
          <a:solidFill>
            <a:srgbClr val="F0F1F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05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 panose="00000500000000000000" pitchFamily="2" charset="0"/>
              <a:sym typeface="Arial"/>
            </a:endParaRPr>
          </a:p>
        </p:txBody>
      </p:sp>
      <p:sp>
        <p:nvSpPr>
          <p:cNvPr id="64" name="Google Shape;539;p37">
            <a:extLst>
              <a:ext uri="{FF2B5EF4-FFF2-40B4-BE49-F238E27FC236}">
                <a16:creationId xmlns:a16="http://schemas.microsoft.com/office/drawing/2014/main" id="{0A659738-F739-BAD4-B807-1DB084C72DE3}"/>
              </a:ext>
            </a:extLst>
          </p:cNvPr>
          <p:cNvSpPr txBox="1">
            <a:spLocks/>
          </p:cNvSpPr>
          <p:nvPr/>
        </p:nvSpPr>
        <p:spPr>
          <a:xfrm>
            <a:off x="6875011" y="1504570"/>
            <a:ext cx="734700" cy="447600"/>
          </a:xfrm>
          <a:prstGeom prst="rect">
            <a:avLst/>
          </a:prstGeom>
          <a:solidFill>
            <a:srgbClr val="F0F1F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03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 panose="00000500000000000000" pitchFamily="2" charset="0"/>
              <a:sym typeface="Arial"/>
            </a:endParaRPr>
          </a:p>
        </p:txBody>
      </p:sp>
      <p:sp>
        <p:nvSpPr>
          <p:cNvPr id="65" name="Google Shape;540;p37">
            <a:extLst>
              <a:ext uri="{FF2B5EF4-FFF2-40B4-BE49-F238E27FC236}">
                <a16:creationId xmlns:a16="http://schemas.microsoft.com/office/drawing/2014/main" id="{006033DF-950F-7B11-D3EE-8141C1068EB5}"/>
              </a:ext>
            </a:extLst>
          </p:cNvPr>
          <p:cNvSpPr txBox="1">
            <a:spLocks/>
          </p:cNvSpPr>
          <p:nvPr/>
        </p:nvSpPr>
        <p:spPr>
          <a:xfrm>
            <a:off x="6875011" y="3177441"/>
            <a:ext cx="734700" cy="447600"/>
          </a:xfrm>
          <a:prstGeom prst="rect">
            <a:avLst/>
          </a:prstGeom>
          <a:solidFill>
            <a:srgbClr val="F0F1F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06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 panose="00000500000000000000" pitchFamily="2" charset="0"/>
              <a:sym typeface="Arial"/>
            </a:endParaRPr>
          </a:p>
        </p:txBody>
      </p:sp>
      <p:sp>
        <p:nvSpPr>
          <p:cNvPr id="66" name="Google Shape;541;p37">
            <a:extLst>
              <a:ext uri="{FF2B5EF4-FFF2-40B4-BE49-F238E27FC236}">
                <a16:creationId xmlns:a16="http://schemas.microsoft.com/office/drawing/2014/main" id="{B11AC156-4802-0DA3-433D-928BD4E62AFF}"/>
              </a:ext>
            </a:extLst>
          </p:cNvPr>
          <p:cNvSpPr txBox="1">
            <a:spLocks/>
          </p:cNvSpPr>
          <p:nvPr/>
        </p:nvSpPr>
        <p:spPr>
          <a:xfrm>
            <a:off x="72000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2" charset="0"/>
                <a:sym typeface="Arial"/>
              </a:rPr>
              <a:t>Introduzione</a:t>
            </a:r>
          </a:p>
        </p:txBody>
      </p:sp>
      <p:sp>
        <p:nvSpPr>
          <p:cNvPr id="67" name="Google Shape;542;p37">
            <a:extLst>
              <a:ext uri="{FF2B5EF4-FFF2-40B4-BE49-F238E27FC236}">
                <a16:creationId xmlns:a16="http://schemas.microsoft.com/office/drawing/2014/main" id="{849F87D9-10C9-7E6C-397A-EE26828131BB}"/>
              </a:ext>
            </a:extLst>
          </p:cNvPr>
          <p:cNvSpPr txBox="1">
            <a:spLocks/>
          </p:cNvSpPr>
          <p:nvPr/>
        </p:nvSpPr>
        <p:spPr>
          <a:xfrm>
            <a:off x="3851588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Playfair Display"/>
                <a:ea typeface="Playfair Display"/>
                <a:cs typeface="Playfair Display"/>
                <a:sym typeface="Playfair Display"/>
              </a:rPr>
              <a:t>Progettazione</a:t>
            </a:r>
          </a:p>
        </p:txBody>
      </p:sp>
      <p:sp>
        <p:nvSpPr>
          <p:cNvPr id="68" name="Google Shape;543;p37">
            <a:extLst>
              <a:ext uri="{FF2B5EF4-FFF2-40B4-BE49-F238E27FC236}">
                <a16:creationId xmlns:a16="http://schemas.microsoft.com/office/drawing/2014/main" id="{8CD663BF-BB2D-7E16-C1B7-C8974222D9B3}"/>
              </a:ext>
            </a:extLst>
          </p:cNvPr>
          <p:cNvSpPr txBox="1">
            <a:spLocks/>
          </p:cNvSpPr>
          <p:nvPr/>
        </p:nvSpPr>
        <p:spPr>
          <a:xfrm>
            <a:off x="6875012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Playfair Display"/>
                <a:ea typeface="Playfair Display"/>
                <a:cs typeface="Playfair Display"/>
                <a:sym typeface="Playfair Display"/>
              </a:rPr>
              <a:t>Variabili</a:t>
            </a:r>
          </a:p>
        </p:txBody>
      </p:sp>
      <p:sp>
        <p:nvSpPr>
          <p:cNvPr id="69" name="Google Shape;544;p37">
            <a:extLst>
              <a:ext uri="{FF2B5EF4-FFF2-40B4-BE49-F238E27FC236}">
                <a16:creationId xmlns:a16="http://schemas.microsoft.com/office/drawing/2014/main" id="{E3B26D72-7AD9-6940-4C9D-C35C2D80A1C7}"/>
              </a:ext>
            </a:extLst>
          </p:cNvPr>
          <p:cNvSpPr txBox="1">
            <a:spLocks/>
          </p:cNvSpPr>
          <p:nvPr/>
        </p:nvSpPr>
        <p:spPr>
          <a:xfrm>
            <a:off x="720000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Playfair Display"/>
                <a:ea typeface="Playfair Display"/>
                <a:cs typeface="Playfair Display"/>
                <a:sym typeface="Playfair Display"/>
              </a:rPr>
              <a:t>Risultati</a:t>
            </a:r>
          </a:p>
        </p:txBody>
      </p:sp>
      <p:sp>
        <p:nvSpPr>
          <p:cNvPr id="70" name="Google Shape;545;p37">
            <a:extLst>
              <a:ext uri="{FF2B5EF4-FFF2-40B4-BE49-F238E27FC236}">
                <a16:creationId xmlns:a16="http://schemas.microsoft.com/office/drawing/2014/main" id="{34A4D755-202F-BE13-27CD-B6601D857ABC}"/>
              </a:ext>
            </a:extLst>
          </p:cNvPr>
          <p:cNvSpPr txBox="1">
            <a:spLocks/>
          </p:cNvSpPr>
          <p:nvPr/>
        </p:nvSpPr>
        <p:spPr>
          <a:xfrm>
            <a:off x="3851588" y="3646600"/>
            <a:ext cx="252061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Playfair Display"/>
                <a:ea typeface="Playfair Display"/>
                <a:cs typeface="Playfair Display"/>
                <a:sym typeface="Playfair Display"/>
              </a:rPr>
              <a:t>Minacce alla validità</a:t>
            </a:r>
          </a:p>
        </p:txBody>
      </p:sp>
      <p:sp>
        <p:nvSpPr>
          <p:cNvPr id="71" name="Google Shape;546;p37">
            <a:extLst>
              <a:ext uri="{FF2B5EF4-FFF2-40B4-BE49-F238E27FC236}">
                <a16:creationId xmlns:a16="http://schemas.microsoft.com/office/drawing/2014/main" id="{A3AB051B-8CA9-8930-DA0A-0C2EBCCF56C5}"/>
              </a:ext>
            </a:extLst>
          </p:cNvPr>
          <p:cNvSpPr txBox="1">
            <a:spLocks/>
          </p:cNvSpPr>
          <p:nvPr/>
        </p:nvSpPr>
        <p:spPr>
          <a:xfrm>
            <a:off x="6875012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latin typeface="Playfair Display"/>
                <a:ea typeface="Playfair Display"/>
                <a:cs typeface="Playfair Display"/>
                <a:sym typeface="Playfair Display"/>
              </a:rPr>
              <a:t>Link</a:t>
            </a:r>
          </a:p>
        </p:txBody>
      </p:sp>
      <p:grpSp>
        <p:nvGrpSpPr>
          <p:cNvPr id="18" name="Google Shape;997;p69">
            <a:extLst>
              <a:ext uri="{FF2B5EF4-FFF2-40B4-BE49-F238E27FC236}">
                <a16:creationId xmlns:a16="http://schemas.microsoft.com/office/drawing/2014/main" id="{98D2870A-76DD-D8FF-F778-FDDFFE4409AC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19" name="Google Shape;998;p69">
              <a:extLst>
                <a:ext uri="{FF2B5EF4-FFF2-40B4-BE49-F238E27FC236}">
                  <a16:creationId xmlns:a16="http://schemas.microsoft.com/office/drawing/2014/main" id="{2EA500FF-4DEE-98DD-3E78-BA8672B3CAC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99;p69">
              <a:extLst>
                <a:ext uri="{FF2B5EF4-FFF2-40B4-BE49-F238E27FC236}">
                  <a16:creationId xmlns:a16="http://schemas.microsoft.com/office/drawing/2014/main" id="{BB45CF0F-1A04-7A55-06D3-3C3355A95FA1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0;p69">
              <a:extLst>
                <a:ext uri="{FF2B5EF4-FFF2-40B4-BE49-F238E27FC236}">
                  <a16:creationId xmlns:a16="http://schemas.microsoft.com/office/drawing/2014/main" id="{214DA3E4-C80A-32E6-917E-90DD3E7A25F8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1;p69">
              <a:extLst>
                <a:ext uri="{FF2B5EF4-FFF2-40B4-BE49-F238E27FC236}">
                  <a16:creationId xmlns:a16="http://schemas.microsoft.com/office/drawing/2014/main" id="{4CF44876-E7AA-CCA3-5726-A79F1799AA31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2;p69">
              <a:extLst>
                <a:ext uri="{FF2B5EF4-FFF2-40B4-BE49-F238E27FC236}">
                  <a16:creationId xmlns:a16="http://schemas.microsoft.com/office/drawing/2014/main" id="{84D489AE-8CC2-50B1-6E0D-536F0DBA9F6C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3;p69">
              <a:extLst>
                <a:ext uri="{FF2B5EF4-FFF2-40B4-BE49-F238E27FC236}">
                  <a16:creationId xmlns:a16="http://schemas.microsoft.com/office/drawing/2014/main" id="{9D8868EF-582A-29DC-6CF4-900EDAD5D310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4;p69">
              <a:extLst>
                <a:ext uri="{FF2B5EF4-FFF2-40B4-BE49-F238E27FC236}">
                  <a16:creationId xmlns:a16="http://schemas.microsoft.com/office/drawing/2014/main" id="{9B734788-11F7-EDB8-C3C0-927EBEB3788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93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536750"/>
            <a:ext cx="575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naheim" panose="020B0604020202020204" charset="0"/>
              </a:rPr>
              <a:t>Non c’è un classificatore</a:t>
            </a:r>
            <a:r>
              <a:rPr lang="it-IT" dirty="0">
                <a:latin typeface="Anaheim" panose="020B0604020202020204" charset="0"/>
              </a:rPr>
              <a:t> nettamente </a:t>
            </a:r>
            <a:r>
              <a:rPr lang="it-IT" b="1" dirty="0">
                <a:latin typeface="Anaheim" panose="020B0604020202020204" charset="0"/>
              </a:rPr>
              <a:t>migliore</a:t>
            </a:r>
            <a:r>
              <a:rPr lang="it-IT" dirty="0">
                <a:latin typeface="Anaheim" panose="020B0604020202020204" charset="0"/>
              </a:rPr>
              <a:t> degli altri considerando tutte le tecniche che si hanno a disposizione.</a:t>
            </a:r>
          </a:p>
          <a:p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L’unica </a:t>
            </a:r>
            <a:r>
              <a:rPr lang="it-IT" b="1" dirty="0">
                <a:latin typeface="Anaheim" panose="020B0604020202020204" charset="0"/>
              </a:rPr>
              <a:t>tecnica migliore </a:t>
            </a:r>
            <a:r>
              <a:rPr lang="it-IT" dirty="0">
                <a:latin typeface="Anaheim" panose="020B0604020202020204" charset="0"/>
              </a:rPr>
              <a:t>da usare si è dimostrata essere </a:t>
            </a:r>
            <a:r>
              <a:rPr lang="it-IT" b="1" dirty="0">
                <a:latin typeface="Anaheim" panose="020B0604020202020204" charset="0"/>
              </a:rPr>
              <a:t>l’</a:t>
            </a:r>
            <a:r>
              <a:rPr lang="it-IT" b="1" dirty="0" err="1">
                <a:latin typeface="Anaheim" panose="020B0604020202020204" charset="0"/>
              </a:rPr>
              <a:t>undersampling</a:t>
            </a:r>
            <a:r>
              <a:rPr lang="it-IT" dirty="0"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In entrambe le tecniche di feature </a:t>
            </a:r>
            <a:r>
              <a:rPr lang="it-IT" dirty="0" err="1">
                <a:latin typeface="Anaheim" panose="020B0604020202020204" charset="0"/>
              </a:rPr>
              <a:t>selection</a:t>
            </a:r>
            <a:r>
              <a:rPr lang="it-IT" dirty="0">
                <a:latin typeface="Anaheim" panose="020B0604020202020204" charset="0"/>
              </a:rPr>
              <a:t> viene selezionata la </a:t>
            </a:r>
            <a:r>
              <a:rPr lang="it-IT" b="1" dirty="0">
                <a:latin typeface="Anaheim" panose="020B0604020202020204" charset="0"/>
              </a:rPr>
              <a:t>metrica personalizzata.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Risultati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5191D776-151E-88C6-8350-2788A9158FD6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BookKeeper</a:t>
            </a:r>
            <a:r>
              <a:rPr lang="en-US" b="1" dirty="0">
                <a:latin typeface="Playfair Display" panose="00000500000000000000" pitchFamily="2" charset="0"/>
              </a:rPr>
              <a:t>, Syncope</a:t>
            </a:r>
            <a:endParaRPr lang="en-US" dirty="0">
              <a:latin typeface="Playfair Display" panose="00000500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9AED2E-2582-D3C9-5A7A-662A9253F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53" r="41212"/>
          <a:stretch/>
        </p:blipFill>
        <p:spPr>
          <a:xfrm>
            <a:off x="1697440" y="3981091"/>
            <a:ext cx="2874560" cy="93065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19C7A3-2B92-BE46-C295-34EE2C280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2"/>
          <a:stretch/>
        </p:blipFill>
        <p:spPr>
          <a:xfrm>
            <a:off x="4572000" y="3981091"/>
            <a:ext cx="2880320" cy="6858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AC7250-8226-2FA9-0C55-A1BF0B0C9F57}"/>
              </a:ext>
            </a:extLst>
          </p:cNvPr>
          <p:cNvSpPr txBox="1"/>
          <p:nvPr/>
        </p:nvSpPr>
        <p:spPr>
          <a:xfrm>
            <a:off x="1691680" y="3477676"/>
            <a:ext cx="289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Anaheim" panose="020B0604020202020204" charset="0"/>
            </a:endParaRPr>
          </a:p>
          <a:p>
            <a:pPr algn="ctr"/>
            <a:r>
              <a:rPr lang="it-IT" b="1" dirty="0" err="1">
                <a:latin typeface="Anaheim" panose="020B0604020202020204" charset="0"/>
              </a:rPr>
              <a:t>Syncope</a:t>
            </a:r>
            <a:r>
              <a:rPr lang="it-IT" dirty="0">
                <a:latin typeface="Anaheim" panose="020B0604020202020204" charset="0"/>
              </a:rPr>
              <a:t>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267751-9D56-3C46-CED5-29F71C496308}"/>
              </a:ext>
            </a:extLst>
          </p:cNvPr>
          <p:cNvSpPr txBox="1"/>
          <p:nvPr/>
        </p:nvSpPr>
        <p:spPr>
          <a:xfrm>
            <a:off x="4582200" y="3477676"/>
            <a:ext cx="2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Anaheim" panose="020B0604020202020204" charset="0"/>
            </a:endParaRPr>
          </a:p>
          <a:p>
            <a:pPr algn="ctr"/>
            <a:r>
              <a:rPr lang="it-IT" b="1" dirty="0" err="1">
                <a:latin typeface="Anaheim" panose="020B0604020202020204" charset="0"/>
              </a:rPr>
              <a:t>Bookkeeper</a:t>
            </a:r>
            <a:r>
              <a:rPr lang="it-IT" dirty="0">
                <a:latin typeface="Anaheim" panose="020B0604020202020204" charset="0"/>
              </a:rPr>
              <a:t>:</a:t>
            </a:r>
          </a:p>
        </p:txBody>
      </p:sp>
      <p:grpSp>
        <p:nvGrpSpPr>
          <p:cNvPr id="2" name="Google Shape;997;p69">
            <a:extLst>
              <a:ext uri="{FF2B5EF4-FFF2-40B4-BE49-F238E27FC236}">
                <a16:creationId xmlns:a16="http://schemas.microsoft.com/office/drawing/2014/main" id="{E7083F8E-A596-9AD1-7573-42B44E6099FC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6" name="Google Shape;998;p69">
              <a:extLst>
                <a:ext uri="{FF2B5EF4-FFF2-40B4-BE49-F238E27FC236}">
                  <a16:creationId xmlns:a16="http://schemas.microsoft.com/office/drawing/2014/main" id="{090FD33A-8968-A91E-82B5-8355D8442267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999;p69">
              <a:extLst>
                <a:ext uri="{FF2B5EF4-FFF2-40B4-BE49-F238E27FC236}">
                  <a16:creationId xmlns:a16="http://schemas.microsoft.com/office/drawing/2014/main" id="{01CB7695-2693-F033-0FA5-F61F3D17EB5F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0;p69">
              <a:extLst>
                <a:ext uri="{FF2B5EF4-FFF2-40B4-BE49-F238E27FC236}">
                  <a16:creationId xmlns:a16="http://schemas.microsoft.com/office/drawing/2014/main" id="{52A51E5A-8AF9-4B57-8A72-9581DB3AB468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1;p69">
              <a:extLst>
                <a:ext uri="{FF2B5EF4-FFF2-40B4-BE49-F238E27FC236}">
                  <a16:creationId xmlns:a16="http://schemas.microsoft.com/office/drawing/2014/main" id="{704070E9-FD96-8128-110B-111A5B6B35F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2;p69">
              <a:extLst>
                <a:ext uri="{FF2B5EF4-FFF2-40B4-BE49-F238E27FC236}">
                  <a16:creationId xmlns:a16="http://schemas.microsoft.com/office/drawing/2014/main" id="{D2FFBBF2-6EF5-1908-2844-D5814A942F1D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3;p69">
              <a:extLst>
                <a:ext uri="{FF2B5EF4-FFF2-40B4-BE49-F238E27FC236}">
                  <a16:creationId xmlns:a16="http://schemas.microsoft.com/office/drawing/2014/main" id="{143C37D7-ADDD-A734-CDE6-0E9701C72CD8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4;p69">
              <a:extLst>
                <a:ext uri="{FF2B5EF4-FFF2-40B4-BE49-F238E27FC236}">
                  <a16:creationId xmlns:a16="http://schemas.microsoft.com/office/drawing/2014/main" id="{AB6DC8D8-42E7-4553-069E-28C4926AF385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oogle Shape;997;p69">
            <a:extLst>
              <a:ext uri="{FF2B5EF4-FFF2-40B4-BE49-F238E27FC236}">
                <a16:creationId xmlns:a16="http://schemas.microsoft.com/office/drawing/2014/main" id="{2E2E166F-7393-F685-A93A-B6822B4CE953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9" name="Google Shape;998;p69">
              <a:extLst>
                <a:ext uri="{FF2B5EF4-FFF2-40B4-BE49-F238E27FC236}">
                  <a16:creationId xmlns:a16="http://schemas.microsoft.com/office/drawing/2014/main" id="{9A28A176-E9B5-6F0F-114F-092BF4545EDC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99;p69">
              <a:extLst>
                <a:ext uri="{FF2B5EF4-FFF2-40B4-BE49-F238E27FC236}">
                  <a16:creationId xmlns:a16="http://schemas.microsoft.com/office/drawing/2014/main" id="{4BEB5BF0-D259-E955-7C13-8FD6E73FD068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0;p69">
              <a:extLst>
                <a:ext uri="{FF2B5EF4-FFF2-40B4-BE49-F238E27FC236}">
                  <a16:creationId xmlns:a16="http://schemas.microsoft.com/office/drawing/2014/main" id="{BD59117F-EDB4-5D3B-5141-9F29E6B89732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1;p69">
              <a:extLst>
                <a:ext uri="{FF2B5EF4-FFF2-40B4-BE49-F238E27FC236}">
                  <a16:creationId xmlns:a16="http://schemas.microsoft.com/office/drawing/2014/main" id="{33261DDB-166D-BDB8-4237-43FA32114A42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2;p69">
              <a:extLst>
                <a:ext uri="{FF2B5EF4-FFF2-40B4-BE49-F238E27FC236}">
                  <a16:creationId xmlns:a16="http://schemas.microsoft.com/office/drawing/2014/main" id="{48178995-4150-1DD4-BD69-F53724D38F9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3;p69">
              <a:extLst>
                <a:ext uri="{FF2B5EF4-FFF2-40B4-BE49-F238E27FC236}">
                  <a16:creationId xmlns:a16="http://schemas.microsoft.com/office/drawing/2014/main" id="{315D668D-5A4F-A669-4CF4-43FC4EC49E51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4;p69">
              <a:extLst>
                <a:ext uri="{FF2B5EF4-FFF2-40B4-BE49-F238E27FC236}">
                  <a16:creationId xmlns:a16="http://schemas.microsoft.com/office/drawing/2014/main" id="{AD66E40C-F842-4E34-3B3C-8E6608B92AD1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" name="Google Shape;997;p69">
            <a:extLst>
              <a:ext uri="{FF2B5EF4-FFF2-40B4-BE49-F238E27FC236}">
                <a16:creationId xmlns:a16="http://schemas.microsoft.com/office/drawing/2014/main" id="{B1C69F3D-0D8C-5248-3543-1DA6D9FFE7BD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7" name="Google Shape;998;p69">
              <a:extLst>
                <a:ext uri="{FF2B5EF4-FFF2-40B4-BE49-F238E27FC236}">
                  <a16:creationId xmlns:a16="http://schemas.microsoft.com/office/drawing/2014/main" id="{DF77618C-02D5-CE2F-6FE6-66501A01CBD1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999;p69">
              <a:extLst>
                <a:ext uri="{FF2B5EF4-FFF2-40B4-BE49-F238E27FC236}">
                  <a16:creationId xmlns:a16="http://schemas.microsoft.com/office/drawing/2014/main" id="{926286BA-EA8D-4F5C-B5D1-97662CF0AA9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0;p69">
              <a:extLst>
                <a:ext uri="{FF2B5EF4-FFF2-40B4-BE49-F238E27FC236}">
                  <a16:creationId xmlns:a16="http://schemas.microsoft.com/office/drawing/2014/main" id="{CB9C465E-2A77-FF79-399F-E16287A05E08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1;p69">
              <a:extLst>
                <a:ext uri="{FF2B5EF4-FFF2-40B4-BE49-F238E27FC236}">
                  <a16:creationId xmlns:a16="http://schemas.microsoft.com/office/drawing/2014/main" id="{877EF1D4-99C5-2DD0-FBC1-6CB4A8A7D324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2;p69">
              <a:extLst>
                <a:ext uri="{FF2B5EF4-FFF2-40B4-BE49-F238E27FC236}">
                  <a16:creationId xmlns:a16="http://schemas.microsoft.com/office/drawing/2014/main" id="{61F65361-55D8-B632-913B-20DB4C2D6B32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1003;p69">
              <a:extLst>
                <a:ext uri="{FF2B5EF4-FFF2-40B4-BE49-F238E27FC236}">
                  <a16:creationId xmlns:a16="http://schemas.microsoft.com/office/drawing/2014/main" id="{7712C5A3-9E1D-4BEA-9DA6-54D6BAC4019B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004;p69">
              <a:extLst>
                <a:ext uri="{FF2B5EF4-FFF2-40B4-BE49-F238E27FC236}">
                  <a16:creationId xmlns:a16="http://schemas.microsoft.com/office/drawing/2014/main" id="{607953A2-9132-0D81-93B5-4EC36F9162B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1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536750"/>
            <a:ext cx="5754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 ticket di tipo bug </a:t>
            </a:r>
            <a:r>
              <a:rPr lang="it-IT" b="1" dirty="0">
                <a:latin typeface="Anaheim" panose="020B0604020202020204" charset="0"/>
              </a:rPr>
              <a:t>sono davvero dei bug</a:t>
            </a:r>
            <a:r>
              <a:rPr lang="it-IT" dirty="0">
                <a:latin typeface="Anaheim" panose="020B060402020202020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Le </a:t>
            </a:r>
            <a:r>
              <a:rPr lang="it-IT" b="1" dirty="0">
                <a:latin typeface="Anaheim" panose="020B0604020202020204" charset="0"/>
              </a:rPr>
              <a:t>tecniche</a:t>
            </a:r>
            <a:r>
              <a:rPr lang="it-IT" dirty="0">
                <a:latin typeface="Anaheim" panose="020B0604020202020204" charset="0"/>
              </a:rPr>
              <a:t> di </a:t>
            </a:r>
            <a:r>
              <a:rPr lang="it-IT" dirty="0" err="1">
                <a:latin typeface="Anaheim" panose="020B0604020202020204" charset="0"/>
              </a:rPr>
              <a:t>propotion</a:t>
            </a:r>
            <a:r>
              <a:rPr lang="it-IT" dirty="0">
                <a:latin typeface="Anaheim" panose="020B0604020202020204" charset="0"/>
              </a:rPr>
              <a:t>, </a:t>
            </a:r>
            <a:r>
              <a:rPr lang="it-IT" dirty="0" err="1">
                <a:latin typeface="Anaheim" panose="020B0604020202020204" charset="0"/>
              </a:rPr>
              <a:t>increment</a:t>
            </a:r>
            <a:r>
              <a:rPr lang="it-IT" dirty="0">
                <a:latin typeface="Anaheim" panose="020B0604020202020204" charset="0"/>
              </a:rPr>
              <a:t> e </a:t>
            </a:r>
            <a:r>
              <a:rPr lang="it-IT" dirty="0" err="1">
                <a:latin typeface="Anaheim" panose="020B0604020202020204" charset="0"/>
              </a:rPr>
              <a:t>cold</a:t>
            </a:r>
            <a:r>
              <a:rPr lang="it-IT" dirty="0">
                <a:latin typeface="Anaheim" panose="020B0604020202020204" charset="0"/>
              </a:rPr>
              <a:t> start sono </a:t>
            </a:r>
            <a:r>
              <a:rPr lang="it-IT" b="1" dirty="0">
                <a:latin typeface="Anaheim" panose="020B0604020202020204" charset="0"/>
              </a:rPr>
              <a:t>conservative</a:t>
            </a:r>
            <a:r>
              <a:rPr lang="it-IT" dirty="0">
                <a:latin typeface="Anaheim" panose="020B0604020202020204" charset="0"/>
              </a:rPr>
              <a:t> e potrebbero sottostimare le performance dei classificatori.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Le </a:t>
            </a:r>
            <a:r>
              <a:rPr lang="it-IT" b="1" dirty="0">
                <a:latin typeface="Anaheim" panose="020B0604020202020204" charset="0"/>
              </a:rPr>
              <a:t>date</a:t>
            </a:r>
            <a:r>
              <a:rPr lang="it-IT" dirty="0">
                <a:latin typeface="Anaheim" panose="020B0604020202020204" charset="0"/>
              </a:rPr>
              <a:t> riportate su </a:t>
            </a:r>
            <a:r>
              <a:rPr lang="it-IT" dirty="0" err="1">
                <a:latin typeface="Anaheim" panose="020B0604020202020204" charset="0"/>
              </a:rPr>
              <a:t>Jira</a:t>
            </a:r>
            <a:r>
              <a:rPr lang="it-IT" dirty="0">
                <a:latin typeface="Anaheim" panose="020B0604020202020204" charset="0"/>
              </a:rPr>
              <a:t> sono accurate?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 </a:t>
            </a:r>
            <a:r>
              <a:rPr lang="it-IT" b="1" dirty="0">
                <a:latin typeface="Anaheim" panose="020B0604020202020204" charset="0"/>
              </a:rPr>
              <a:t>ticket considerati validi </a:t>
            </a:r>
            <a:r>
              <a:rPr lang="it-IT" dirty="0">
                <a:latin typeface="Anaheim" panose="020B0604020202020204" charset="0"/>
              </a:rPr>
              <a:t>per </a:t>
            </a:r>
            <a:r>
              <a:rPr lang="it-IT" dirty="0" err="1">
                <a:latin typeface="Anaheim" panose="020B0604020202020204" charset="0"/>
              </a:rPr>
              <a:t>propotion</a:t>
            </a:r>
            <a:r>
              <a:rPr lang="it-IT" dirty="0">
                <a:latin typeface="Anaheim" panose="020B0604020202020204" charset="0"/>
              </a:rPr>
              <a:t>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Minacce alla validità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5191D776-151E-88C6-8350-2788A9158FD6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layfair Display" panose="00000500000000000000" pitchFamily="2" charset="0"/>
              </a:rPr>
              <a:t>Cosa </a:t>
            </a:r>
            <a:r>
              <a:rPr lang="en-US" dirty="0" err="1">
                <a:latin typeface="Playfair Display" panose="00000500000000000000" pitchFamily="2" charset="0"/>
              </a:rPr>
              <a:t>può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influenzare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i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risultati</a:t>
            </a:r>
            <a:r>
              <a:rPr lang="en-US" dirty="0">
                <a:latin typeface="Playfair Display" panose="00000500000000000000" pitchFamily="2" charset="0"/>
              </a:rPr>
              <a:t>?</a:t>
            </a:r>
          </a:p>
          <a:p>
            <a:pPr algn="ctr"/>
            <a:endParaRPr lang="en-US" dirty="0">
              <a:latin typeface="Playfair Display" panose="00000500000000000000" pitchFamily="2" charset="0"/>
            </a:endParaRPr>
          </a:p>
        </p:txBody>
      </p:sp>
      <p:grpSp>
        <p:nvGrpSpPr>
          <p:cNvPr id="10" name="Google Shape;997;p69">
            <a:extLst>
              <a:ext uri="{FF2B5EF4-FFF2-40B4-BE49-F238E27FC236}">
                <a16:creationId xmlns:a16="http://schemas.microsoft.com/office/drawing/2014/main" id="{57ED1C1D-60EC-8840-9D74-14F6A77D747F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15" name="Google Shape;998;p69">
              <a:extLst>
                <a:ext uri="{FF2B5EF4-FFF2-40B4-BE49-F238E27FC236}">
                  <a16:creationId xmlns:a16="http://schemas.microsoft.com/office/drawing/2014/main" id="{0DB0C990-FA54-3119-8302-18E37BD7B24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999;p69">
              <a:extLst>
                <a:ext uri="{FF2B5EF4-FFF2-40B4-BE49-F238E27FC236}">
                  <a16:creationId xmlns:a16="http://schemas.microsoft.com/office/drawing/2014/main" id="{247413E2-F025-FE12-0137-757ABA5E863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0;p69">
              <a:extLst>
                <a:ext uri="{FF2B5EF4-FFF2-40B4-BE49-F238E27FC236}">
                  <a16:creationId xmlns:a16="http://schemas.microsoft.com/office/drawing/2014/main" id="{B8B8DB1F-9DF8-10B0-B0DF-957D3DA130A7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1;p69">
              <a:extLst>
                <a:ext uri="{FF2B5EF4-FFF2-40B4-BE49-F238E27FC236}">
                  <a16:creationId xmlns:a16="http://schemas.microsoft.com/office/drawing/2014/main" id="{C318CB5A-81B7-9DD7-423A-A58FBECD1376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2;p69">
              <a:extLst>
                <a:ext uri="{FF2B5EF4-FFF2-40B4-BE49-F238E27FC236}">
                  <a16:creationId xmlns:a16="http://schemas.microsoft.com/office/drawing/2014/main" id="{477C7D3D-CA77-136D-C5C8-6846E3C5CC7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3;p69">
              <a:extLst>
                <a:ext uri="{FF2B5EF4-FFF2-40B4-BE49-F238E27FC236}">
                  <a16:creationId xmlns:a16="http://schemas.microsoft.com/office/drawing/2014/main" id="{CA9C7A3C-8AC1-7FE5-2705-5D317F641B71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4;p69">
              <a:extLst>
                <a:ext uri="{FF2B5EF4-FFF2-40B4-BE49-F238E27FC236}">
                  <a16:creationId xmlns:a16="http://schemas.microsoft.com/office/drawing/2014/main" id="{15CF8727-DAA6-172C-6982-EB361540B4A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997;p69">
            <a:extLst>
              <a:ext uri="{FF2B5EF4-FFF2-40B4-BE49-F238E27FC236}">
                <a16:creationId xmlns:a16="http://schemas.microsoft.com/office/drawing/2014/main" id="{AF91B43F-B9C4-973F-948B-10FC549588BF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23" name="Google Shape;998;p69">
              <a:extLst>
                <a:ext uri="{FF2B5EF4-FFF2-40B4-BE49-F238E27FC236}">
                  <a16:creationId xmlns:a16="http://schemas.microsoft.com/office/drawing/2014/main" id="{1AAED929-92EF-EA5F-868C-E7B049C4A3FC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999;p69">
              <a:extLst>
                <a:ext uri="{FF2B5EF4-FFF2-40B4-BE49-F238E27FC236}">
                  <a16:creationId xmlns:a16="http://schemas.microsoft.com/office/drawing/2014/main" id="{A6E56571-0B40-A894-4EB2-99BE2F985B5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0;p69">
              <a:extLst>
                <a:ext uri="{FF2B5EF4-FFF2-40B4-BE49-F238E27FC236}">
                  <a16:creationId xmlns:a16="http://schemas.microsoft.com/office/drawing/2014/main" id="{C9A42392-218A-2677-B9F5-BADA925B9BC0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1;p69">
              <a:extLst>
                <a:ext uri="{FF2B5EF4-FFF2-40B4-BE49-F238E27FC236}">
                  <a16:creationId xmlns:a16="http://schemas.microsoft.com/office/drawing/2014/main" id="{AF33EA3D-C0D2-B8BD-73EC-AD4018C307A0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2;p69">
              <a:extLst>
                <a:ext uri="{FF2B5EF4-FFF2-40B4-BE49-F238E27FC236}">
                  <a16:creationId xmlns:a16="http://schemas.microsoft.com/office/drawing/2014/main" id="{15837D0E-3849-48A5-7BD2-B493E57799CA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3;p69">
              <a:extLst>
                <a:ext uri="{FF2B5EF4-FFF2-40B4-BE49-F238E27FC236}">
                  <a16:creationId xmlns:a16="http://schemas.microsoft.com/office/drawing/2014/main" id="{F976ED68-274C-336B-96F3-CF47C675425E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4;p69">
              <a:extLst>
                <a:ext uri="{FF2B5EF4-FFF2-40B4-BE49-F238E27FC236}">
                  <a16:creationId xmlns:a16="http://schemas.microsoft.com/office/drawing/2014/main" id="{AF0520FE-B312-6735-3269-20EE1C369140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oogle Shape;997;p69">
            <a:extLst>
              <a:ext uri="{FF2B5EF4-FFF2-40B4-BE49-F238E27FC236}">
                <a16:creationId xmlns:a16="http://schemas.microsoft.com/office/drawing/2014/main" id="{030AB1F1-7EF8-4981-D496-73AF86768D01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31" name="Google Shape;998;p69">
              <a:extLst>
                <a:ext uri="{FF2B5EF4-FFF2-40B4-BE49-F238E27FC236}">
                  <a16:creationId xmlns:a16="http://schemas.microsoft.com/office/drawing/2014/main" id="{ACA8206F-9928-4575-A420-3D06C514D57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999;p69">
              <a:extLst>
                <a:ext uri="{FF2B5EF4-FFF2-40B4-BE49-F238E27FC236}">
                  <a16:creationId xmlns:a16="http://schemas.microsoft.com/office/drawing/2014/main" id="{E790B71C-B219-EA8F-5C07-238D9707673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000;p69">
              <a:extLst>
                <a:ext uri="{FF2B5EF4-FFF2-40B4-BE49-F238E27FC236}">
                  <a16:creationId xmlns:a16="http://schemas.microsoft.com/office/drawing/2014/main" id="{E0C03DE9-7D73-2FB1-5536-A9DD2266B686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1001;p69">
              <a:extLst>
                <a:ext uri="{FF2B5EF4-FFF2-40B4-BE49-F238E27FC236}">
                  <a16:creationId xmlns:a16="http://schemas.microsoft.com/office/drawing/2014/main" id="{370CD382-82DF-68B6-5DDA-E7C85BE9257A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1002;p69">
              <a:extLst>
                <a:ext uri="{FF2B5EF4-FFF2-40B4-BE49-F238E27FC236}">
                  <a16:creationId xmlns:a16="http://schemas.microsoft.com/office/drawing/2014/main" id="{8CF28757-0376-0BEE-BFA4-3754C4D5BE1C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1003;p69">
              <a:extLst>
                <a:ext uri="{FF2B5EF4-FFF2-40B4-BE49-F238E27FC236}">
                  <a16:creationId xmlns:a16="http://schemas.microsoft.com/office/drawing/2014/main" id="{7C0748A6-4137-F408-E169-D4D822C2C6E0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1004;p69">
              <a:extLst>
                <a:ext uri="{FF2B5EF4-FFF2-40B4-BE49-F238E27FC236}">
                  <a16:creationId xmlns:a16="http://schemas.microsoft.com/office/drawing/2014/main" id="{347E96F2-26BE-5943-0B2F-25DB6D3DDFD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99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536750"/>
            <a:ext cx="5754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La scelta dei </a:t>
            </a:r>
            <a:r>
              <a:rPr lang="it-IT" b="1" dirty="0">
                <a:latin typeface="Anaheim" panose="020B0604020202020204" charset="0"/>
              </a:rPr>
              <a:t>progetti</a:t>
            </a:r>
            <a:r>
              <a:rPr lang="it-IT" dirty="0">
                <a:latin typeface="Anaheim" panose="020B0604020202020204" charset="0"/>
              </a:rPr>
              <a:t> per il calcolo del </a:t>
            </a:r>
            <a:r>
              <a:rPr lang="it-IT" b="1" dirty="0" err="1">
                <a:latin typeface="Anaheim" panose="020B0604020202020204" charset="0"/>
              </a:rPr>
              <a:t>cold</a:t>
            </a:r>
            <a:r>
              <a:rPr lang="it-IT" b="1" dirty="0">
                <a:latin typeface="Anaheim" panose="020B0604020202020204" charset="0"/>
              </a:rPr>
              <a:t> start</a:t>
            </a:r>
            <a:r>
              <a:rPr lang="it-IT" dirty="0"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Le </a:t>
            </a:r>
            <a:r>
              <a:rPr lang="it-IT" b="1" dirty="0">
                <a:latin typeface="Anaheim" panose="020B0604020202020204" charset="0"/>
              </a:rPr>
              <a:t>metriche</a:t>
            </a:r>
            <a:r>
              <a:rPr lang="it-IT" dirty="0">
                <a:latin typeface="Anaheim" panose="020B0604020202020204" charset="0"/>
              </a:rPr>
              <a:t> scelte per la costruzione del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La scelta dei </a:t>
            </a:r>
            <a:r>
              <a:rPr lang="it-IT" b="1" dirty="0">
                <a:latin typeface="Anaheim" panose="020B0604020202020204" charset="0"/>
              </a:rPr>
              <a:t>parametri</a:t>
            </a:r>
            <a:r>
              <a:rPr lang="it-IT" dirty="0">
                <a:latin typeface="Anaheim" panose="020B0604020202020204" charset="0"/>
              </a:rPr>
              <a:t> per il </a:t>
            </a:r>
            <a:r>
              <a:rPr lang="it-IT" b="1" dirty="0">
                <a:latin typeface="Anaheim" panose="020B0604020202020204" charset="0"/>
              </a:rPr>
              <a:t>Cost Sensitive Learning</a:t>
            </a:r>
            <a:r>
              <a:rPr lang="it-IT" dirty="0">
                <a:latin typeface="Anahei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u="sng" dirty="0">
                <a:latin typeface="Anaheim" panose="020B0604020202020204" charset="0"/>
              </a:rPr>
              <a:t>Bug nel codice che produce il dataset</a:t>
            </a:r>
            <a:r>
              <a:rPr lang="it-IT" dirty="0">
                <a:latin typeface="Anaheim" panose="020B0604020202020204" charset="0"/>
              </a:rPr>
              <a:t>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Minacce alla validità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5191D776-151E-88C6-8350-2788A9158FD6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layfair Display" panose="00000500000000000000" pitchFamily="2" charset="0"/>
              </a:rPr>
              <a:t>Cosa </a:t>
            </a:r>
            <a:r>
              <a:rPr lang="en-US" dirty="0" err="1">
                <a:latin typeface="Playfair Display" panose="00000500000000000000" pitchFamily="2" charset="0"/>
              </a:rPr>
              <a:t>può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influenzare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i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risultati</a:t>
            </a:r>
            <a:r>
              <a:rPr lang="en-US" dirty="0">
                <a:latin typeface="Playfair Display" panose="00000500000000000000" pitchFamily="2" charset="0"/>
              </a:rPr>
              <a:t>?</a:t>
            </a:r>
          </a:p>
          <a:p>
            <a:pPr algn="ctr"/>
            <a:endParaRPr lang="en-US" dirty="0">
              <a:latin typeface="Playfair Display" panose="00000500000000000000" pitchFamily="2" charset="0"/>
            </a:endParaRPr>
          </a:p>
        </p:txBody>
      </p:sp>
      <p:grpSp>
        <p:nvGrpSpPr>
          <p:cNvPr id="10" name="Google Shape;997;p69">
            <a:extLst>
              <a:ext uri="{FF2B5EF4-FFF2-40B4-BE49-F238E27FC236}">
                <a16:creationId xmlns:a16="http://schemas.microsoft.com/office/drawing/2014/main" id="{57ED1C1D-60EC-8840-9D74-14F6A77D747F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15" name="Google Shape;998;p69">
              <a:extLst>
                <a:ext uri="{FF2B5EF4-FFF2-40B4-BE49-F238E27FC236}">
                  <a16:creationId xmlns:a16="http://schemas.microsoft.com/office/drawing/2014/main" id="{0DB0C990-FA54-3119-8302-18E37BD7B24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999;p69">
              <a:extLst>
                <a:ext uri="{FF2B5EF4-FFF2-40B4-BE49-F238E27FC236}">
                  <a16:creationId xmlns:a16="http://schemas.microsoft.com/office/drawing/2014/main" id="{247413E2-F025-FE12-0137-757ABA5E863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0;p69">
              <a:extLst>
                <a:ext uri="{FF2B5EF4-FFF2-40B4-BE49-F238E27FC236}">
                  <a16:creationId xmlns:a16="http://schemas.microsoft.com/office/drawing/2014/main" id="{B8B8DB1F-9DF8-10B0-B0DF-957D3DA130A7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1;p69">
              <a:extLst>
                <a:ext uri="{FF2B5EF4-FFF2-40B4-BE49-F238E27FC236}">
                  <a16:creationId xmlns:a16="http://schemas.microsoft.com/office/drawing/2014/main" id="{C318CB5A-81B7-9DD7-423A-A58FBECD1376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2;p69">
              <a:extLst>
                <a:ext uri="{FF2B5EF4-FFF2-40B4-BE49-F238E27FC236}">
                  <a16:creationId xmlns:a16="http://schemas.microsoft.com/office/drawing/2014/main" id="{477C7D3D-CA77-136D-C5C8-6846E3C5CC7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3;p69">
              <a:extLst>
                <a:ext uri="{FF2B5EF4-FFF2-40B4-BE49-F238E27FC236}">
                  <a16:creationId xmlns:a16="http://schemas.microsoft.com/office/drawing/2014/main" id="{CA9C7A3C-8AC1-7FE5-2705-5D317F641B71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4;p69">
              <a:extLst>
                <a:ext uri="{FF2B5EF4-FFF2-40B4-BE49-F238E27FC236}">
                  <a16:creationId xmlns:a16="http://schemas.microsoft.com/office/drawing/2014/main" id="{15CF8727-DAA6-172C-6982-EB361540B4A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997;p69">
            <a:extLst>
              <a:ext uri="{FF2B5EF4-FFF2-40B4-BE49-F238E27FC236}">
                <a16:creationId xmlns:a16="http://schemas.microsoft.com/office/drawing/2014/main" id="{AF91B43F-B9C4-973F-948B-10FC549588BF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23" name="Google Shape;998;p69">
              <a:extLst>
                <a:ext uri="{FF2B5EF4-FFF2-40B4-BE49-F238E27FC236}">
                  <a16:creationId xmlns:a16="http://schemas.microsoft.com/office/drawing/2014/main" id="{1AAED929-92EF-EA5F-868C-E7B049C4A3FC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999;p69">
              <a:extLst>
                <a:ext uri="{FF2B5EF4-FFF2-40B4-BE49-F238E27FC236}">
                  <a16:creationId xmlns:a16="http://schemas.microsoft.com/office/drawing/2014/main" id="{A6E56571-0B40-A894-4EB2-99BE2F985B5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0;p69">
              <a:extLst>
                <a:ext uri="{FF2B5EF4-FFF2-40B4-BE49-F238E27FC236}">
                  <a16:creationId xmlns:a16="http://schemas.microsoft.com/office/drawing/2014/main" id="{C9A42392-218A-2677-B9F5-BADA925B9BC0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1;p69">
              <a:extLst>
                <a:ext uri="{FF2B5EF4-FFF2-40B4-BE49-F238E27FC236}">
                  <a16:creationId xmlns:a16="http://schemas.microsoft.com/office/drawing/2014/main" id="{AF33EA3D-C0D2-B8BD-73EC-AD4018C307A0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2;p69">
              <a:extLst>
                <a:ext uri="{FF2B5EF4-FFF2-40B4-BE49-F238E27FC236}">
                  <a16:creationId xmlns:a16="http://schemas.microsoft.com/office/drawing/2014/main" id="{15837D0E-3849-48A5-7BD2-B493E57799CA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3;p69">
              <a:extLst>
                <a:ext uri="{FF2B5EF4-FFF2-40B4-BE49-F238E27FC236}">
                  <a16:creationId xmlns:a16="http://schemas.microsoft.com/office/drawing/2014/main" id="{F976ED68-274C-336B-96F3-CF47C675425E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4;p69">
              <a:extLst>
                <a:ext uri="{FF2B5EF4-FFF2-40B4-BE49-F238E27FC236}">
                  <a16:creationId xmlns:a16="http://schemas.microsoft.com/office/drawing/2014/main" id="{AF0520FE-B312-6735-3269-20EE1C369140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oogle Shape;997;p69">
            <a:extLst>
              <a:ext uri="{FF2B5EF4-FFF2-40B4-BE49-F238E27FC236}">
                <a16:creationId xmlns:a16="http://schemas.microsoft.com/office/drawing/2014/main" id="{030AB1F1-7EF8-4981-D496-73AF86768D01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31" name="Google Shape;998;p69">
              <a:extLst>
                <a:ext uri="{FF2B5EF4-FFF2-40B4-BE49-F238E27FC236}">
                  <a16:creationId xmlns:a16="http://schemas.microsoft.com/office/drawing/2014/main" id="{ACA8206F-9928-4575-A420-3D06C514D57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999;p69">
              <a:extLst>
                <a:ext uri="{FF2B5EF4-FFF2-40B4-BE49-F238E27FC236}">
                  <a16:creationId xmlns:a16="http://schemas.microsoft.com/office/drawing/2014/main" id="{E790B71C-B219-EA8F-5C07-238D9707673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000;p69">
              <a:extLst>
                <a:ext uri="{FF2B5EF4-FFF2-40B4-BE49-F238E27FC236}">
                  <a16:creationId xmlns:a16="http://schemas.microsoft.com/office/drawing/2014/main" id="{E0C03DE9-7D73-2FB1-5536-A9DD2266B686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1001;p69">
              <a:extLst>
                <a:ext uri="{FF2B5EF4-FFF2-40B4-BE49-F238E27FC236}">
                  <a16:creationId xmlns:a16="http://schemas.microsoft.com/office/drawing/2014/main" id="{370CD382-82DF-68B6-5DDA-E7C85BE9257A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1002;p69">
              <a:extLst>
                <a:ext uri="{FF2B5EF4-FFF2-40B4-BE49-F238E27FC236}">
                  <a16:creationId xmlns:a16="http://schemas.microsoft.com/office/drawing/2014/main" id="{8CF28757-0376-0BEE-BFA4-3754C4D5BE1C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1003;p69">
              <a:extLst>
                <a:ext uri="{FF2B5EF4-FFF2-40B4-BE49-F238E27FC236}">
                  <a16:creationId xmlns:a16="http://schemas.microsoft.com/office/drawing/2014/main" id="{7C0748A6-4137-F408-E169-D4D822C2C6E0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1004;p69">
              <a:extLst>
                <a:ext uri="{FF2B5EF4-FFF2-40B4-BE49-F238E27FC236}">
                  <a16:creationId xmlns:a16="http://schemas.microsoft.com/office/drawing/2014/main" id="{347E96F2-26BE-5943-0B2F-25DB6D3DDFD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6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Link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5191D776-151E-88C6-8350-2788A9158FD6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Referenze</a:t>
            </a:r>
            <a:endParaRPr lang="en-US" dirty="0">
              <a:latin typeface="Playfair Display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71F42D-C048-F092-FFA5-7ADC5395B45E}"/>
              </a:ext>
            </a:extLst>
          </p:cNvPr>
          <p:cNvSpPr txBox="1"/>
          <p:nvPr/>
        </p:nvSpPr>
        <p:spPr>
          <a:xfrm>
            <a:off x="1691680" y="1536750"/>
            <a:ext cx="57548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naheim" panose="020B0604020202020204" charset="0"/>
              </a:rPr>
              <a:t>Paper </a:t>
            </a:r>
            <a:r>
              <a:rPr lang="it-IT" sz="2000" b="1" dirty="0" err="1">
                <a:latin typeface="Anaheim" panose="020B0604020202020204" charset="0"/>
              </a:rPr>
              <a:t>Propotion</a:t>
            </a:r>
            <a:r>
              <a:rPr lang="it-IT" sz="2000" b="1" dirty="0">
                <a:latin typeface="Anaheim" panose="020B0604020202020204" charset="0"/>
              </a:rPr>
              <a:t>:</a:t>
            </a:r>
          </a:p>
          <a:p>
            <a:pPr algn="l"/>
            <a:r>
              <a:rPr lang="en-US" i="0" dirty="0">
                <a:effectLst/>
                <a:highlight>
                  <a:srgbClr val="FFFFFF"/>
                </a:highlight>
                <a:latin typeface="Anaheim" panose="020B0604020202020204" charset="0"/>
              </a:rPr>
              <a:t>Leveraging the Defects Life Cycle to Label Affected Versions and Defective Classes</a:t>
            </a:r>
            <a:endParaRPr lang="it-IT" dirty="0">
              <a:latin typeface="Anaheim" panose="020B060402020202020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dirty="0">
                <a:latin typeface="Anaheim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https://dl.acm.org/doi/10.1145/3433928</a:t>
            </a:r>
            <a:r>
              <a:rPr lang="it-IT" dirty="0">
                <a:latin typeface="Anaheim" panose="020B0604020202020204" charset="0"/>
              </a:rPr>
              <a:t> </a:t>
            </a:r>
          </a:p>
          <a:p>
            <a:endParaRPr lang="it-IT" dirty="0">
              <a:latin typeface="Anaheim" panose="020B0604020202020204" charset="0"/>
            </a:endParaRPr>
          </a:p>
          <a:p>
            <a:endParaRPr lang="it-IT" dirty="0">
              <a:latin typeface="Anaheim" panose="020B0604020202020204" charset="0"/>
            </a:endParaRPr>
          </a:p>
          <a:p>
            <a:r>
              <a:rPr lang="it-IT" sz="2000" b="1" dirty="0">
                <a:latin typeface="Anaheim" panose="020B0604020202020204" charset="0"/>
              </a:rPr>
              <a:t>Paper </a:t>
            </a:r>
            <a:r>
              <a:rPr lang="it-IT" sz="2000" b="1" dirty="0" err="1">
                <a:latin typeface="Anaheim" panose="020B0604020202020204" charset="0"/>
              </a:rPr>
              <a:t>Snoring</a:t>
            </a:r>
            <a:r>
              <a:rPr lang="it-IT" sz="2000" b="1" dirty="0">
                <a:latin typeface="Anaheim" panose="020B0604020202020204" charset="0"/>
              </a:rPr>
              <a:t>:</a:t>
            </a:r>
          </a:p>
          <a:p>
            <a:r>
              <a:rPr lang="en-US" i="0" dirty="0">
                <a:effectLst/>
                <a:highlight>
                  <a:srgbClr val="FFFFFF"/>
                </a:highlight>
                <a:latin typeface="Anaheim" panose="020B0604020202020204" charset="0"/>
              </a:rPr>
              <a:t>The Impact of Dormant Defects on Defect Prediction: A Study of 19 Apache Projects. </a:t>
            </a:r>
          </a:p>
          <a:p>
            <a:r>
              <a:rPr lang="it-IT" dirty="0">
                <a:latin typeface="Anaheim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https://dl.acm.org/doi/abs/10.1145/3467895</a:t>
            </a:r>
            <a:r>
              <a:rPr lang="it-IT" dirty="0">
                <a:latin typeface="Anaheim" panose="020B0604020202020204" charset="0"/>
              </a:rPr>
              <a:t> </a:t>
            </a:r>
          </a:p>
        </p:txBody>
      </p:sp>
      <p:grpSp>
        <p:nvGrpSpPr>
          <p:cNvPr id="7" name="Google Shape;997;p69">
            <a:extLst>
              <a:ext uri="{FF2B5EF4-FFF2-40B4-BE49-F238E27FC236}">
                <a16:creationId xmlns:a16="http://schemas.microsoft.com/office/drawing/2014/main" id="{25E5617E-EB9E-5535-44A3-072325939EFC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8" name="Google Shape;998;p69">
              <a:extLst>
                <a:ext uri="{FF2B5EF4-FFF2-40B4-BE49-F238E27FC236}">
                  <a16:creationId xmlns:a16="http://schemas.microsoft.com/office/drawing/2014/main" id="{BBC67224-ABDC-DEBE-5A29-3E09D6ECF468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999;p69">
              <a:extLst>
                <a:ext uri="{FF2B5EF4-FFF2-40B4-BE49-F238E27FC236}">
                  <a16:creationId xmlns:a16="http://schemas.microsoft.com/office/drawing/2014/main" id="{2832F6E0-48C1-4518-26A2-0AAA1978060A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0;p69">
              <a:extLst>
                <a:ext uri="{FF2B5EF4-FFF2-40B4-BE49-F238E27FC236}">
                  <a16:creationId xmlns:a16="http://schemas.microsoft.com/office/drawing/2014/main" id="{864697AB-5B32-A586-ED46-7E6BBCF23F07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1;p69">
              <a:extLst>
                <a:ext uri="{FF2B5EF4-FFF2-40B4-BE49-F238E27FC236}">
                  <a16:creationId xmlns:a16="http://schemas.microsoft.com/office/drawing/2014/main" id="{90E996B1-11E3-2DFE-7EF5-C8E2EB8BADE4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2;p69">
              <a:extLst>
                <a:ext uri="{FF2B5EF4-FFF2-40B4-BE49-F238E27FC236}">
                  <a16:creationId xmlns:a16="http://schemas.microsoft.com/office/drawing/2014/main" id="{83C037A3-66DB-0890-36DF-25B189DC1090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3;p69">
              <a:extLst>
                <a:ext uri="{FF2B5EF4-FFF2-40B4-BE49-F238E27FC236}">
                  <a16:creationId xmlns:a16="http://schemas.microsoft.com/office/drawing/2014/main" id="{0435CC90-3A69-BF57-EC38-60A5ECFA35EF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4;p69">
              <a:extLst>
                <a:ext uri="{FF2B5EF4-FFF2-40B4-BE49-F238E27FC236}">
                  <a16:creationId xmlns:a16="http://schemas.microsoft.com/office/drawing/2014/main" id="{35A3DEEE-C22C-E28E-DDCF-9E172FF63EBF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997;p69">
            <a:extLst>
              <a:ext uri="{FF2B5EF4-FFF2-40B4-BE49-F238E27FC236}">
                <a16:creationId xmlns:a16="http://schemas.microsoft.com/office/drawing/2014/main" id="{C9DB6A3F-FF4D-80D0-B45B-5433B800F0DD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7" name="Google Shape;998;p69">
              <a:extLst>
                <a:ext uri="{FF2B5EF4-FFF2-40B4-BE49-F238E27FC236}">
                  <a16:creationId xmlns:a16="http://schemas.microsoft.com/office/drawing/2014/main" id="{8FAC16EB-1608-BCD4-E73D-2F39BF5B3A3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999;p69">
              <a:extLst>
                <a:ext uri="{FF2B5EF4-FFF2-40B4-BE49-F238E27FC236}">
                  <a16:creationId xmlns:a16="http://schemas.microsoft.com/office/drawing/2014/main" id="{AEA0FE89-F6FF-646B-B8D5-DF281D6D8F19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0;p69">
              <a:extLst>
                <a:ext uri="{FF2B5EF4-FFF2-40B4-BE49-F238E27FC236}">
                  <a16:creationId xmlns:a16="http://schemas.microsoft.com/office/drawing/2014/main" id="{459F9609-AA1E-4047-4D0A-B9C0C6ED3A9E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1;p69">
              <a:extLst>
                <a:ext uri="{FF2B5EF4-FFF2-40B4-BE49-F238E27FC236}">
                  <a16:creationId xmlns:a16="http://schemas.microsoft.com/office/drawing/2014/main" id="{4A5CEC54-72AF-C387-A21C-26172B72F55A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2;p69">
              <a:extLst>
                <a:ext uri="{FF2B5EF4-FFF2-40B4-BE49-F238E27FC236}">
                  <a16:creationId xmlns:a16="http://schemas.microsoft.com/office/drawing/2014/main" id="{432F8736-C6AB-4BFB-A4AE-6E0C33F125A6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3;p69">
              <a:extLst>
                <a:ext uri="{FF2B5EF4-FFF2-40B4-BE49-F238E27FC236}">
                  <a16:creationId xmlns:a16="http://schemas.microsoft.com/office/drawing/2014/main" id="{23C00FA7-66B7-9069-EC2D-5A9A2B36ABC6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4;p69">
              <a:extLst>
                <a:ext uri="{FF2B5EF4-FFF2-40B4-BE49-F238E27FC236}">
                  <a16:creationId xmlns:a16="http://schemas.microsoft.com/office/drawing/2014/main" id="{1C3DEB2E-9284-1BCB-63D9-F800A1DC83ED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oogle Shape;997;p69">
            <a:extLst>
              <a:ext uri="{FF2B5EF4-FFF2-40B4-BE49-F238E27FC236}">
                <a16:creationId xmlns:a16="http://schemas.microsoft.com/office/drawing/2014/main" id="{DFA53FBB-70A2-E9AD-F827-438A739DCAB8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5" name="Google Shape;998;p69">
              <a:extLst>
                <a:ext uri="{FF2B5EF4-FFF2-40B4-BE49-F238E27FC236}">
                  <a16:creationId xmlns:a16="http://schemas.microsoft.com/office/drawing/2014/main" id="{66B09E5A-5732-23EC-E1D8-94FB7A28CAB6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999;p69">
              <a:extLst>
                <a:ext uri="{FF2B5EF4-FFF2-40B4-BE49-F238E27FC236}">
                  <a16:creationId xmlns:a16="http://schemas.microsoft.com/office/drawing/2014/main" id="{7A91789C-CDFF-E9C2-E336-F61F1352AF29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0;p69">
              <a:extLst>
                <a:ext uri="{FF2B5EF4-FFF2-40B4-BE49-F238E27FC236}">
                  <a16:creationId xmlns:a16="http://schemas.microsoft.com/office/drawing/2014/main" id="{C766E1D1-C536-AA82-54CD-F78B9515A97E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1;p69">
              <a:extLst>
                <a:ext uri="{FF2B5EF4-FFF2-40B4-BE49-F238E27FC236}">
                  <a16:creationId xmlns:a16="http://schemas.microsoft.com/office/drawing/2014/main" id="{B79902F3-7415-278B-1F5C-693F38ED37C5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2;p69">
              <a:extLst>
                <a:ext uri="{FF2B5EF4-FFF2-40B4-BE49-F238E27FC236}">
                  <a16:creationId xmlns:a16="http://schemas.microsoft.com/office/drawing/2014/main" id="{65D26A29-9D16-BA4C-5115-901700C7B8C9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3;p69">
              <a:extLst>
                <a:ext uri="{FF2B5EF4-FFF2-40B4-BE49-F238E27FC236}">
                  <a16:creationId xmlns:a16="http://schemas.microsoft.com/office/drawing/2014/main" id="{14DBC251-B91B-396B-EA07-1889F1CDCFFB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4;p69">
              <a:extLst>
                <a:ext uri="{FF2B5EF4-FFF2-40B4-BE49-F238E27FC236}">
                  <a16:creationId xmlns:a16="http://schemas.microsoft.com/office/drawing/2014/main" id="{CD3CEB8C-E159-E470-9692-EFA4EFA8BD54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54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536750"/>
            <a:ext cx="5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b="1" dirty="0">
                <a:solidFill>
                  <a:srgbClr val="000000"/>
                </a:solidFill>
              </a:rPr>
              <a:t>Link</a:t>
            </a:r>
            <a:endParaRPr kumimoji="0" lang="it-IT" sz="4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5191D776-151E-88C6-8350-2788A9158FD6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layfair Display" panose="00000500000000000000" pitchFamily="2" charset="0"/>
              </a:rPr>
              <a:t>Progetto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B7664D-ACD3-6A91-C4C9-93943CEEE3E9}"/>
              </a:ext>
            </a:extLst>
          </p:cNvPr>
          <p:cNvSpPr txBox="1"/>
          <p:nvPr/>
        </p:nvSpPr>
        <p:spPr>
          <a:xfrm>
            <a:off x="3042320" y="1713159"/>
            <a:ext cx="5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Anaheim" panose="020B0604020202020204" charset="0"/>
              </a:rPr>
              <a:t>Github</a:t>
            </a:r>
            <a:r>
              <a:rPr lang="it-IT" sz="2000" b="1" dirty="0">
                <a:latin typeface="Anaheim" panose="020B0604020202020204" charset="0"/>
              </a:rPr>
              <a:t>:</a:t>
            </a:r>
          </a:p>
          <a:p>
            <a:endParaRPr lang="it-IT" dirty="0">
              <a:latin typeface="Anaheim" panose="020B0604020202020204" charset="0"/>
            </a:endParaRPr>
          </a:p>
          <a:p>
            <a:r>
              <a:rPr lang="it-IT" dirty="0">
                <a:latin typeface="Anaheim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https://github.com/EugenioDiGaetano/isw2data</a:t>
            </a:r>
            <a:r>
              <a:rPr lang="it-IT" dirty="0">
                <a:latin typeface="Anaheim" panose="020B0604020202020204" charset="0"/>
              </a:rPr>
              <a:t> 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2434376E-4A11-72A1-C321-E78FAF9E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714" y1="25000" x2="45714" y2="25000"/>
                        <a14:foregroundMark x1="62321" y1="24107" x2="37500" y2="21964"/>
                        <a14:foregroundMark x1="37500" y1="21964" x2="26964" y2="27857"/>
                        <a14:foregroundMark x1="26964" y1="27857" x2="20000" y2="41250"/>
                        <a14:foregroundMark x1="20000" y1="41250" x2="16964" y2="57500"/>
                        <a14:foregroundMark x1="16964" y1="57500" x2="20000" y2="68393"/>
                        <a14:foregroundMark x1="20000" y1="68393" x2="28036" y2="78393"/>
                        <a14:foregroundMark x1="28036" y1="78393" x2="35357" y2="81607"/>
                        <a14:foregroundMark x1="67321" y1="77143" x2="78571" y2="63214"/>
                        <a14:foregroundMark x1="78571" y1="63214" x2="83393" y2="46607"/>
                        <a14:foregroundMark x1="83393" y1="46607" x2="75714" y2="31071"/>
                        <a14:foregroundMark x1="75714" y1="31071" x2="62500" y2="21429"/>
                        <a14:foregroundMark x1="62500" y1="21429" x2="33929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0" y="1536750"/>
            <a:ext cx="1183817" cy="118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narCloud - Desktop App for Mac, Windows (PC), Linux - WebCatalog">
            <a:extLst>
              <a:ext uri="{FF2B5EF4-FFF2-40B4-BE49-F238E27FC236}">
                <a16:creationId xmlns:a16="http://schemas.microsoft.com/office/drawing/2014/main" id="{B53E3787-B19F-DD83-1465-CCA89267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00" y="3277933"/>
            <a:ext cx="1183817" cy="118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3CDB3A-3B29-7567-6329-061B217F75CB}"/>
              </a:ext>
            </a:extLst>
          </p:cNvPr>
          <p:cNvSpPr txBox="1"/>
          <p:nvPr/>
        </p:nvSpPr>
        <p:spPr>
          <a:xfrm>
            <a:off x="3042320" y="3436936"/>
            <a:ext cx="5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aheim" panose="020B0604020202020204" charset="0"/>
                <a:cs typeface="Arial"/>
                <a:sym typeface="Arial"/>
              </a:rPr>
              <a:t>Sonarcloud</a:t>
            </a:r>
            <a:r>
              <a: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aheim" panose="020B0604020202020204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aheim" panose="020B060402020202020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aheim" panose="020B0604020202020204" charset="0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https://sonarcloud.io/summary/new_code?id=EugenioDiGaetano_isw2data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aheim" panose="020B0604020202020204" charset="0"/>
                <a:cs typeface="Arial"/>
                <a:sym typeface="Arial"/>
              </a:rPr>
              <a:t>  </a:t>
            </a:r>
          </a:p>
        </p:txBody>
      </p:sp>
      <p:grpSp>
        <p:nvGrpSpPr>
          <p:cNvPr id="7" name="Google Shape;997;p69">
            <a:extLst>
              <a:ext uri="{FF2B5EF4-FFF2-40B4-BE49-F238E27FC236}">
                <a16:creationId xmlns:a16="http://schemas.microsoft.com/office/drawing/2014/main" id="{494E464D-61AA-FD9A-650F-F2CDC1BDAA18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8" name="Google Shape;998;p69">
              <a:extLst>
                <a:ext uri="{FF2B5EF4-FFF2-40B4-BE49-F238E27FC236}">
                  <a16:creationId xmlns:a16="http://schemas.microsoft.com/office/drawing/2014/main" id="{2C943B25-C543-56FF-6B5E-8247417BB0D5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999;p69">
              <a:extLst>
                <a:ext uri="{FF2B5EF4-FFF2-40B4-BE49-F238E27FC236}">
                  <a16:creationId xmlns:a16="http://schemas.microsoft.com/office/drawing/2014/main" id="{8FF67604-E0CD-F53F-8D5B-FED44B11C2BC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0;p69">
              <a:extLst>
                <a:ext uri="{FF2B5EF4-FFF2-40B4-BE49-F238E27FC236}">
                  <a16:creationId xmlns:a16="http://schemas.microsoft.com/office/drawing/2014/main" id="{EBCFB630-3132-0A38-ECCF-CEDF44E798B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1;p69">
              <a:extLst>
                <a:ext uri="{FF2B5EF4-FFF2-40B4-BE49-F238E27FC236}">
                  <a16:creationId xmlns:a16="http://schemas.microsoft.com/office/drawing/2014/main" id="{0E68FFEE-D9D3-5CFC-5928-37EF688014AA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2;p69">
              <a:extLst>
                <a:ext uri="{FF2B5EF4-FFF2-40B4-BE49-F238E27FC236}">
                  <a16:creationId xmlns:a16="http://schemas.microsoft.com/office/drawing/2014/main" id="{BC7FE4DA-F264-3B9E-618B-B1E10F4D6D8B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3;p69">
              <a:extLst>
                <a:ext uri="{FF2B5EF4-FFF2-40B4-BE49-F238E27FC236}">
                  <a16:creationId xmlns:a16="http://schemas.microsoft.com/office/drawing/2014/main" id="{2394AB1E-640A-AFDE-1E7E-B696FCCEC5B6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4;p69">
              <a:extLst>
                <a:ext uri="{FF2B5EF4-FFF2-40B4-BE49-F238E27FC236}">
                  <a16:creationId xmlns:a16="http://schemas.microsoft.com/office/drawing/2014/main" id="{9F100148-4907-8B84-19BB-05EB4B445B95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997;p69">
            <a:extLst>
              <a:ext uri="{FF2B5EF4-FFF2-40B4-BE49-F238E27FC236}">
                <a16:creationId xmlns:a16="http://schemas.microsoft.com/office/drawing/2014/main" id="{82EF966A-EC24-999C-025A-D0A3CB4A9909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7" name="Google Shape;998;p69">
              <a:extLst>
                <a:ext uri="{FF2B5EF4-FFF2-40B4-BE49-F238E27FC236}">
                  <a16:creationId xmlns:a16="http://schemas.microsoft.com/office/drawing/2014/main" id="{326E3AB8-27CB-12AC-F15A-9F30BE062515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999;p69">
              <a:extLst>
                <a:ext uri="{FF2B5EF4-FFF2-40B4-BE49-F238E27FC236}">
                  <a16:creationId xmlns:a16="http://schemas.microsoft.com/office/drawing/2014/main" id="{FBB9D437-A820-E0CB-C73F-5AB41A6626DC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0;p69">
              <a:extLst>
                <a:ext uri="{FF2B5EF4-FFF2-40B4-BE49-F238E27FC236}">
                  <a16:creationId xmlns:a16="http://schemas.microsoft.com/office/drawing/2014/main" id="{AE20AC00-E80D-353A-5858-BD3B5940894D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1;p69">
              <a:extLst>
                <a:ext uri="{FF2B5EF4-FFF2-40B4-BE49-F238E27FC236}">
                  <a16:creationId xmlns:a16="http://schemas.microsoft.com/office/drawing/2014/main" id="{CF54048B-D4C1-A75F-9DA8-8D6A022F65C4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2;p69">
              <a:extLst>
                <a:ext uri="{FF2B5EF4-FFF2-40B4-BE49-F238E27FC236}">
                  <a16:creationId xmlns:a16="http://schemas.microsoft.com/office/drawing/2014/main" id="{63A0F37A-59FC-DC7A-4601-0FF055D24032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3;p69">
              <a:extLst>
                <a:ext uri="{FF2B5EF4-FFF2-40B4-BE49-F238E27FC236}">
                  <a16:creationId xmlns:a16="http://schemas.microsoft.com/office/drawing/2014/main" id="{F7667B31-F4E9-879C-C71A-F5BA89125C1A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4;p69">
              <a:extLst>
                <a:ext uri="{FF2B5EF4-FFF2-40B4-BE49-F238E27FC236}">
                  <a16:creationId xmlns:a16="http://schemas.microsoft.com/office/drawing/2014/main" id="{687316D7-FF69-BB64-8229-EB629778050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3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536750"/>
            <a:ext cx="57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534;p37">
            <a:extLst>
              <a:ext uri="{FF2B5EF4-FFF2-40B4-BE49-F238E27FC236}">
                <a16:creationId xmlns:a16="http://schemas.microsoft.com/office/drawing/2014/main" id="{D2E6E93A-B3F7-7937-35A1-885E8BD3D1CC}"/>
              </a:ext>
            </a:extLst>
          </p:cNvPr>
          <p:cNvSpPr txBox="1">
            <a:spLocks/>
          </p:cNvSpPr>
          <p:nvPr/>
        </p:nvSpPr>
        <p:spPr>
          <a:xfrm>
            <a:off x="1685920" y="1671750"/>
            <a:ext cx="5760640" cy="182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lang="it-IT" sz="5400" b="1" dirty="0">
                <a:solidFill>
                  <a:srgbClr val="000000"/>
                </a:solidFill>
              </a:rPr>
              <a:t>GRAZIE  PER L’ATTENZIONE</a:t>
            </a:r>
            <a:endParaRPr kumimoji="0" lang="it-IT" sz="5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sym typeface="Playfair Display"/>
            </a:endParaRPr>
          </a:p>
        </p:txBody>
      </p:sp>
      <p:grpSp>
        <p:nvGrpSpPr>
          <p:cNvPr id="7" name="Google Shape;997;p69">
            <a:extLst>
              <a:ext uri="{FF2B5EF4-FFF2-40B4-BE49-F238E27FC236}">
                <a16:creationId xmlns:a16="http://schemas.microsoft.com/office/drawing/2014/main" id="{EE4BE576-C64D-5604-209B-A729C9849354}"/>
              </a:ext>
            </a:extLst>
          </p:cNvPr>
          <p:cNvGrpSpPr/>
          <p:nvPr/>
        </p:nvGrpSpPr>
        <p:grpSpPr>
          <a:xfrm>
            <a:off x="7741027" y="-1402973"/>
            <a:ext cx="3110746" cy="3110746"/>
            <a:chOff x="3217900" y="804700"/>
            <a:chExt cx="1520400" cy="1520700"/>
          </a:xfrm>
        </p:grpSpPr>
        <p:sp>
          <p:nvSpPr>
            <p:cNvPr id="8" name="Google Shape;998;p69">
              <a:extLst>
                <a:ext uri="{FF2B5EF4-FFF2-40B4-BE49-F238E27FC236}">
                  <a16:creationId xmlns:a16="http://schemas.microsoft.com/office/drawing/2014/main" id="{1020A075-364E-3A3F-EA5E-2C14CF262277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999;p69">
              <a:extLst>
                <a:ext uri="{FF2B5EF4-FFF2-40B4-BE49-F238E27FC236}">
                  <a16:creationId xmlns:a16="http://schemas.microsoft.com/office/drawing/2014/main" id="{545FEE9D-EB48-6199-9F8F-82031494EF75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0;p69">
              <a:extLst>
                <a:ext uri="{FF2B5EF4-FFF2-40B4-BE49-F238E27FC236}">
                  <a16:creationId xmlns:a16="http://schemas.microsoft.com/office/drawing/2014/main" id="{B87254C6-05F8-36D0-D12F-04271BEF5819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1;p69">
              <a:extLst>
                <a:ext uri="{FF2B5EF4-FFF2-40B4-BE49-F238E27FC236}">
                  <a16:creationId xmlns:a16="http://schemas.microsoft.com/office/drawing/2014/main" id="{B275EEEA-81B7-9506-885E-1A43A729C1E8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2;p69">
              <a:extLst>
                <a:ext uri="{FF2B5EF4-FFF2-40B4-BE49-F238E27FC236}">
                  <a16:creationId xmlns:a16="http://schemas.microsoft.com/office/drawing/2014/main" id="{92224370-5EF1-11F4-2E89-49F485670B4A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3;p69">
              <a:extLst>
                <a:ext uri="{FF2B5EF4-FFF2-40B4-BE49-F238E27FC236}">
                  <a16:creationId xmlns:a16="http://schemas.microsoft.com/office/drawing/2014/main" id="{A6D639B2-DC54-7360-00E0-ED7149BD062D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4;p69">
              <a:extLst>
                <a:ext uri="{FF2B5EF4-FFF2-40B4-BE49-F238E27FC236}">
                  <a16:creationId xmlns:a16="http://schemas.microsoft.com/office/drawing/2014/main" id="{19ACBBA1-D66F-8CA2-45A2-D691E295B18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997;p69">
            <a:extLst>
              <a:ext uri="{FF2B5EF4-FFF2-40B4-BE49-F238E27FC236}">
                <a16:creationId xmlns:a16="http://schemas.microsoft.com/office/drawing/2014/main" id="{FAACD350-76F0-585B-DF4B-F4491B3B8F9B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7" name="Google Shape;998;p69">
              <a:extLst>
                <a:ext uri="{FF2B5EF4-FFF2-40B4-BE49-F238E27FC236}">
                  <a16:creationId xmlns:a16="http://schemas.microsoft.com/office/drawing/2014/main" id="{3E4F1AAA-4E28-EAD5-5AB9-75EFBCAF3403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999;p69">
              <a:extLst>
                <a:ext uri="{FF2B5EF4-FFF2-40B4-BE49-F238E27FC236}">
                  <a16:creationId xmlns:a16="http://schemas.microsoft.com/office/drawing/2014/main" id="{DC43D498-2BF4-E848-FACD-EC63BB6DFAF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0;p69">
              <a:extLst>
                <a:ext uri="{FF2B5EF4-FFF2-40B4-BE49-F238E27FC236}">
                  <a16:creationId xmlns:a16="http://schemas.microsoft.com/office/drawing/2014/main" id="{EDCDB3DE-09C3-E9B5-0CE9-B48BDD024102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1;p69">
              <a:extLst>
                <a:ext uri="{FF2B5EF4-FFF2-40B4-BE49-F238E27FC236}">
                  <a16:creationId xmlns:a16="http://schemas.microsoft.com/office/drawing/2014/main" id="{1E39E287-9F65-25F0-F6B0-A2AF86C4366C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2;p69">
              <a:extLst>
                <a:ext uri="{FF2B5EF4-FFF2-40B4-BE49-F238E27FC236}">
                  <a16:creationId xmlns:a16="http://schemas.microsoft.com/office/drawing/2014/main" id="{0EAB475B-D528-AB97-0D4D-4027E3E4662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3;p69">
              <a:extLst>
                <a:ext uri="{FF2B5EF4-FFF2-40B4-BE49-F238E27FC236}">
                  <a16:creationId xmlns:a16="http://schemas.microsoft.com/office/drawing/2014/main" id="{09E739B9-5324-3703-486B-29D62D29C673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4;p69">
              <a:extLst>
                <a:ext uri="{FF2B5EF4-FFF2-40B4-BE49-F238E27FC236}">
                  <a16:creationId xmlns:a16="http://schemas.microsoft.com/office/drawing/2014/main" id="{D6AA1C3D-103C-752E-2FC7-E28601D45FA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oogle Shape;997;p69">
            <a:extLst>
              <a:ext uri="{FF2B5EF4-FFF2-40B4-BE49-F238E27FC236}">
                <a16:creationId xmlns:a16="http://schemas.microsoft.com/office/drawing/2014/main" id="{FE9488CE-02A3-76AD-5B3D-EF8DC7825D07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5" name="Google Shape;998;p69">
              <a:extLst>
                <a:ext uri="{FF2B5EF4-FFF2-40B4-BE49-F238E27FC236}">
                  <a16:creationId xmlns:a16="http://schemas.microsoft.com/office/drawing/2014/main" id="{6CBE75AF-751C-32AC-7AB5-75C603D72DB4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999;p69">
              <a:extLst>
                <a:ext uri="{FF2B5EF4-FFF2-40B4-BE49-F238E27FC236}">
                  <a16:creationId xmlns:a16="http://schemas.microsoft.com/office/drawing/2014/main" id="{B71901B7-97CD-387E-726C-A46E9D64B93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0;p69">
              <a:extLst>
                <a:ext uri="{FF2B5EF4-FFF2-40B4-BE49-F238E27FC236}">
                  <a16:creationId xmlns:a16="http://schemas.microsoft.com/office/drawing/2014/main" id="{79BADEA2-CE9B-A2EF-7C14-F7062F00DE7F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1;p69">
              <a:extLst>
                <a:ext uri="{FF2B5EF4-FFF2-40B4-BE49-F238E27FC236}">
                  <a16:creationId xmlns:a16="http://schemas.microsoft.com/office/drawing/2014/main" id="{9A30F8AF-C0CE-EE5F-652D-5A6B61C5267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2;p69">
              <a:extLst>
                <a:ext uri="{FF2B5EF4-FFF2-40B4-BE49-F238E27FC236}">
                  <a16:creationId xmlns:a16="http://schemas.microsoft.com/office/drawing/2014/main" id="{F2EE2963-E76A-45F6-5CE5-A3659917C49E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3;p69">
              <a:extLst>
                <a:ext uri="{FF2B5EF4-FFF2-40B4-BE49-F238E27FC236}">
                  <a16:creationId xmlns:a16="http://schemas.microsoft.com/office/drawing/2014/main" id="{FE867D4A-47D9-3151-DD34-F17C478F4DDB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4;p69">
              <a:extLst>
                <a:ext uri="{FF2B5EF4-FFF2-40B4-BE49-F238E27FC236}">
                  <a16:creationId xmlns:a16="http://schemas.microsoft.com/office/drawing/2014/main" id="{2692E84B-1996-635D-052F-1316C0AEE6DE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2" name="Google Shape;520;p35">
            <a:extLst>
              <a:ext uri="{FF2B5EF4-FFF2-40B4-BE49-F238E27FC236}">
                <a16:creationId xmlns:a16="http://schemas.microsoft.com/office/drawing/2014/main" id="{B5AB9867-D5C6-E0DE-A7AE-DF028283B4F1}"/>
              </a:ext>
            </a:extLst>
          </p:cNvPr>
          <p:cNvCxnSpPr>
            <a:cxnSpLocks/>
          </p:cNvCxnSpPr>
          <p:nvPr/>
        </p:nvCxnSpPr>
        <p:spPr>
          <a:xfrm>
            <a:off x="1685920" y="3813348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7200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Introduzione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Contesto</a:t>
            </a:r>
            <a:endParaRPr lang="en-US" dirty="0">
              <a:latin typeface="Playfair Display" panose="000005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707654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Il processo di testing del software è una fase critica nello sviluppo, mirata a </a:t>
            </a:r>
            <a:r>
              <a:rPr lang="it-IT" b="1" dirty="0">
                <a:latin typeface="Anaheim" panose="020B0604020202020204" charset="0"/>
              </a:rPr>
              <a:t>identificare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b="1" dirty="0">
                <a:latin typeface="Anaheim" panose="020B0604020202020204" charset="0"/>
              </a:rPr>
              <a:t>e correggere bug </a:t>
            </a:r>
            <a:r>
              <a:rPr lang="it-IT" dirty="0">
                <a:latin typeface="Anaheim" panose="020B0604020202020204" charset="0"/>
              </a:rPr>
              <a:t>nel codice. Tuttavia, testare interamente un'applicazione di grandi dimensioni è spesso impraticabile a causa di vincoli di tempo e risorse.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Anaheim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I modelli di </a:t>
            </a:r>
            <a:r>
              <a:rPr lang="it-IT" b="1" dirty="0">
                <a:latin typeface="Anaheim" panose="020B0604020202020204" charset="0"/>
              </a:rPr>
              <a:t>Machine Learning (ML) </a:t>
            </a:r>
            <a:r>
              <a:rPr lang="it-IT" dirty="0">
                <a:latin typeface="Anaheim" panose="020B0604020202020204" charset="0"/>
              </a:rPr>
              <a:t>possono essere impiegati per prevedere quali sono le classi più propense a contenere bug, consentendo ai team di testing di concentrare gli sforzi sulle aree più critiche.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078" name="Picture 6" descr="Bug, bug finder, find bug, hunt bug, search, search bug, optimization icon  - Download on Iconfinder">
            <a:extLst>
              <a:ext uri="{FF2B5EF4-FFF2-40B4-BE49-F238E27FC236}">
                <a16:creationId xmlns:a16="http://schemas.microsoft.com/office/drawing/2014/main" id="{EED3F3A8-123A-3E07-4218-C7ABDD11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2000" y="4011750"/>
            <a:ext cx="765000" cy="74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61F929DD-423C-4BD9-147E-B2E02917E6CD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6CA82040-E374-77BB-DFA4-BC9973665B20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999;p69">
              <a:extLst>
                <a:ext uri="{FF2B5EF4-FFF2-40B4-BE49-F238E27FC236}">
                  <a16:creationId xmlns:a16="http://schemas.microsoft.com/office/drawing/2014/main" id="{FAF6F67C-E6DE-09BA-7D98-60E4CC4B3327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1000;p69">
              <a:extLst>
                <a:ext uri="{FF2B5EF4-FFF2-40B4-BE49-F238E27FC236}">
                  <a16:creationId xmlns:a16="http://schemas.microsoft.com/office/drawing/2014/main" id="{5ED7E529-2588-C657-629D-A1F7189987CC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1;p69">
              <a:extLst>
                <a:ext uri="{FF2B5EF4-FFF2-40B4-BE49-F238E27FC236}">
                  <a16:creationId xmlns:a16="http://schemas.microsoft.com/office/drawing/2014/main" id="{856B175C-57A1-6A5F-EAE8-5FF62402BB28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2;p69">
              <a:extLst>
                <a:ext uri="{FF2B5EF4-FFF2-40B4-BE49-F238E27FC236}">
                  <a16:creationId xmlns:a16="http://schemas.microsoft.com/office/drawing/2014/main" id="{0EA12ACB-F50F-A5BF-B016-ACE826B7D2E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3;p69">
              <a:extLst>
                <a:ext uri="{FF2B5EF4-FFF2-40B4-BE49-F238E27FC236}">
                  <a16:creationId xmlns:a16="http://schemas.microsoft.com/office/drawing/2014/main" id="{33CE1019-89D7-0461-D8EF-250DE2132411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4;p69">
              <a:extLst>
                <a:ext uri="{FF2B5EF4-FFF2-40B4-BE49-F238E27FC236}">
                  <a16:creationId xmlns:a16="http://schemas.microsoft.com/office/drawing/2014/main" id="{F30AFACE-E0C7-0FBA-51EB-5AC4EC299A3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" name="Google Shape;997;p69">
            <a:extLst>
              <a:ext uri="{FF2B5EF4-FFF2-40B4-BE49-F238E27FC236}">
                <a16:creationId xmlns:a16="http://schemas.microsoft.com/office/drawing/2014/main" id="{5D9BC680-0961-A915-35AE-04B72E369825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4" name="Google Shape;998;p69">
              <a:extLst>
                <a:ext uri="{FF2B5EF4-FFF2-40B4-BE49-F238E27FC236}">
                  <a16:creationId xmlns:a16="http://schemas.microsoft.com/office/drawing/2014/main" id="{F666F811-7EEA-3302-2AC6-CA8A13A7754E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999;p69">
              <a:extLst>
                <a:ext uri="{FF2B5EF4-FFF2-40B4-BE49-F238E27FC236}">
                  <a16:creationId xmlns:a16="http://schemas.microsoft.com/office/drawing/2014/main" id="{BA5930F0-91F4-A275-6BF3-4FA1ECAA8EE3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0;p69">
              <a:extLst>
                <a:ext uri="{FF2B5EF4-FFF2-40B4-BE49-F238E27FC236}">
                  <a16:creationId xmlns:a16="http://schemas.microsoft.com/office/drawing/2014/main" id="{E5D7D45E-31DB-29CD-B4D6-2FA2AEE2C64C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1;p69">
              <a:extLst>
                <a:ext uri="{FF2B5EF4-FFF2-40B4-BE49-F238E27FC236}">
                  <a16:creationId xmlns:a16="http://schemas.microsoft.com/office/drawing/2014/main" id="{76B50D69-C704-1DA3-13CC-803D67E037ED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2;p69">
              <a:extLst>
                <a:ext uri="{FF2B5EF4-FFF2-40B4-BE49-F238E27FC236}">
                  <a16:creationId xmlns:a16="http://schemas.microsoft.com/office/drawing/2014/main" id="{C99ABD04-9D20-A95F-D4B1-96BBBD444D9A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3;p69">
              <a:extLst>
                <a:ext uri="{FF2B5EF4-FFF2-40B4-BE49-F238E27FC236}">
                  <a16:creationId xmlns:a16="http://schemas.microsoft.com/office/drawing/2014/main" id="{D23B9FCA-F61E-0153-96CB-6A6D52648465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4;p69">
              <a:extLst>
                <a:ext uri="{FF2B5EF4-FFF2-40B4-BE49-F238E27FC236}">
                  <a16:creationId xmlns:a16="http://schemas.microsoft.com/office/drawing/2014/main" id="{DA501EEE-D904-126F-D1C7-4D1FCD424155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oogle Shape;997;p69">
            <a:extLst>
              <a:ext uri="{FF2B5EF4-FFF2-40B4-BE49-F238E27FC236}">
                <a16:creationId xmlns:a16="http://schemas.microsoft.com/office/drawing/2014/main" id="{172FE6BF-9F28-AC84-B18D-707F0E87A780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2" name="Google Shape;998;p69">
              <a:extLst>
                <a:ext uri="{FF2B5EF4-FFF2-40B4-BE49-F238E27FC236}">
                  <a16:creationId xmlns:a16="http://schemas.microsoft.com/office/drawing/2014/main" id="{45C7F9D4-FBE4-E260-ADC0-071ABC2521FF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999;p69">
              <a:extLst>
                <a:ext uri="{FF2B5EF4-FFF2-40B4-BE49-F238E27FC236}">
                  <a16:creationId xmlns:a16="http://schemas.microsoft.com/office/drawing/2014/main" id="{2E1BAB0C-AE05-015D-7E05-8588DD737D31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0;p69">
              <a:extLst>
                <a:ext uri="{FF2B5EF4-FFF2-40B4-BE49-F238E27FC236}">
                  <a16:creationId xmlns:a16="http://schemas.microsoft.com/office/drawing/2014/main" id="{751184EE-F650-60D1-37DC-7E242F2F2A60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1;p69">
              <a:extLst>
                <a:ext uri="{FF2B5EF4-FFF2-40B4-BE49-F238E27FC236}">
                  <a16:creationId xmlns:a16="http://schemas.microsoft.com/office/drawing/2014/main" id="{572B65B9-DF12-58DA-93B6-2CB76793D3AD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2;p69">
              <a:extLst>
                <a:ext uri="{FF2B5EF4-FFF2-40B4-BE49-F238E27FC236}">
                  <a16:creationId xmlns:a16="http://schemas.microsoft.com/office/drawing/2014/main" id="{B6A23D15-24F6-C545-F439-5E1AC29A9B1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3;p69">
              <a:extLst>
                <a:ext uri="{FF2B5EF4-FFF2-40B4-BE49-F238E27FC236}">
                  <a16:creationId xmlns:a16="http://schemas.microsoft.com/office/drawing/2014/main" id="{39861DB3-BF57-FB0C-FFF9-9F1D74860AD7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4;p69">
              <a:extLst>
                <a:ext uri="{FF2B5EF4-FFF2-40B4-BE49-F238E27FC236}">
                  <a16:creationId xmlns:a16="http://schemas.microsoft.com/office/drawing/2014/main" id="{11B66FE3-1059-BCB7-810A-D6EA63DB351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Introduzione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Scopo</a:t>
            </a:r>
            <a:endParaRPr lang="en-US" dirty="0">
              <a:latin typeface="Playfair Display" panose="000005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707654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L’obiettivo di questo lavoro è </a:t>
            </a:r>
            <a:r>
              <a:rPr lang="it-IT" b="1" dirty="0">
                <a:latin typeface="Anaheim" panose="020B0604020202020204" charset="0"/>
              </a:rPr>
              <a:t>ottimizzare il processo di testing</a:t>
            </a:r>
            <a:r>
              <a:rPr lang="it-IT" dirty="0">
                <a:latin typeface="Anaheim" panose="020B0604020202020204" charset="0"/>
              </a:rPr>
              <a:t>, rendendolo più agevole, efficiente e meno dispendioso in termini di risorse.</a:t>
            </a:r>
          </a:p>
          <a:p>
            <a:pPr algn="just"/>
            <a:endParaRPr lang="it-IT" dirty="0">
              <a:latin typeface="Anaheim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Verranno analizzati due progetti di Apache Software Foundation, nello specifico </a:t>
            </a:r>
            <a:r>
              <a:rPr lang="it-IT" b="1" dirty="0" err="1">
                <a:latin typeface="Anaheim" panose="020B0604020202020204" charset="0"/>
              </a:rPr>
              <a:t>BookKeeper</a:t>
            </a:r>
            <a:r>
              <a:rPr lang="it-IT" b="1" dirty="0">
                <a:latin typeface="Anaheim" panose="020B0604020202020204" charset="0"/>
              </a:rPr>
              <a:t> e </a:t>
            </a:r>
            <a:r>
              <a:rPr lang="it-IT" b="1" dirty="0" err="1">
                <a:latin typeface="Anaheim" panose="020B0604020202020204" charset="0"/>
              </a:rPr>
              <a:t>Syncope</a:t>
            </a:r>
            <a:r>
              <a:rPr lang="it-IT" dirty="0">
                <a:latin typeface="Anaheim" panose="020B0604020202020204" charset="0"/>
              </a:rPr>
              <a:t>, misurando l’accuratezza di </a:t>
            </a:r>
            <a:r>
              <a:rPr lang="it-IT" b="1" dirty="0">
                <a:latin typeface="Anaheim" panose="020B0604020202020204" charset="0"/>
              </a:rPr>
              <a:t>tre classificatori</a:t>
            </a:r>
            <a:r>
              <a:rPr lang="it-IT" dirty="0">
                <a:latin typeface="Anaheim" panose="020B0604020202020204" charset="0"/>
              </a:rPr>
              <a:t>, usando tecniche di </a:t>
            </a:r>
            <a:r>
              <a:rPr lang="it-IT" b="1" dirty="0">
                <a:latin typeface="Anaheim" panose="020B0604020202020204" charset="0"/>
              </a:rPr>
              <a:t>sampling</a:t>
            </a:r>
            <a:r>
              <a:rPr lang="it-IT" dirty="0">
                <a:latin typeface="Anaheim" panose="020B0604020202020204" charset="0"/>
              </a:rPr>
              <a:t>, classificazioni </a:t>
            </a:r>
            <a:r>
              <a:rPr lang="it-IT" b="1" dirty="0">
                <a:latin typeface="Anaheim" panose="020B0604020202020204" charset="0"/>
              </a:rPr>
              <a:t>sensibili al costo</a:t>
            </a:r>
            <a:r>
              <a:rPr lang="it-IT" dirty="0">
                <a:latin typeface="Anaheim" panose="020B0604020202020204" charset="0"/>
              </a:rPr>
              <a:t>, o </a:t>
            </a:r>
            <a:r>
              <a:rPr lang="it-IT" b="1" dirty="0">
                <a:latin typeface="Anaheim" panose="020B0604020202020204" charset="0"/>
              </a:rPr>
              <a:t>feature </a:t>
            </a:r>
            <a:r>
              <a:rPr lang="it-IT" b="1" dirty="0" err="1">
                <a:latin typeface="Anaheim" panose="020B0604020202020204" charset="0"/>
              </a:rPr>
              <a:t>selection</a:t>
            </a:r>
            <a:r>
              <a:rPr lang="it-IT" dirty="0">
                <a:latin typeface="Anaheim" panose="020B0604020202020204" charset="0"/>
              </a:rPr>
              <a:t>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86756871-4DF5-BC86-CA27-F807A1D41522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16E24EDE-831A-F9BC-B410-3FB22D37EC2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999;p69">
              <a:extLst>
                <a:ext uri="{FF2B5EF4-FFF2-40B4-BE49-F238E27FC236}">
                  <a16:creationId xmlns:a16="http://schemas.microsoft.com/office/drawing/2014/main" id="{B5E6034B-4CEE-07FF-22BF-BCF6C0501991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1000;p69">
              <a:extLst>
                <a:ext uri="{FF2B5EF4-FFF2-40B4-BE49-F238E27FC236}">
                  <a16:creationId xmlns:a16="http://schemas.microsoft.com/office/drawing/2014/main" id="{30BC1416-C04E-8F4D-F8A6-FC7A4ACBFB2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1;p69">
              <a:extLst>
                <a:ext uri="{FF2B5EF4-FFF2-40B4-BE49-F238E27FC236}">
                  <a16:creationId xmlns:a16="http://schemas.microsoft.com/office/drawing/2014/main" id="{52884891-8CD8-D282-B8B1-50121DF22F13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2;p69">
              <a:extLst>
                <a:ext uri="{FF2B5EF4-FFF2-40B4-BE49-F238E27FC236}">
                  <a16:creationId xmlns:a16="http://schemas.microsoft.com/office/drawing/2014/main" id="{916DA501-D8A9-B9B8-64C3-B1869B7B55D2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3;p69">
              <a:extLst>
                <a:ext uri="{FF2B5EF4-FFF2-40B4-BE49-F238E27FC236}">
                  <a16:creationId xmlns:a16="http://schemas.microsoft.com/office/drawing/2014/main" id="{477596E3-6E0F-9133-0938-50FF2965A9AF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4;p69">
              <a:extLst>
                <a:ext uri="{FF2B5EF4-FFF2-40B4-BE49-F238E27FC236}">
                  <a16:creationId xmlns:a16="http://schemas.microsoft.com/office/drawing/2014/main" id="{4D0C4504-4088-2CEA-69A7-BEA59A437B1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" name="Google Shape;997;p69">
            <a:extLst>
              <a:ext uri="{FF2B5EF4-FFF2-40B4-BE49-F238E27FC236}">
                <a16:creationId xmlns:a16="http://schemas.microsoft.com/office/drawing/2014/main" id="{04C24A7C-395A-2B5B-CE52-176686DB1B14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4" name="Google Shape;998;p69">
              <a:extLst>
                <a:ext uri="{FF2B5EF4-FFF2-40B4-BE49-F238E27FC236}">
                  <a16:creationId xmlns:a16="http://schemas.microsoft.com/office/drawing/2014/main" id="{690849BF-691A-A54D-4725-EF4C7A64BCB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999;p69">
              <a:extLst>
                <a:ext uri="{FF2B5EF4-FFF2-40B4-BE49-F238E27FC236}">
                  <a16:creationId xmlns:a16="http://schemas.microsoft.com/office/drawing/2014/main" id="{090CDE8D-1C95-955A-6739-27FE126D856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0;p69">
              <a:extLst>
                <a:ext uri="{FF2B5EF4-FFF2-40B4-BE49-F238E27FC236}">
                  <a16:creationId xmlns:a16="http://schemas.microsoft.com/office/drawing/2014/main" id="{396CC56F-772A-FD45-A1B8-08A9C44C81FC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1;p69">
              <a:extLst>
                <a:ext uri="{FF2B5EF4-FFF2-40B4-BE49-F238E27FC236}">
                  <a16:creationId xmlns:a16="http://schemas.microsoft.com/office/drawing/2014/main" id="{52E47247-E4DF-30E0-152D-763F58D73CB0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002;p69">
              <a:extLst>
                <a:ext uri="{FF2B5EF4-FFF2-40B4-BE49-F238E27FC236}">
                  <a16:creationId xmlns:a16="http://schemas.microsoft.com/office/drawing/2014/main" id="{8E6D2414-50FE-994C-A1E7-B24AF68CD2E2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3;p69">
              <a:extLst>
                <a:ext uri="{FF2B5EF4-FFF2-40B4-BE49-F238E27FC236}">
                  <a16:creationId xmlns:a16="http://schemas.microsoft.com/office/drawing/2014/main" id="{8385D63B-26BD-6814-F71D-D9E7BE4E8251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4;p69">
              <a:extLst>
                <a:ext uri="{FF2B5EF4-FFF2-40B4-BE49-F238E27FC236}">
                  <a16:creationId xmlns:a16="http://schemas.microsoft.com/office/drawing/2014/main" id="{F6BDBB7A-A864-6AA0-3277-FDBF67154CA1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oogle Shape;997;p69">
            <a:extLst>
              <a:ext uri="{FF2B5EF4-FFF2-40B4-BE49-F238E27FC236}">
                <a16:creationId xmlns:a16="http://schemas.microsoft.com/office/drawing/2014/main" id="{5659E6AF-85E7-2119-DE06-6987DD60D196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2" name="Google Shape;998;p69">
              <a:extLst>
                <a:ext uri="{FF2B5EF4-FFF2-40B4-BE49-F238E27FC236}">
                  <a16:creationId xmlns:a16="http://schemas.microsoft.com/office/drawing/2014/main" id="{8E3E69A8-06D9-75B9-BB4E-CCB8BE51A37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999;p69">
              <a:extLst>
                <a:ext uri="{FF2B5EF4-FFF2-40B4-BE49-F238E27FC236}">
                  <a16:creationId xmlns:a16="http://schemas.microsoft.com/office/drawing/2014/main" id="{424A1D9F-1B6B-F380-20EE-2C2CCCF14DA9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0;p69">
              <a:extLst>
                <a:ext uri="{FF2B5EF4-FFF2-40B4-BE49-F238E27FC236}">
                  <a16:creationId xmlns:a16="http://schemas.microsoft.com/office/drawing/2014/main" id="{99B045D6-FFFA-FC76-28B7-DB093BD53018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1;p69">
              <a:extLst>
                <a:ext uri="{FF2B5EF4-FFF2-40B4-BE49-F238E27FC236}">
                  <a16:creationId xmlns:a16="http://schemas.microsoft.com/office/drawing/2014/main" id="{3988E367-F05D-0E63-4792-922848B6ADBD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1002;p69">
              <a:extLst>
                <a:ext uri="{FF2B5EF4-FFF2-40B4-BE49-F238E27FC236}">
                  <a16:creationId xmlns:a16="http://schemas.microsoft.com/office/drawing/2014/main" id="{2B13CB59-26A8-635E-A223-94BA3805B677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1003;p69">
              <a:extLst>
                <a:ext uri="{FF2B5EF4-FFF2-40B4-BE49-F238E27FC236}">
                  <a16:creationId xmlns:a16="http://schemas.microsoft.com/office/drawing/2014/main" id="{DE3FD0C4-2894-CE40-90BF-B4CD2F7F8305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4;p69">
              <a:extLst>
                <a:ext uri="{FF2B5EF4-FFF2-40B4-BE49-F238E27FC236}">
                  <a16:creationId xmlns:a16="http://schemas.microsoft.com/office/drawing/2014/main" id="{1B9F4328-3E40-73E8-F20A-F2540A1E6B4E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34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layfair Display" panose="00000500000000000000" pitchFamily="2" charset="0"/>
              </a:rPr>
              <a:t>JIRA e Git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597848" y="1650419"/>
            <a:ext cx="594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Per poter effettuare predizioni accurate su quali classi sono più suscettibili ai bug, è essenziale </a:t>
            </a:r>
            <a:r>
              <a:rPr lang="it-IT" b="1" dirty="0">
                <a:latin typeface="Anaheim" panose="020B0604020202020204" charset="0"/>
              </a:rPr>
              <a:t>raccogliere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b="1" dirty="0">
                <a:latin typeface="Anaheim" panose="020B0604020202020204" charset="0"/>
              </a:rPr>
              <a:t>dati</a:t>
            </a:r>
            <a:r>
              <a:rPr lang="it-IT" dirty="0">
                <a:latin typeface="Anaheim" panose="020B0604020202020204" charset="0"/>
              </a:rPr>
              <a:t> da fornire ai modelli di Machine Learning.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6C61B-DDE4-68D2-5DED-154F50E56361}"/>
              </a:ext>
            </a:extLst>
          </p:cNvPr>
          <p:cNvSpPr txBox="1"/>
          <p:nvPr/>
        </p:nvSpPr>
        <p:spPr>
          <a:xfrm>
            <a:off x="1692000" y="2391750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latin typeface="Anaheim" panose="020B0604020202020204" charset="0"/>
              </a:rPr>
              <a:t>JIRA</a:t>
            </a:r>
            <a:r>
              <a:rPr lang="it-IT" dirty="0">
                <a:latin typeface="Anaheim" panose="020B0604020202020204" charset="0"/>
              </a:rPr>
              <a:t> è un software che consente il </a:t>
            </a:r>
            <a:r>
              <a:rPr lang="it-IT" b="1" dirty="0">
                <a:latin typeface="Anaheim" panose="020B0604020202020204" charset="0"/>
              </a:rPr>
              <a:t>bug tracking </a:t>
            </a:r>
            <a:r>
              <a:rPr lang="it-IT" dirty="0">
                <a:latin typeface="Anaheim" panose="020B0604020202020204" charset="0"/>
              </a:rPr>
              <a:t>e la gestione dei progetti.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A70822-7299-CBAA-4EE8-E2055B60FDE6}"/>
              </a:ext>
            </a:extLst>
          </p:cNvPr>
          <p:cNvSpPr txBox="1"/>
          <p:nvPr/>
        </p:nvSpPr>
        <p:spPr>
          <a:xfrm>
            <a:off x="4932000" y="2391750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latin typeface="Anaheim" panose="020B0604020202020204" charset="0"/>
              </a:rPr>
              <a:t>Git</a:t>
            </a:r>
            <a:r>
              <a:rPr lang="it-IT" dirty="0">
                <a:latin typeface="Anaheim" panose="020B0604020202020204" charset="0"/>
              </a:rPr>
              <a:t> è un sistema di </a:t>
            </a:r>
            <a:r>
              <a:rPr lang="it-IT" b="1" dirty="0">
                <a:latin typeface="Anaheim" panose="020B0604020202020204" charset="0"/>
              </a:rPr>
              <a:t>controllo di versione</a:t>
            </a:r>
            <a:r>
              <a:rPr lang="it-IT" dirty="0">
                <a:latin typeface="Anaheim" panose="020B0604020202020204" charset="0"/>
              </a:rPr>
              <a:t> distribuito.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4E6949-9ABF-1522-6AC6-E5564B6707C3}"/>
              </a:ext>
            </a:extLst>
          </p:cNvPr>
          <p:cNvSpPr txBox="1"/>
          <p:nvPr/>
        </p:nvSpPr>
        <p:spPr>
          <a:xfrm>
            <a:off x="1692000" y="3453086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Lista delle Release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Lista dei Ticket Bug</a:t>
            </a:r>
          </a:p>
        </p:txBody>
      </p:sp>
      <p:sp>
        <p:nvSpPr>
          <p:cNvPr id="8" name="Google Shape;525;p36">
            <a:extLst>
              <a:ext uri="{FF2B5EF4-FFF2-40B4-BE49-F238E27FC236}">
                <a16:creationId xmlns:a16="http://schemas.microsoft.com/office/drawing/2014/main" id="{3A40C490-4661-BA67-7DC3-21EA1E827B28}"/>
              </a:ext>
            </a:extLst>
          </p:cNvPr>
          <p:cNvSpPr txBox="1">
            <a:spLocks/>
          </p:cNvSpPr>
          <p:nvPr/>
        </p:nvSpPr>
        <p:spPr>
          <a:xfrm>
            <a:off x="716008" y="305981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Playfair Display" panose="00000500000000000000" pitchFamily="2" charset="0"/>
              </a:rPr>
              <a:t>Dati da </a:t>
            </a:r>
            <a:r>
              <a:rPr lang="en-US" dirty="0" err="1">
                <a:latin typeface="Playfair Display" panose="00000500000000000000" pitchFamily="2" charset="0"/>
              </a:rPr>
              <a:t>estrarre</a:t>
            </a:r>
            <a:r>
              <a:rPr lang="en-US" dirty="0">
                <a:latin typeface="Playfair Display" panose="00000500000000000000" pitchFamily="2" charset="0"/>
              </a:rPr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C0FBB0-66C9-3A7B-E292-1FF210D4B5AE}"/>
              </a:ext>
            </a:extLst>
          </p:cNvPr>
          <p:cNvSpPr txBox="1"/>
          <p:nvPr/>
        </p:nvSpPr>
        <p:spPr>
          <a:xfrm>
            <a:off x="4932000" y="3453086"/>
            <a:ext cx="25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Lista dei </a:t>
            </a:r>
            <a:r>
              <a:rPr lang="it-IT" dirty="0" err="1">
                <a:latin typeface="Anaheim" panose="020B0604020202020204" charset="0"/>
              </a:rPr>
              <a:t>commit</a:t>
            </a:r>
            <a:endParaRPr lang="it-IT" dirty="0">
              <a:latin typeface="Anaheim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Anaheim" panose="020B0604020202020204" charset="0"/>
              </a:rPr>
              <a:t>Classi modificate</a:t>
            </a:r>
          </a:p>
        </p:txBody>
      </p:sp>
      <p:pic>
        <p:nvPicPr>
          <p:cNvPr id="30" name="Picture 3" descr="Data Mining Icon - Free PNG &amp; SVG 3929129 - Noun Project">
            <a:extLst>
              <a:ext uri="{FF2B5EF4-FFF2-40B4-BE49-F238E27FC236}">
                <a16:creationId xmlns:a16="http://schemas.microsoft.com/office/drawing/2014/main" id="{A1BAB71E-C890-5595-6C1B-55BFD22A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6330"/>
            <a:ext cx="839220" cy="8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724A7853-12F5-C5BD-356C-96A6FD9A1A6E}"/>
              </a:ext>
            </a:extLst>
          </p:cNvPr>
          <p:cNvSpPr/>
          <p:nvPr/>
        </p:nvSpPr>
        <p:spPr>
          <a:xfrm>
            <a:off x="2532334" y="4485426"/>
            <a:ext cx="630000" cy="173101"/>
          </a:xfrm>
          <a:prstGeom prst="rightArrow">
            <a:avLst/>
          </a:prstGeom>
          <a:solidFill>
            <a:srgbClr val="E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oogle Shape;7347;p86">
            <a:extLst>
              <a:ext uri="{FF2B5EF4-FFF2-40B4-BE49-F238E27FC236}">
                <a16:creationId xmlns:a16="http://schemas.microsoft.com/office/drawing/2014/main" id="{158B365D-4E43-078A-8464-895DDD4E9E43}"/>
              </a:ext>
            </a:extLst>
          </p:cNvPr>
          <p:cNvGrpSpPr/>
          <p:nvPr/>
        </p:nvGrpSpPr>
        <p:grpSpPr>
          <a:xfrm>
            <a:off x="3267000" y="4260561"/>
            <a:ext cx="839220" cy="617913"/>
            <a:chOff x="-47523400" y="3973950"/>
            <a:chExt cx="300100" cy="228425"/>
          </a:xfrm>
          <a:solidFill>
            <a:srgbClr val="000000"/>
          </a:solidFill>
        </p:grpSpPr>
        <p:sp>
          <p:nvSpPr>
            <p:cNvPr id="33" name="Google Shape;7348;p86">
              <a:extLst>
                <a:ext uri="{FF2B5EF4-FFF2-40B4-BE49-F238E27FC236}">
                  <a16:creationId xmlns:a16="http://schemas.microsoft.com/office/drawing/2014/main" id="{71B636CE-E70B-35E8-DE5D-5F79DAD63D1D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49;p86">
              <a:extLst>
                <a:ext uri="{FF2B5EF4-FFF2-40B4-BE49-F238E27FC236}">
                  <a16:creationId xmlns:a16="http://schemas.microsoft.com/office/drawing/2014/main" id="{11A878C1-ECAB-EF56-FC64-D15A7575E390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50;p86">
              <a:extLst>
                <a:ext uri="{FF2B5EF4-FFF2-40B4-BE49-F238E27FC236}">
                  <a16:creationId xmlns:a16="http://schemas.microsoft.com/office/drawing/2014/main" id="{8CB5022D-2A59-B5A9-1E06-14BE22A7DA41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51;p86">
              <a:extLst>
                <a:ext uri="{FF2B5EF4-FFF2-40B4-BE49-F238E27FC236}">
                  <a16:creationId xmlns:a16="http://schemas.microsoft.com/office/drawing/2014/main" id="{51FA9543-0514-98B3-5AB7-00FF8F75BD6A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7352;p86">
              <a:extLst>
                <a:ext uri="{FF2B5EF4-FFF2-40B4-BE49-F238E27FC236}">
                  <a16:creationId xmlns:a16="http://schemas.microsoft.com/office/drawing/2014/main" id="{F0CE2026-90D3-3EE8-4424-41C0749428CB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BAA15943-F7FF-1013-3366-A0A7854342E5}"/>
              </a:ext>
            </a:extLst>
          </p:cNvPr>
          <p:cNvSpPr/>
          <p:nvPr/>
        </p:nvSpPr>
        <p:spPr>
          <a:xfrm>
            <a:off x="4257000" y="4485426"/>
            <a:ext cx="630000" cy="173101"/>
          </a:xfrm>
          <a:prstGeom prst="rightArrow">
            <a:avLst/>
          </a:prstGeom>
          <a:solidFill>
            <a:srgbClr val="E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Picture 7" descr="Deep-Learning Icons - Free SVG &amp; PNG Deep-Learning Images - Noun Project">
            <a:extLst>
              <a:ext uri="{FF2B5EF4-FFF2-40B4-BE49-F238E27FC236}">
                <a16:creationId xmlns:a16="http://schemas.microsoft.com/office/drawing/2014/main" id="{92F92FF7-B260-07EE-6E6A-F9DFBA06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82" y="4146750"/>
            <a:ext cx="832752" cy="8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156C768B-967F-F18B-0592-13081BA36D6B}"/>
              </a:ext>
            </a:extLst>
          </p:cNvPr>
          <p:cNvSpPr/>
          <p:nvPr/>
        </p:nvSpPr>
        <p:spPr>
          <a:xfrm>
            <a:off x="6113093" y="4485425"/>
            <a:ext cx="630000" cy="173101"/>
          </a:xfrm>
          <a:prstGeom prst="rightArrow">
            <a:avLst/>
          </a:prstGeom>
          <a:solidFill>
            <a:srgbClr val="E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1" name="Google Shape;8151;p88">
            <a:extLst>
              <a:ext uri="{FF2B5EF4-FFF2-40B4-BE49-F238E27FC236}">
                <a16:creationId xmlns:a16="http://schemas.microsoft.com/office/drawing/2014/main" id="{0B1D4B9E-4747-3FD0-172D-AA3A9D1CEAEC}"/>
              </a:ext>
            </a:extLst>
          </p:cNvPr>
          <p:cNvGrpSpPr/>
          <p:nvPr/>
        </p:nvGrpSpPr>
        <p:grpSpPr>
          <a:xfrm>
            <a:off x="6930652" y="4284806"/>
            <a:ext cx="657975" cy="574338"/>
            <a:chOff x="-1182750" y="3962900"/>
            <a:chExt cx="294575" cy="291450"/>
          </a:xfrm>
          <a:solidFill>
            <a:srgbClr val="000000"/>
          </a:solidFill>
        </p:grpSpPr>
        <p:sp>
          <p:nvSpPr>
            <p:cNvPr id="42" name="Google Shape;8152;p88">
              <a:extLst>
                <a:ext uri="{FF2B5EF4-FFF2-40B4-BE49-F238E27FC236}">
                  <a16:creationId xmlns:a16="http://schemas.microsoft.com/office/drawing/2014/main" id="{E16DFEE1-63FE-7556-A804-D5728C23439F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53;p88">
              <a:extLst>
                <a:ext uri="{FF2B5EF4-FFF2-40B4-BE49-F238E27FC236}">
                  <a16:creationId xmlns:a16="http://schemas.microsoft.com/office/drawing/2014/main" id="{E4F773FC-9830-942B-C50D-AB690A72AAC4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54;p88">
              <a:extLst>
                <a:ext uri="{FF2B5EF4-FFF2-40B4-BE49-F238E27FC236}">
                  <a16:creationId xmlns:a16="http://schemas.microsoft.com/office/drawing/2014/main" id="{3A567C60-47C0-A0EB-8F27-92714840A5E5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55;p88">
              <a:extLst>
                <a:ext uri="{FF2B5EF4-FFF2-40B4-BE49-F238E27FC236}">
                  <a16:creationId xmlns:a16="http://schemas.microsoft.com/office/drawing/2014/main" id="{F84E5B36-16C2-43C5-D96E-DC401DFC16EF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56;p88">
              <a:extLst>
                <a:ext uri="{FF2B5EF4-FFF2-40B4-BE49-F238E27FC236}">
                  <a16:creationId xmlns:a16="http://schemas.microsoft.com/office/drawing/2014/main" id="{D0FA4C5C-1C41-B7B5-C075-63C9D964BBE1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57;p88">
              <a:extLst>
                <a:ext uri="{FF2B5EF4-FFF2-40B4-BE49-F238E27FC236}">
                  <a16:creationId xmlns:a16="http://schemas.microsoft.com/office/drawing/2014/main" id="{04AA8CFD-A03B-8B53-706E-1C0A57C85F2D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58;p88">
              <a:extLst>
                <a:ext uri="{FF2B5EF4-FFF2-40B4-BE49-F238E27FC236}">
                  <a16:creationId xmlns:a16="http://schemas.microsoft.com/office/drawing/2014/main" id="{37CD5BF6-AC22-0095-CED9-775E7FB045C2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997;p69">
            <a:extLst>
              <a:ext uri="{FF2B5EF4-FFF2-40B4-BE49-F238E27FC236}">
                <a16:creationId xmlns:a16="http://schemas.microsoft.com/office/drawing/2014/main" id="{19331B87-1F66-FC3B-AD1A-EC1FBFBC8603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9" name="Google Shape;998;p69">
              <a:extLst>
                <a:ext uri="{FF2B5EF4-FFF2-40B4-BE49-F238E27FC236}">
                  <a16:creationId xmlns:a16="http://schemas.microsoft.com/office/drawing/2014/main" id="{15DB57F8-A2B8-87AE-421B-3DB43776743A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999;p69">
              <a:extLst>
                <a:ext uri="{FF2B5EF4-FFF2-40B4-BE49-F238E27FC236}">
                  <a16:creationId xmlns:a16="http://schemas.microsoft.com/office/drawing/2014/main" id="{01822890-0F3B-B5FA-ABCD-D035AF60DD9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0;p69">
              <a:extLst>
                <a:ext uri="{FF2B5EF4-FFF2-40B4-BE49-F238E27FC236}">
                  <a16:creationId xmlns:a16="http://schemas.microsoft.com/office/drawing/2014/main" id="{0675EF61-5DB1-C8F9-9EA0-8A5FA579BF21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1;p69">
              <a:extLst>
                <a:ext uri="{FF2B5EF4-FFF2-40B4-BE49-F238E27FC236}">
                  <a16:creationId xmlns:a16="http://schemas.microsoft.com/office/drawing/2014/main" id="{7E01B719-B987-CDDA-82B8-2C8A2EF801B0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2;p69">
              <a:extLst>
                <a:ext uri="{FF2B5EF4-FFF2-40B4-BE49-F238E27FC236}">
                  <a16:creationId xmlns:a16="http://schemas.microsoft.com/office/drawing/2014/main" id="{F7863577-A7CB-6EB3-C0EF-40916B928386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3;p69">
              <a:extLst>
                <a:ext uri="{FF2B5EF4-FFF2-40B4-BE49-F238E27FC236}">
                  <a16:creationId xmlns:a16="http://schemas.microsoft.com/office/drawing/2014/main" id="{B13BCAE4-1FBE-7DDF-7E4E-4E08C146C1C9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4;p69">
              <a:extLst>
                <a:ext uri="{FF2B5EF4-FFF2-40B4-BE49-F238E27FC236}">
                  <a16:creationId xmlns:a16="http://schemas.microsoft.com/office/drawing/2014/main" id="{D7D96009-C237-7867-C5E2-86892D1578FA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oogle Shape;997;p69">
            <a:extLst>
              <a:ext uri="{FF2B5EF4-FFF2-40B4-BE49-F238E27FC236}">
                <a16:creationId xmlns:a16="http://schemas.microsoft.com/office/drawing/2014/main" id="{5DA4991E-61B5-959B-6E5E-44BD81851492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9" name="Google Shape;998;p69">
              <a:extLst>
                <a:ext uri="{FF2B5EF4-FFF2-40B4-BE49-F238E27FC236}">
                  <a16:creationId xmlns:a16="http://schemas.microsoft.com/office/drawing/2014/main" id="{0A56E868-CC5A-B1E5-16E8-F71BB774CCEA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99;p69">
              <a:extLst>
                <a:ext uri="{FF2B5EF4-FFF2-40B4-BE49-F238E27FC236}">
                  <a16:creationId xmlns:a16="http://schemas.microsoft.com/office/drawing/2014/main" id="{202C70FF-006F-249D-9BAF-89738B633BF5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0;p69">
              <a:extLst>
                <a:ext uri="{FF2B5EF4-FFF2-40B4-BE49-F238E27FC236}">
                  <a16:creationId xmlns:a16="http://schemas.microsoft.com/office/drawing/2014/main" id="{9DF4ABC2-F919-9D95-1861-1C78843C9A07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1;p69">
              <a:extLst>
                <a:ext uri="{FF2B5EF4-FFF2-40B4-BE49-F238E27FC236}">
                  <a16:creationId xmlns:a16="http://schemas.microsoft.com/office/drawing/2014/main" id="{39D6E600-3E2E-BA86-408C-5A1046F8DDAA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2;p69">
              <a:extLst>
                <a:ext uri="{FF2B5EF4-FFF2-40B4-BE49-F238E27FC236}">
                  <a16:creationId xmlns:a16="http://schemas.microsoft.com/office/drawing/2014/main" id="{F028488F-78FD-D4CB-723A-95E9C8313551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3;p69">
              <a:extLst>
                <a:ext uri="{FF2B5EF4-FFF2-40B4-BE49-F238E27FC236}">
                  <a16:creationId xmlns:a16="http://schemas.microsoft.com/office/drawing/2014/main" id="{CF1DB82F-6466-6639-530C-56A8E5A6DB5A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4;p69">
              <a:extLst>
                <a:ext uri="{FF2B5EF4-FFF2-40B4-BE49-F238E27FC236}">
                  <a16:creationId xmlns:a16="http://schemas.microsoft.com/office/drawing/2014/main" id="{20D3084D-87CC-BD9B-4E85-4707D535AC82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" name="Google Shape;997;p69">
            <a:extLst>
              <a:ext uri="{FF2B5EF4-FFF2-40B4-BE49-F238E27FC236}">
                <a16:creationId xmlns:a16="http://schemas.microsoft.com/office/drawing/2014/main" id="{726E3E74-8E4A-617D-615F-BC758C1E18CA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7" name="Google Shape;998;p69">
              <a:extLst>
                <a:ext uri="{FF2B5EF4-FFF2-40B4-BE49-F238E27FC236}">
                  <a16:creationId xmlns:a16="http://schemas.microsoft.com/office/drawing/2014/main" id="{F1D55C80-09D6-B706-46B4-BD4D3B281D98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999;p69">
              <a:extLst>
                <a:ext uri="{FF2B5EF4-FFF2-40B4-BE49-F238E27FC236}">
                  <a16:creationId xmlns:a16="http://schemas.microsoft.com/office/drawing/2014/main" id="{EAC749B2-7236-1AA7-E089-B1B8E9834984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0;p69">
              <a:extLst>
                <a:ext uri="{FF2B5EF4-FFF2-40B4-BE49-F238E27FC236}">
                  <a16:creationId xmlns:a16="http://schemas.microsoft.com/office/drawing/2014/main" id="{7800484D-277B-01B0-8211-37C4B1B3C6F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1001;p69">
              <a:extLst>
                <a:ext uri="{FF2B5EF4-FFF2-40B4-BE49-F238E27FC236}">
                  <a16:creationId xmlns:a16="http://schemas.microsoft.com/office/drawing/2014/main" id="{D1EE562A-0A90-C304-8D18-18D5523F98CE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1002;p69">
              <a:extLst>
                <a:ext uri="{FF2B5EF4-FFF2-40B4-BE49-F238E27FC236}">
                  <a16:creationId xmlns:a16="http://schemas.microsoft.com/office/drawing/2014/main" id="{3AE7B2AC-D25C-FE59-D100-B6AFFCB816BC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1003;p69">
              <a:extLst>
                <a:ext uri="{FF2B5EF4-FFF2-40B4-BE49-F238E27FC236}">
                  <a16:creationId xmlns:a16="http://schemas.microsoft.com/office/drawing/2014/main" id="{4BAAC4D7-F8E0-6CB7-396E-6D1005A3A50F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1004;p69">
              <a:extLst>
                <a:ext uri="{FF2B5EF4-FFF2-40B4-BE49-F238E27FC236}">
                  <a16:creationId xmlns:a16="http://schemas.microsoft.com/office/drawing/2014/main" id="{D1E1ADF7-8340-3C18-4DC7-39CD816AA13A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94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Individuazione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delle</a:t>
            </a:r>
            <a:r>
              <a:rPr lang="en-US" dirty="0">
                <a:latin typeface="Playfair Display" panose="00000500000000000000" pitchFamily="2" charset="0"/>
              </a:rPr>
              <a:t> </a:t>
            </a:r>
            <a:r>
              <a:rPr lang="en-US" dirty="0" err="1">
                <a:latin typeface="Playfair Display" panose="00000500000000000000" pitchFamily="2" charset="0"/>
              </a:rPr>
              <a:t>classi</a:t>
            </a:r>
            <a:r>
              <a:rPr lang="en-US" dirty="0">
                <a:latin typeface="Playfair Display" panose="00000500000000000000" pitchFamily="2" charset="0"/>
              </a:rPr>
              <a:t> buggy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Per </a:t>
            </a:r>
            <a:r>
              <a:rPr lang="it-IT" b="1" dirty="0">
                <a:latin typeface="Anaheim" panose="020B0604020202020204" charset="0"/>
              </a:rPr>
              <a:t>costruire il dataset </a:t>
            </a:r>
            <a:r>
              <a:rPr lang="it-IT" dirty="0">
                <a:latin typeface="Anaheim" panose="020B0604020202020204" charset="0"/>
              </a:rPr>
              <a:t>dobbiamo identificare quali </a:t>
            </a:r>
            <a:br>
              <a:rPr lang="it-IT" dirty="0">
                <a:latin typeface="Anaheim" panose="020B0604020202020204" charset="0"/>
              </a:rPr>
            </a:br>
            <a:r>
              <a:rPr lang="it-IT" dirty="0">
                <a:latin typeface="Anaheim" panose="020B0604020202020204" charset="0"/>
              </a:rPr>
              <a:t>classi sono buggy, e in quali release.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4B3FF0A7-33AD-D830-7513-5B39E67F89DD}"/>
              </a:ext>
            </a:extLst>
          </p:cNvPr>
          <p:cNvGrpSpPr/>
          <p:nvPr/>
        </p:nvGrpSpPr>
        <p:grpSpPr>
          <a:xfrm>
            <a:off x="1691680" y="2796750"/>
            <a:ext cx="5760640" cy="192104"/>
            <a:chOff x="1691680" y="2943556"/>
            <a:chExt cx="5760640" cy="192104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9273F90C-9221-07F4-70E2-B5DDE4DB5B1F}"/>
                </a:ext>
              </a:extLst>
            </p:cNvPr>
            <p:cNvSpPr/>
            <p:nvPr/>
          </p:nvSpPr>
          <p:spPr>
            <a:xfrm>
              <a:off x="1691680" y="3014141"/>
              <a:ext cx="576064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onnettore 9">
              <a:extLst>
                <a:ext uri="{FF2B5EF4-FFF2-40B4-BE49-F238E27FC236}">
                  <a16:creationId xmlns:a16="http://schemas.microsoft.com/office/drawing/2014/main" id="{AC95B23C-080D-3304-FC9B-2AC0C8223C13}"/>
                </a:ext>
              </a:extLst>
            </p:cNvPr>
            <p:cNvSpPr/>
            <p:nvPr/>
          </p:nvSpPr>
          <p:spPr>
            <a:xfrm>
              <a:off x="4482000" y="2943556"/>
              <a:ext cx="180000" cy="186888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B0C882E0-985D-2378-C799-3F61EB0D4E84}"/>
                </a:ext>
              </a:extLst>
            </p:cNvPr>
            <p:cNvSpPr/>
            <p:nvPr/>
          </p:nvSpPr>
          <p:spPr>
            <a:xfrm>
              <a:off x="7002000" y="2943556"/>
              <a:ext cx="180000" cy="186888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onnettore 13">
              <a:extLst>
                <a:ext uri="{FF2B5EF4-FFF2-40B4-BE49-F238E27FC236}">
                  <a16:creationId xmlns:a16="http://schemas.microsoft.com/office/drawing/2014/main" id="{2E21ED7C-2364-A957-551D-850B79AE3107}"/>
                </a:ext>
              </a:extLst>
            </p:cNvPr>
            <p:cNvSpPr/>
            <p:nvPr/>
          </p:nvSpPr>
          <p:spPr>
            <a:xfrm>
              <a:off x="1962000" y="2948772"/>
              <a:ext cx="180000" cy="186888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0A7432-B37F-B4E7-A8AD-F1F8675CB7DF}"/>
              </a:ext>
            </a:extLst>
          </p:cNvPr>
          <p:cNvSpPr txBox="1"/>
          <p:nvPr/>
        </p:nvSpPr>
        <p:spPr>
          <a:xfrm>
            <a:off x="1874708" y="2440001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IV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F224744-9EB1-0B1B-D324-B0115E361DAB}"/>
              </a:ext>
            </a:extLst>
          </p:cNvPr>
          <p:cNvSpPr txBox="1"/>
          <p:nvPr/>
        </p:nvSpPr>
        <p:spPr>
          <a:xfrm>
            <a:off x="4189500" y="2440000"/>
            <a:ext cx="76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OV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B64BEF-10D9-10FF-E104-5EE167775863}"/>
              </a:ext>
            </a:extLst>
          </p:cNvPr>
          <p:cNvSpPr txBox="1"/>
          <p:nvPr/>
        </p:nvSpPr>
        <p:spPr>
          <a:xfrm>
            <a:off x="6709500" y="2439830"/>
            <a:ext cx="76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FV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5F0CC85-259A-0E61-2006-00EF7898E18C}"/>
              </a:ext>
            </a:extLst>
          </p:cNvPr>
          <p:cNvSpPr txBox="1"/>
          <p:nvPr/>
        </p:nvSpPr>
        <p:spPr>
          <a:xfrm>
            <a:off x="1062000" y="3066750"/>
            <a:ext cx="198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Anaheim" panose="020B0604020202020204" charset="0"/>
              </a:rPr>
              <a:t>Injected</a:t>
            </a:r>
            <a:r>
              <a:rPr lang="it-IT" b="1" dirty="0">
                <a:latin typeface="Anaheim" panose="020B0604020202020204" charset="0"/>
              </a:rPr>
              <a:t> Version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Release in cui è stato introdotto il bug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31A454E-F3DB-E5B4-BB28-B7A10322B786}"/>
              </a:ext>
            </a:extLst>
          </p:cNvPr>
          <p:cNvSpPr txBox="1"/>
          <p:nvPr/>
        </p:nvSpPr>
        <p:spPr>
          <a:xfrm>
            <a:off x="3582000" y="3066750"/>
            <a:ext cx="19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naheim" panose="020B0604020202020204" charset="0"/>
              </a:rPr>
              <a:t>Opening Version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Release in cui il bug è stato rilevato a seguito di una </a:t>
            </a:r>
            <a:r>
              <a:rPr lang="it-IT" dirty="0" err="1">
                <a:latin typeface="Anaheim" panose="020B0604020202020204" charset="0"/>
              </a:rPr>
              <a:t>failure</a:t>
            </a:r>
            <a:endParaRPr lang="it-IT" dirty="0">
              <a:latin typeface="Anaheim" panose="020B060402020202020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63C5721-B48A-7D32-CC1D-620B2108AF0B}"/>
              </a:ext>
            </a:extLst>
          </p:cNvPr>
          <p:cNvSpPr txBox="1"/>
          <p:nvPr/>
        </p:nvSpPr>
        <p:spPr>
          <a:xfrm>
            <a:off x="6097380" y="3066750"/>
            <a:ext cx="198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Anaheim" panose="020B0604020202020204" charset="0"/>
              </a:rPr>
              <a:t>Fixed</a:t>
            </a:r>
            <a:r>
              <a:rPr lang="it-IT" b="1" dirty="0">
                <a:latin typeface="Anaheim" panose="020B0604020202020204" charset="0"/>
              </a:rPr>
              <a:t> Version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Release in cui il bug è stato risolto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6C3763-9312-9184-5C72-474272CC77A5}"/>
              </a:ext>
            </a:extLst>
          </p:cNvPr>
          <p:cNvSpPr txBox="1"/>
          <p:nvPr/>
        </p:nvSpPr>
        <p:spPr>
          <a:xfrm>
            <a:off x="1691680" y="425898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Una classe è considerata buggy dalla </a:t>
            </a:r>
            <a:r>
              <a:rPr lang="it-IT" dirty="0" err="1">
                <a:latin typeface="Anaheim" panose="020B0604020202020204" charset="0"/>
              </a:rPr>
              <a:t>injected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dirty="0" err="1">
                <a:latin typeface="Anaheim" panose="020B0604020202020204" charset="0"/>
              </a:rPr>
              <a:t>version</a:t>
            </a:r>
            <a:r>
              <a:rPr lang="it-IT" dirty="0">
                <a:latin typeface="Anaheim" panose="020B0604020202020204" charset="0"/>
              </a:rPr>
              <a:t> (inclusa) 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fino alla </a:t>
            </a:r>
            <a:r>
              <a:rPr lang="it-IT" dirty="0" err="1">
                <a:latin typeface="Anaheim" panose="020B0604020202020204" charset="0"/>
              </a:rPr>
              <a:t>fixed</a:t>
            </a:r>
            <a:r>
              <a:rPr lang="it-IT" dirty="0">
                <a:latin typeface="Anaheim" panose="020B0604020202020204" charset="0"/>
              </a:rPr>
              <a:t> </a:t>
            </a:r>
            <a:r>
              <a:rPr lang="it-IT" dirty="0" err="1">
                <a:latin typeface="Anaheim" panose="020B0604020202020204" charset="0"/>
              </a:rPr>
              <a:t>version</a:t>
            </a:r>
            <a:r>
              <a:rPr lang="it-IT" dirty="0">
                <a:latin typeface="Anaheim" panose="020B0604020202020204" charset="0"/>
              </a:rPr>
              <a:t> (</a:t>
            </a:r>
            <a:r>
              <a:rPr lang="it-IT" dirty="0" err="1">
                <a:latin typeface="Anaheim" panose="020B0604020202020204" charset="0"/>
              </a:rPr>
              <a:t>esculsa</a:t>
            </a:r>
            <a:r>
              <a:rPr lang="it-IT" dirty="0">
                <a:latin typeface="Anaheim" panose="020B0604020202020204" charset="0"/>
              </a:rPr>
              <a:t>)</a:t>
            </a:r>
          </a:p>
        </p:txBody>
      </p:sp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5FB4AA0B-771F-6D10-8CB1-BB045BF04F25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0EF15624-4A7D-0939-453A-07EBDF74B351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999;p69">
              <a:extLst>
                <a:ext uri="{FF2B5EF4-FFF2-40B4-BE49-F238E27FC236}">
                  <a16:creationId xmlns:a16="http://schemas.microsoft.com/office/drawing/2014/main" id="{B4A9C6DC-CDE5-5739-4ACD-329CD769F61D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1000;p69">
              <a:extLst>
                <a:ext uri="{FF2B5EF4-FFF2-40B4-BE49-F238E27FC236}">
                  <a16:creationId xmlns:a16="http://schemas.microsoft.com/office/drawing/2014/main" id="{D60A2E83-AB26-B599-B3F5-B36F18D1F2A1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1001;p69">
              <a:extLst>
                <a:ext uri="{FF2B5EF4-FFF2-40B4-BE49-F238E27FC236}">
                  <a16:creationId xmlns:a16="http://schemas.microsoft.com/office/drawing/2014/main" id="{DA40BC8A-351E-E44C-8FF4-ED5EDBC676CB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2;p69">
              <a:extLst>
                <a:ext uri="{FF2B5EF4-FFF2-40B4-BE49-F238E27FC236}">
                  <a16:creationId xmlns:a16="http://schemas.microsoft.com/office/drawing/2014/main" id="{E229EEDB-90BF-D6E3-4E2B-0E04D3DE373D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3;p69">
              <a:extLst>
                <a:ext uri="{FF2B5EF4-FFF2-40B4-BE49-F238E27FC236}">
                  <a16:creationId xmlns:a16="http://schemas.microsoft.com/office/drawing/2014/main" id="{2D602B1E-E0CC-773A-F251-B83BFBB10B19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4;p69">
              <a:extLst>
                <a:ext uri="{FF2B5EF4-FFF2-40B4-BE49-F238E27FC236}">
                  <a16:creationId xmlns:a16="http://schemas.microsoft.com/office/drawing/2014/main" id="{A2E299DF-8E23-E9A5-33F8-76D404A1C27E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997;p69">
            <a:extLst>
              <a:ext uri="{FF2B5EF4-FFF2-40B4-BE49-F238E27FC236}">
                <a16:creationId xmlns:a16="http://schemas.microsoft.com/office/drawing/2014/main" id="{7F54047C-7DC6-7312-892D-A09E415C43F0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26" name="Google Shape;998;p69">
              <a:extLst>
                <a:ext uri="{FF2B5EF4-FFF2-40B4-BE49-F238E27FC236}">
                  <a16:creationId xmlns:a16="http://schemas.microsoft.com/office/drawing/2014/main" id="{61AB0AEE-FC19-1DF3-6C23-6DEBDA9150AE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999;p69">
              <a:extLst>
                <a:ext uri="{FF2B5EF4-FFF2-40B4-BE49-F238E27FC236}">
                  <a16:creationId xmlns:a16="http://schemas.microsoft.com/office/drawing/2014/main" id="{3379E779-3955-0B44-0E9F-DC43E7A54FFB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0;p69">
              <a:extLst>
                <a:ext uri="{FF2B5EF4-FFF2-40B4-BE49-F238E27FC236}">
                  <a16:creationId xmlns:a16="http://schemas.microsoft.com/office/drawing/2014/main" id="{878D0DCF-FD05-2CDB-C938-2F8FA4B70DFA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1;p69">
              <a:extLst>
                <a:ext uri="{FF2B5EF4-FFF2-40B4-BE49-F238E27FC236}">
                  <a16:creationId xmlns:a16="http://schemas.microsoft.com/office/drawing/2014/main" id="{0176D32F-B21E-44D1-D17A-9D8D553DAE81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2;p69">
              <a:extLst>
                <a:ext uri="{FF2B5EF4-FFF2-40B4-BE49-F238E27FC236}">
                  <a16:creationId xmlns:a16="http://schemas.microsoft.com/office/drawing/2014/main" id="{405DA54E-D8E1-31A6-DDA6-58FE0E340C8A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3;p69">
              <a:extLst>
                <a:ext uri="{FF2B5EF4-FFF2-40B4-BE49-F238E27FC236}">
                  <a16:creationId xmlns:a16="http://schemas.microsoft.com/office/drawing/2014/main" id="{EF24B118-0D28-DC56-11C3-23B0DEC3EE7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1004;p69">
              <a:extLst>
                <a:ext uri="{FF2B5EF4-FFF2-40B4-BE49-F238E27FC236}">
                  <a16:creationId xmlns:a16="http://schemas.microsoft.com/office/drawing/2014/main" id="{2BBAFD22-6854-E531-94AF-A82BBFC3D8B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oogle Shape;997;p69">
            <a:extLst>
              <a:ext uri="{FF2B5EF4-FFF2-40B4-BE49-F238E27FC236}">
                <a16:creationId xmlns:a16="http://schemas.microsoft.com/office/drawing/2014/main" id="{9DB36212-78C5-9071-9C45-8A9E73DD6251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34" name="Google Shape;998;p69">
              <a:extLst>
                <a:ext uri="{FF2B5EF4-FFF2-40B4-BE49-F238E27FC236}">
                  <a16:creationId xmlns:a16="http://schemas.microsoft.com/office/drawing/2014/main" id="{27ECFA79-ED7D-2814-439A-7C6405ACA27B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999;p69">
              <a:extLst>
                <a:ext uri="{FF2B5EF4-FFF2-40B4-BE49-F238E27FC236}">
                  <a16:creationId xmlns:a16="http://schemas.microsoft.com/office/drawing/2014/main" id="{F04A2B22-6393-6435-09D1-D13282D1460F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1000;p69">
              <a:extLst>
                <a:ext uri="{FF2B5EF4-FFF2-40B4-BE49-F238E27FC236}">
                  <a16:creationId xmlns:a16="http://schemas.microsoft.com/office/drawing/2014/main" id="{82294B73-29D4-84FC-9D47-DCE05910DEB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1001;p69">
              <a:extLst>
                <a:ext uri="{FF2B5EF4-FFF2-40B4-BE49-F238E27FC236}">
                  <a16:creationId xmlns:a16="http://schemas.microsoft.com/office/drawing/2014/main" id="{617AF764-3C2A-828A-7755-ABC64B85E6D2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1002;p69">
              <a:extLst>
                <a:ext uri="{FF2B5EF4-FFF2-40B4-BE49-F238E27FC236}">
                  <a16:creationId xmlns:a16="http://schemas.microsoft.com/office/drawing/2014/main" id="{0B31363D-BA33-F7AA-2725-1859A8CE1E99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1003;p69">
              <a:extLst>
                <a:ext uri="{FF2B5EF4-FFF2-40B4-BE49-F238E27FC236}">
                  <a16:creationId xmlns:a16="http://schemas.microsoft.com/office/drawing/2014/main" id="{7841200C-65C5-857F-2208-5EA472B8DAFF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1004;p69">
              <a:extLst>
                <a:ext uri="{FF2B5EF4-FFF2-40B4-BE49-F238E27FC236}">
                  <a16:creationId xmlns:a16="http://schemas.microsoft.com/office/drawing/2014/main" id="{EB183317-084C-A9B2-D4A8-57D5F918F535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>
                <a:latin typeface="Playfair Display" panose="00000500000000000000" pitchFamily="2" charset="0"/>
              </a:rPr>
              <a:t>Propotion</a:t>
            </a:r>
            <a:endParaRPr lang="en-US" b="1" dirty="0">
              <a:latin typeface="Playfair Display" panose="000005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La </a:t>
            </a:r>
            <a:r>
              <a:rPr lang="it-IT" b="1" dirty="0">
                <a:latin typeface="Anaheim" panose="020B0604020202020204" charset="0"/>
              </a:rPr>
              <a:t>OV</a:t>
            </a:r>
            <a:r>
              <a:rPr lang="it-IT" dirty="0">
                <a:latin typeface="Anaheim" panose="020B0604020202020204" charset="0"/>
              </a:rPr>
              <a:t> e la </a:t>
            </a:r>
            <a:r>
              <a:rPr lang="it-IT" b="1" dirty="0">
                <a:latin typeface="Anaheim" panose="020B0604020202020204" charset="0"/>
              </a:rPr>
              <a:t>FV</a:t>
            </a:r>
            <a:r>
              <a:rPr lang="it-IT" dirty="0">
                <a:latin typeface="Anaheim" panose="020B0604020202020204" charset="0"/>
              </a:rPr>
              <a:t> sono sempre individuabili dai ticket di </a:t>
            </a:r>
            <a:r>
              <a:rPr lang="it-IT" dirty="0" err="1">
                <a:latin typeface="Anaheim" panose="020B0604020202020204" charset="0"/>
              </a:rPr>
              <a:t>Jira</a:t>
            </a:r>
            <a:r>
              <a:rPr lang="it-IT" dirty="0">
                <a:latin typeface="Anaheim" panose="020B0604020202020204" charset="0"/>
              </a:rPr>
              <a:t>, ciò non è vero per l’</a:t>
            </a:r>
            <a:r>
              <a:rPr lang="it-IT" b="1" dirty="0">
                <a:latin typeface="Anaheim" panose="020B0604020202020204" charset="0"/>
              </a:rPr>
              <a:t>IV</a:t>
            </a:r>
            <a:r>
              <a:rPr lang="it-IT" dirty="0">
                <a:latin typeface="Anaheim" panose="020B0604020202020204" charset="0"/>
              </a:rPr>
              <a:t>. Abbiamo sempre l’istante di rilevazione e di risoluzione dei bug.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18D1E-A16B-EBF5-8752-BBA6788B9F6E}"/>
              </a:ext>
            </a:extLst>
          </p:cNvPr>
          <p:cNvSpPr txBox="1"/>
          <p:nvPr/>
        </p:nvSpPr>
        <p:spPr>
          <a:xfrm>
            <a:off x="1647000" y="2751750"/>
            <a:ext cx="58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L’intuizione alla base di </a:t>
            </a:r>
            <a:r>
              <a:rPr lang="it-IT" b="1" dirty="0" err="1">
                <a:latin typeface="Anaheim" panose="020B0604020202020204" charset="0"/>
              </a:rPr>
              <a:t>proportion</a:t>
            </a:r>
            <a:r>
              <a:rPr lang="it-IT" dirty="0">
                <a:latin typeface="Anaheim" panose="020B0604020202020204" charset="0"/>
              </a:rPr>
              <a:t> è che la </a:t>
            </a:r>
            <a:r>
              <a:rPr lang="it-IT" b="1" dirty="0">
                <a:latin typeface="Anaheim" panose="020B0604020202020204" charset="0"/>
              </a:rPr>
              <a:t>distanza</a:t>
            </a:r>
            <a:r>
              <a:rPr lang="it-IT" dirty="0">
                <a:latin typeface="Anaheim" panose="020B0604020202020204" charset="0"/>
              </a:rPr>
              <a:t> in release tra OV e FV è </a:t>
            </a:r>
            <a:r>
              <a:rPr lang="it-IT" b="1" dirty="0">
                <a:latin typeface="Anaheim" panose="020B0604020202020204" charset="0"/>
              </a:rPr>
              <a:t>proporzionale</a:t>
            </a:r>
            <a:r>
              <a:rPr lang="it-IT" dirty="0">
                <a:latin typeface="Anaheim" panose="020B0604020202020204" charset="0"/>
              </a:rPr>
              <a:t> alla distanza tra la IV e la FV. In questo modo è possibile calcolare il valore di </a:t>
            </a:r>
            <a:r>
              <a:rPr lang="it-IT" dirty="0" err="1">
                <a:latin typeface="Anaheim" panose="020B0604020202020204" charset="0"/>
              </a:rPr>
              <a:t>Proportion</a:t>
            </a:r>
            <a:r>
              <a:rPr lang="it-IT" dirty="0">
                <a:latin typeface="Anaheim" panose="020B0604020202020204" charset="0"/>
              </a:rPr>
              <a:t> p per tutti quei bug di cui è nota l’IV, per poi predire l’IV in quei casi dove non è disponibile proprio grazie al valore di p.</a:t>
            </a: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656AAD5C-CD31-52F5-9695-1EA3556D6E69}"/>
              </a:ext>
            </a:extLst>
          </p:cNvPr>
          <p:cNvSpPr txBox="1">
            <a:spLocks/>
          </p:cNvSpPr>
          <p:nvPr/>
        </p:nvSpPr>
        <p:spPr>
          <a:xfrm>
            <a:off x="716008" y="23917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Soluzione</a:t>
            </a:r>
            <a:r>
              <a:rPr lang="en-US" dirty="0">
                <a:latin typeface="Playfair Display" panose="00000500000000000000" pitchFamily="2" charset="0"/>
              </a:rPr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C16C68-B85E-5752-BD40-ABA0B1A66203}"/>
              </a:ext>
            </a:extLst>
          </p:cNvPr>
          <p:cNvSpPr txBox="1"/>
          <p:nvPr/>
        </p:nvSpPr>
        <p:spPr>
          <a:xfrm>
            <a:off x="1681480" y="4018973"/>
            <a:ext cx="289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p = (FV - IV)/(FV - OV)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48DADE-7FD8-AA3B-558D-C1B8CE64B1B3}"/>
              </a:ext>
            </a:extLst>
          </p:cNvPr>
          <p:cNvSpPr txBox="1"/>
          <p:nvPr/>
        </p:nvSpPr>
        <p:spPr>
          <a:xfrm>
            <a:off x="4561800" y="4018973"/>
            <a:ext cx="289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IV = FV - (FV - OV) * p</a:t>
            </a:r>
          </a:p>
        </p:txBody>
      </p:sp>
      <p:grpSp>
        <p:nvGrpSpPr>
          <p:cNvPr id="6" name="Google Shape;997;p69">
            <a:extLst>
              <a:ext uri="{FF2B5EF4-FFF2-40B4-BE49-F238E27FC236}">
                <a16:creationId xmlns:a16="http://schemas.microsoft.com/office/drawing/2014/main" id="{0CF6EEAC-FD7F-3114-6C84-ED5845DCBC50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9" name="Google Shape;998;p69">
              <a:extLst>
                <a:ext uri="{FF2B5EF4-FFF2-40B4-BE49-F238E27FC236}">
                  <a16:creationId xmlns:a16="http://schemas.microsoft.com/office/drawing/2014/main" id="{A04D44DF-308A-141C-B65C-CFA7E957A3D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999;p69">
              <a:extLst>
                <a:ext uri="{FF2B5EF4-FFF2-40B4-BE49-F238E27FC236}">
                  <a16:creationId xmlns:a16="http://schemas.microsoft.com/office/drawing/2014/main" id="{0C34922B-972C-3051-F887-E6D845FABDCE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000;p69">
              <a:extLst>
                <a:ext uri="{FF2B5EF4-FFF2-40B4-BE49-F238E27FC236}">
                  <a16:creationId xmlns:a16="http://schemas.microsoft.com/office/drawing/2014/main" id="{6E714B6B-80D0-4152-7B9B-90087F6D948E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001;p69">
              <a:extLst>
                <a:ext uri="{FF2B5EF4-FFF2-40B4-BE49-F238E27FC236}">
                  <a16:creationId xmlns:a16="http://schemas.microsoft.com/office/drawing/2014/main" id="{B5999CDD-7540-1409-1487-FE75906E9D95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2;p69">
              <a:extLst>
                <a:ext uri="{FF2B5EF4-FFF2-40B4-BE49-F238E27FC236}">
                  <a16:creationId xmlns:a16="http://schemas.microsoft.com/office/drawing/2014/main" id="{E369528C-F104-5458-59FA-9CDE4372B20B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3;p69">
              <a:extLst>
                <a:ext uri="{FF2B5EF4-FFF2-40B4-BE49-F238E27FC236}">
                  <a16:creationId xmlns:a16="http://schemas.microsoft.com/office/drawing/2014/main" id="{A8A48195-37E0-B450-FE2D-B6FE724C742C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4;p69">
              <a:extLst>
                <a:ext uri="{FF2B5EF4-FFF2-40B4-BE49-F238E27FC236}">
                  <a16:creationId xmlns:a16="http://schemas.microsoft.com/office/drawing/2014/main" id="{56948A7F-F233-6BA8-1DE4-4CDDAF803193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" name="Google Shape;997;p69">
            <a:extLst>
              <a:ext uri="{FF2B5EF4-FFF2-40B4-BE49-F238E27FC236}">
                <a16:creationId xmlns:a16="http://schemas.microsoft.com/office/drawing/2014/main" id="{B715B27A-D9AF-A49E-B858-42F78E227F6C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8" name="Google Shape;998;p69">
              <a:extLst>
                <a:ext uri="{FF2B5EF4-FFF2-40B4-BE49-F238E27FC236}">
                  <a16:creationId xmlns:a16="http://schemas.microsoft.com/office/drawing/2014/main" id="{11302E69-C5CE-6C64-4A87-3B4A53D02694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999;p69">
              <a:extLst>
                <a:ext uri="{FF2B5EF4-FFF2-40B4-BE49-F238E27FC236}">
                  <a16:creationId xmlns:a16="http://schemas.microsoft.com/office/drawing/2014/main" id="{B6AB29BE-DD16-C800-45B1-EFA775537665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0;p69">
              <a:extLst>
                <a:ext uri="{FF2B5EF4-FFF2-40B4-BE49-F238E27FC236}">
                  <a16:creationId xmlns:a16="http://schemas.microsoft.com/office/drawing/2014/main" id="{507F3641-8B4B-4302-F677-FE16945CDAB3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1;p69">
              <a:extLst>
                <a:ext uri="{FF2B5EF4-FFF2-40B4-BE49-F238E27FC236}">
                  <a16:creationId xmlns:a16="http://schemas.microsoft.com/office/drawing/2014/main" id="{761715FC-F122-CE84-0D50-9D365BFD4821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2;p69">
              <a:extLst>
                <a:ext uri="{FF2B5EF4-FFF2-40B4-BE49-F238E27FC236}">
                  <a16:creationId xmlns:a16="http://schemas.microsoft.com/office/drawing/2014/main" id="{7DD7EEF2-9718-9CAC-9A68-4A0F5CDBF012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3;p69">
              <a:extLst>
                <a:ext uri="{FF2B5EF4-FFF2-40B4-BE49-F238E27FC236}">
                  <a16:creationId xmlns:a16="http://schemas.microsoft.com/office/drawing/2014/main" id="{1E2E2837-232D-59CC-D1A2-7D8007532818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4;p69">
              <a:extLst>
                <a:ext uri="{FF2B5EF4-FFF2-40B4-BE49-F238E27FC236}">
                  <a16:creationId xmlns:a16="http://schemas.microsoft.com/office/drawing/2014/main" id="{15503B1E-7F81-CF35-D10B-B5DF90E8467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997;p69">
            <a:extLst>
              <a:ext uri="{FF2B5EF4-FFF2-40B4-BE49-F238E27FC236}">
                <a16:creationId xmlns:a16="http://schemas.microsoft.com/office/drawing/2014/main" id="{34A165DE-0C37-D2B6-B825-B49725362692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6" name="Google Shape;998;p69">
              <a:extLst>
                <a:ext uri="{FF2B5EF4-FFF2-40B4-BE49-F238E27FC236}">
                  <a16:creationId xmlns:a16="http://schemas.microsoft.com/office/drawing/2014/main" id="{F6C8B47C-4221-DADC-4278-C48C0A3811A5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999;p69">
              <a:extLst>
                <a:ext uri="{FF2B5EF4-FFF2-40B4-BE49-F238E27FC236}">
                  <a16:creationId xmlns:a16="http://schemas.microsoft.com/office/drawing/2014/main" id="{5D43985A-FFEF-3857-DB76-5AD3A113E5F5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0;p69">
              <a:extLst>
                <a:ext uri="{FF2B5EF4-FFF2-40B4-BE49-F238E27FC236}">
                  <a16:creationId xmlns:a16="http://schemas.microsoft.com/office/drawing/2014/main" id="{F11B3C6A-84AD-9F63-AE3B-CBD6276078B2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1;p69">
              <a:extLst>
                <a:ext uri="{FF2B5EF4-FFF2-40B4-BE49-F238E27FC236}">
                  <a16:creationId xmlns:a16="http://schemas.microsoft.com/office/drawing/2014/main" id="{8F162B13-91F7-E22C-FBC5-BFBDC2DFB11E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2;p69">
              <a:extLst>
                <a:ext uri="{FF2B5EF4-FFF2-40B4-BE49-F238E27FC236}">
                  <a16:creationId xmlns:a16="http://schemas.microsoft.com/office/drawing/2014/main" id="{1C8C3E14-5682-A428-8353-3F9DCF94DC5D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3;p69">
              <a:extLst>
                <a:ext uri="{FF2B5EF4-FFF2-40B4-BE49-F238E27FC236}">
                  <a16:creationId xmlns:a16="http://schemas.microsoft.com/office/drawing/2014/main" id="{4873C8E4-7907-CD84-A5AE-560015946C56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1004;p69">
              <a:extLst>
                <a:ext uri="{FF2B5EF4-FFF2-40B4-BE49-F238E27FC236}">
                  <a16:creationId xmlns:a16="http://schemas.microsoft.com/office/drawing/2014/main" id="{80CDDC35-631C-10E6-7923-CE8D9C107BBA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18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Tecniche</a:t>
            </a:r>
            <a:r>
              <a:rPr lang="en-US" dirty="0">
                <a:latin typeface="Playfair Display" panose="00000500000000000000" pitchFamily="2" charset="0"/>
              </a:rPr>
              <a:t> di </a:t>
            </a:r>
            <a:r>
              <a:rPr lang="en-US" dirty="0" err="1">
                <a:latin typeface="Playfair Display" panose="00000500000000000000" pitchFamily="2" charset="0"/>
              </a:rPr>
              <a:t>Propotion</a:t>
            </a:r>
            <a:endParaRPr lang="en-US" dirty="0">
              <a:latin typeface="Playfair Display" panose="000005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Per la stima dell’IV sono state utilizzate due diverse tecniche di </a:t>
            </a:r>
            <a:r>
              <a:rPr lang="it-IT" dirty="0" err="1">
                <a:latin typeface="Anaheim" panose="020B0604020202020204" charset="0"/>
              </a:rPr>
              <a:t>propotion</a:t>
            </a:r>
            <a:r>
              <a:rPr lang="it-IT" dirty="0">
                <a:latin typeface="Anaheim" panose="020B0604020202020204" charset="0"/>
              </a:rPr>
              <a:t>: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C16C68-B85E-5752-BD40-ABA0B1A66203}"/>
              </a:ext>
            </a:extLst>
          </p:cNvPr>
          <p:cNvSpPr txBox="1"/>
          <p:nvPr/>
        </p:nvSpPr>
        <p:spPr>
          <a:xfrm>
            <a:off x="1332000" y="2350193"/>
            <a:ext cx="289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Se si hanno a disposizione almeno 5 ticket validi con </a:t>
            </a:r>
            <a:r>
              <a:rPr lang="it-IT" b="1" dirty="0">
                <a:latin typeface="Anaheim" panose="020B0604020202020204" charset="0"/>
              </a:rPr>
              <a:t>IV </a:t>
            </a:r>
            <a:r>
              <a:rPr lang="it-IT" dirty="0">
                <a:latin typeface="Anaheim" panose="020B0604020202020204" charset="0"/>
              </a:rPr>
              <a:t>si applica «</a:t>
            </a:r>
            <a:r>
              <a:rPr lang="it-IT" b="1" dirty="0" err="1">
                <a:latin typeface="Anaheim" panose="020B0604020202020204" charset="0"/>
              </a:rPr>
              <a:t>Propotion</a:t>
            </a:r>
            <a:r>
              <a:rPr lang="it-IT" b="1" dirty="0">
                <a:latin typeface="Anaheim" panose="020B0604020202020204" charset="0"/>
              </a:rPr>
              <a:t> </a:t>
            </a:r>
            <a:r>
              <a:rPr lang="it-IT" b="1" dirty="0" err="1">
                <a:latin typeface="Anaheim" panose="020B0604020202020204" charset="0"/>
              </a:rPr>
              <a:t>Increment</a:t>
            </a:r>
            <a:r>
              <a:rPr lang="it-IT" dirty="0">
                <a:latin typeface="Anaheim" panose="020B0604020202020204" charset="0"/>
              </a:rPr>
              <a:t>». </a:t>
            </a:r>
            <a:br>
              <a:rPr lang="it-IT" dirty="0">
                <a:latin typeface="Anaheim" panose="020B0604020202020204" charset="0"/>
              </a:rPr>
            </a:br>
            <a:r>
              <a:rPr lang="it-IT" dirty="0">
                <a:latin typeface="Anaheim" panose="020B0604020202020204" charset="0"/>
              </a:rPr>
              <a:t>Calcolo p utilizzando </a:t>
            </a:r>
            <a:r>
              <a:rPr lang="it-IT" b="1" dirty="0">
                <a:latin typeface="Anaheim" panose="020B0604020202020204" charset="0"/>
              </a:rPr>
              <a:t>tutti i ticket </a:t>
            </a:r>
            <a:r>
              <a:rPr lang="it-IT" dirty="0">
                <a:latin typeface="Anaheim" panose="020B0604020202020204" charset="0"/>
              </a:rPr>
              <a:t>a disposizione fino a quel momento.</a:t>
            </a:r>
            <a:endParaRPr lang="it-IT" b="1" dirty="0">
              <a:latin typeface="Anaheim" panose="020B060402020202020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48DADE-7FD8-AA3B-558D-C1B8CE64B1B3}"/>
              </a:ext>
            </a:extLst>
          </p:cNvPr>
          <p:cNvSpPr txBox="1"/>
          <p:nvPr/>
        </p:nvSpPr>
        <p:spPr>
          <a:xfrm>
            <a:off x="4932000" y="2350193"/>
            <a:ext cx="289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Se si hanno a disposizione meno di 5 ticket validi si applica «</a:t>
            </a:r>
            <a:r>
              <a:rPr lang="it-IT" b="1" dirty="0" err="1">
                <a:latin typeface="Anaheim" panose="020B0604020202020204" charset="0"/>
              </a:rPr>
              <a:t>Propotion</a:t>
            </a:r>
            <a:r>
              <a:rPr lang="it-IT" b="1" dirty="0">
                <a:latin typeface="Anaheim" panose="020B0604020202020204" charset="0"/>
              </a:rPr>
              <a:t> </a:t>
            </a:r>
            <a:r>
              <a:rPr lang="it-IT" b="1" dirty="0" err="1">
                <a:latin typeface="Anaheim" panose="020B0604020202020204" charset="0"/>
              </a:rPr>
              <a:t>Cold</a:t>
            </a:r>
            <a:r>
              <a:rPr lang="it-IT" b="1" dirty="0">
                <a:latin typeface="Anaheim" panose="020B0604020202020204" charset="0"/>
              </a:rPr>
              <a:t> Start</a:t>
            </a:r>
            <a:r>
              <a:rPr lang="it-IT" dirty="0">
                <a:latin typeface="Anaheim" panose="020B0604020202020204" charset="0"/>
              </a:rPr>
              <a:t>». </a:t>
            </a:r>
            <a:br>
              <a:rPr lang="it-IT" dirty="0">
                <a:latin typeface="Anaheim" panose="020B0604020202020204" charset="0"/>
              </a:rPr>
            </a:br>
            <a:r>
              <a:rPr lang="it-IT" dirty="0">
                <a:latin typeface="Anaheim" panose="020B0604020202020204" charset="0"/>
              </a:rPr>
              <a:t>Calcolo p utilizzando</a:t>
            </a:r>
            <a:r>
              <a:rPr lang="it-IT" b="1" dirty="0">
                <a:latin typeface="Anaheim" panose="020B0604020202020204" charset="0"/>
              </a:rPr>
              <a:t> altri progetti </a:t>
            </a:r>
            <a:r>
              <a:rPr lang="it-IT" dirty="0">
                <a:latin typeface="Anaheim" panose="020B0604020202020204" charset="0"/>
              </a:rPr>
              <a:t>analoghi e si prende la </a:t>
            </a:r>
            <a:r>
              <a:rPr lang="it-IT" b="1" dirty="0">
                <a:latin typeface="Anaheim" panose="020B0604020202020204" charset="0"/>
              </a:rPr>
              <a:t>mediana.</a:t>
            </a:r>
          </a:p>
        </p:txBody>
      </p:sp>
      <p:cxnSp>
        <p:nvCxnSpPr>
          <p:cNvPr id="6" name="Google Shape;520;p35">
            <a:extLst>
              <a:ext uri="{FF2B5EF4-FFF2-40B4-BE49-F238E27FC236}">
                <a16:creationId xmlns:a16="http://schemas.microsoft.com/office/drawing/2014/main" id="{18C1D1C3-07EF-90A1-8E48-294758A8E03D}"/>
              </a:ext>
            </a:extLst>
          </p:cNvPr>
          <p:cNvCxnSpPr>
            <a:cxnSpLocks/>
          </p:cNvCxnSpPr>
          <p:nvPr/>
        </p:nvCxnSpPr>
        <p:spPr>
          <a:xfrm>
            <a:off x="4572000" y="2166750"/>
            <a:ext cx="0" cy="256500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36CD89-FBF3-9A99-A4BD-BF89F18A3F16}"/>
              </a:ext>
            </a:extLst>
          </p:cNvPr>
          <p:cNvSpPr txBox="1"/>
          <p:nvPr/>
        </p:nvSpPr>
        <p:spPr>
          <a:xfrm>
            <a:off x="1332000" y="3449250"/>
            <a:ext cx="289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Anaheim" panose="020B0604020202020204" charset="0"/>
            </a:endParaRPr>
          </a:p>
          <a:p>
            <a:pPr algn="ctr"/>
            <a:r>
              <a:rPr lang="it-IT" b="1" dirty="0">
                <a:latin typeface="Anaheim" panose="020B0604020202020204" charset="0"/>
              </a:rPr>
              <a:t>CONTRO</a:t>
            </a:r>
            <a:r>
              <a:rPr lang="it-IT" dirty="0">
                <a:latin typeface="Anaheim" panose="020B0604020202020204" charset="0"/>
              </a:rPr>
              <a:t>: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Inizialmente potrei non avere abbastanza ticket.</a:t>
            </a:r>
            <a:endParaRPr lang="it-IT" b="1" dirty="0">
              <a:latin typeface="Anaheim" panose="020B060402020202020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5197F5-E19B-0A02-8AE0-6C6A1D7960E3}"/>
              </a:ext>
            </a:extLst>
          </p:cNvPr>
          <p:cNvSpPr txBox="1"/>
          <p:nvPr/>
        </p:nvSpPr>
        <p:spPr>
          <a:xfrm>
            <a:off x="4932000" y="3449250"/>
            <a:ext cx="289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Anaheim" panose="020B0604020202020204" charset="0"/>
            </a:endParaRPr>
          </a:p>
          <a:p>
            <a:pPr algn="ctr"/>
            <a:r>
              <a:rPr lang="it-IT" b="1" dirty="0">
                <a:latin typeface="Anaheim" panose="020B0604020202020204" charset="0"/>
              </a:rPr>
              <a:t>CONTRO</a:t>
            </a:r>
            <a:r>
              <a:rPr lang="it-IT" dirty="0">
                <a:latin typeface="Anaheim" panose="020B0604020202020204" charset="0"/>
              </a:rPr>
              <a:t>:</a:t>
            </a:r>
          </a:p>
          <a:p>
            <a:pPr algn="ctr"/>
            <a:r>
              <a:rPr lang="it-IT" dirty="0">
                <a:latin typeface="Anaheim" panose="020B0604020202020204" charset="0"/>
              </a:rPr>
              <a:t>Correlazione minore con il progetto attuale.</a:t>
            </a:r>
            <a:endParaRPr lang="it-IT" b="1" dirty="0">
              <a:latin typeface="Anaheim" panose="020B0604020202020204" charset="0"/>
            </a:endParaRPr>
          </a:p>
        </p:txBody>
      </p:sp>
      <p:grpSp>
        <p:nvGrpSpPr>
          <p:cNvPr id="3" name="Google Shape;997;p69">
            <a:extLst>
              <a:ext uri="{FF2B5EF4-FFF2-40B4-BE49-F238E27FC236}">
                <a16:creationId xmlns:a16="http://schemas.microsoft.com/office/drawing/2014/main" id="{E5BF45AD-9FE6-C43A-E375-41721F64D908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4" name="Google Shape;998;p69">
              <a:extLst>
                <a:ext uri="{FF2B5EF4-FFF2-40B4-BE49-F238E27FC236}">
                  <a16:creationId xmlns:a16="http://schemas.microsoft.com/office/drawing/2014/main" id="{35C8E17B-DA57-053E-31C4-926B0EF0A953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999;p69">
              <a:extLst>
                <a:ext uri="{FF2B5EF4-FFF2-40B4-BE49-F238E27FC236}">
                  <a16:creationId xmlns:a16="http://schemas.microsoft.com/office/drawing/2014/main" id="{4D08F185-2120-EDC1-2031-ED8430A41269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1000;p69">
              <a:extLst>
                <a:ext uri="{FF2B5EF4-FFF2-40B4-BE49-F238E27FC236}">
                  <a16:creationId xmlns:a16="http://schemas.microsoft.com/office/drawing/2014/main" id="{92E634C4-666C-4875-DEBA-DBE4FCFA7446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1;p69">
              <a:extLst>
                <a:ext uri="{FF2B5EF4-FFF2-40B4-BE49-F238E27FC236}">
                  <a16:creationId xmlns:a16="http://schemas.microsoft.com/office/drawing/2014/main" id="{11D4608A-0229-3D09-CB7F-62FC5F5F830F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002;p69">
              <a:extLst>
                <a:ext uri="{FF2B5EF4-FFF2-40B4-BE49-F238E27FC236}">
                  <a16:creationId xmlns:a16="http://schemas.microsoft.com/office/drawing/2014/main" id="{F9650C75-A904-C4B1-F2C4-57144ABF4A7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003;p69">
              <a:extLst>
                <a:ext uri="{FF2B5EF4-FFF2-40B4-BE49-F238E27FC236}">
                  <a16:creationId xmlns:a16="http://schemas.microsoft.com/office/drawing/2014/main" id="{CC386422-4F07-9E9D-908B-195CF0FC8704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004;p69">
              <a:extLst>
                <a:ext uri="{FF2B5EF4-FFF2-40B4-BE49-F238E27FC236}">
                  <a16:creationId xmlns:a16="http://schemas.microsoft.com/office/drawing/2014/main" id="{1CC772A1-0C63-284A-7904-06DEFE735B66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oogle Shape;997;p69">
            <a:extLst>
              <a:ext uri="{FF2B5EF4-FFF2-40B4-BE49-F238E27FC236}">
                <a16:creationId xmlns:a16="http://schemas.microsoft.com/office/drawing/2014/main" id="{1FB04561-BF48-1E54-C228-A1D46CD45957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19" name="Google Shape;998;p69">
              <a:extLst>
                <a:ext uri="{FF2B5EF4-FFF2-40B4-BE49-F238E27FC236}">
                  <a16:creationId xmlns:a16="http://schemas.microsoft.com/office/drawing/2014/main" id="{71B7BA87-BAB9-B0FD-50E1-32DEC65DAAC6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99;p69">
              <a:extLst>
                <a:ext uri="{FF2B5EF4-FFF2-40B4-BE49-F238E27FC236}">
                  <a16:creationId xmlns:a16="http://schemas.microsoft.com/office/drawing/2014/main" id="{FC318F2D-3A06-2925-ED64-0AD64ABFC8E4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0;p69">
              <a:extLst>
                <a:ext uri="{FF2B5EF4-FFF2-40B4-BE49-F238E27FC236}">
                  <a16:creationId xmlns:a16="http://schemas.microsoft.com/office/drawing/2014/main" id="{32DCE6AB-7A75-1DE6-34C5-F5733E6CD3BE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1;p69">
              <a:extLst>
                <a:ext uri="{FF2B5EF4-FFF2-40B4-BE49-F238E27FC236}">
                  <a16:creationId xmlns:a16="http://schemas.microsoft.com/office/drawing/2014/main" id="{0499311B-BDE4-70F8-1742-79A2FA71AA8D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1002;p69">
              <a:extLst>
                <a:ext uri="{FF2B5EF4-FFF2-40B4-BE49-F238E27FC236}">
                  <a16:creationId xmlns:a16="http://schemas.microsoft.com/office/drawing/2014/main" id="{E7E77CB3-473E-33C9-3630-618EE782EC9B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1003;p69">
              <a:extLst>
                <a:ext uri="{FF2B5EF4-FFF2-40B4-BE49-F238E27FC236}">
                  <a16:creationId xmlns:a16="http://schemas.microsoft.com/office/drawing/2014/main" id="{39728693-5F6F-AD13-24C7-2830FF57559A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1004;p69">
              <a:extLst>
                <a:ext uri="{FF2B5EF4-FFF2-40B4-BE49-F238E27FC236}">
                  <a16:creationId xmlns:a16="http://schemas.microsoft.com/office/drawing/2014/main" id="{9512C400-66DE-B45E-2A97-01924ADF28B4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" name="Google Shape;997;p69">
            <a:extLst>
              <a:ext uri="{FF2B5EF4-FFF2-40B4-BE49-F238E27FC236}">
                <a16:creationId xmlns:a16="http://schemas.microsoft.com/office/drawing/2014/main" id="{E898F9CE-F428-3D23-7817-3249D02728B5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27" name="Google Shape;998;p69">
              <a:extLst>
                <a:ext uri="{FF2B5EF4-FFF2-40B4-BE49-F238E27FC236}">
                  <a16:creationId xmlns:a16="http://schemas.microsoft.com/office/drawing/2014/main" id="{D3A354B7-FC06-6FCF-62A1-E04D356EDCE4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999;p69">
              <a:extLst>
                <a:ext uri="{FF2B5EF4-FFF2-40B4-BE49-F238E27FC236}">
                  <a16:creationId xmlns:a16="http://schemas.microsoft.com/office/drawing/2014/main" id="{725BD19B-4783-13BD-BA0F-56631431CE6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0;p69">
              <a:extLst>
                <a:ext uri="{FF2B5EF4-FFF2-40B4-BE49-F238E27FC236}">
                  <a16:creationId xmlns:a16="http://schemas.microsoft.com/office/drawing/2014/main" id="{AD78F10C-24B1-55EA-91BD-3970073DD1F8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1;p69">
              <a:extLst>
                <a:ext uri="{FF2B5EF4-FFF2-40B4-BE49-F238E27FC236}">
                  <a16:creationId xmlns:a16="http://schemas.microsoft.com/office/drawing/2014/main" id="{E23A8CBB-A9CA-432F-99E2-2FAB1DF383F1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2;p69">
              <a:extLst>
                <a:ext uri="{FF2B5EF4-FFF2-40B4-BE49-F238E27FC236}">
                  <a16:creationId xmlns:a16="http://schemas.microsoft.com/office/drawing/2014/main" id="{D8EA26B1-E7A8-B219-371B-D26928BC8B2E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1003;p69">
              <a:extLst>
                <a:ext uri="{FF2B5EF4-FFF2-40B4-BE49-F238E27FC236}">
                  <a16:creationId xmlns:a16="http://schemas.microsoft.com/office/drawing/2014/main" id="{5DD43B9C-8EF0-81C8-4877-57878C939B67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004;p69">
              <a:extLst>
                <a:ext uri="{FF2B5EF4-FFF2-40B4-BE49-F238E27FC236}">
                  <a16:creationId xmlns:a16="http://schemas.microsoft.com/office/drawing/2014/main" id="{0898B991-5FFB-B231-F0DA-A10D61ACBE09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997;p69">
            <a:extLst>
              <a:ext uri="{FF2B5EF4-FFF2-40B4-BE49-F238E27FC236}">
                <a16:creationId xmlns:a16="http://schemas.microsoft.com/office/drawing/2014/main" id="{0960F5B6-EA03-D697-A440-52229E23B996}"/>
              </a:ext>
            </a:extLst>
          </p:cNvPr>
          <p:cNvGrpSpPr/>
          <p:nvPr/>
        </p:nvGrpSpPr>
        <p:grpSpPr>
          <a:xfrm>
            <a:off x="7588627" y="-1555373"/>
            <a:ext cx="3110746" cy="3110746"/>
            <a:chOff x="3217900" y="804700"/>
            <a:chExt cx="1520400" cy="1520700"/>
          </a:xfrm>
        </p:grpSpPr>
        <p:sp>
          <p:nvSpPr>
            <p:cNvPr id="52" name="Google Shape;998;p69">
              <a:extLst>
                <a:ext uri="{FF2B5EF4-FFF2-40B4-BE49-F238E27FC236}">
                  <a16:creationId xmlns:a16="http://schemas.microsoft.com/office/drawing/2014/main" id="{2C92705D-0B9E-12F9-5EA0-84E72B395692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999;p69">
              <a:extLst>
                <a:ext uri="{FF2B5EF4-FFF2-40B4-BE49-F238E27FC236}">
                  <a16:creationId xmlns:a16="http://schemas.microsoft.com/office/drawing/2014/main" id="{E6C59D8C-AF94-1BE0-A34C-A680DA9F5F82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1000;p69">
              <a:extLst>
                <a:ext uri="{FF2B5EF4-FFF2-40B4-BE49-F238E27FC236}">
                  <a16:creationId xmlns:a16="http://schemas.microsoft.com/office/drawing/2014/main" id="{BCC70DCB-EE88-A287-F0CC-E2806786B6E4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1001;p69">
              <a:extLst>
                <a:ext uri="{FF2B5EF4-FFF2-40B4-BE49-F238E27FC236}">
                  <a16:creationId xmlns:a16="http://schemas.microsoft.com/office/drawing/2014/main" id="{5A77146E-B9D9-C9E4-312D-11FF373676C9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1002;p69">
              <a:extLst>
                <a:ext uri="{FF2B5EF4-FFF2-40B4-BE49-F238E27FC236}">
                  <a16:creationId xmlns:a16="http://schemas.microsoft.com/office/drawing/2014/main" id="{B0E1DB42-0377-7215-96C8-C3EAF77B2088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1003;p69">
              <a:extLst>
                <a:ext uri="{FF2B5EF4-FFF2-40B4-BE49-F238E27FC236}">
                  <a16:creationId xmlns:a16="http://schemas.microsoft.com/office/drawing/2014/main" id="{A655E782-F090-A3BD-C688-13E1F0D3E1A2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1004;p69">
              <a:extLst>
                <a:ext uri="{FF2B5EF4-FFF2-40B4-BE49-F238E27FC236}">
                  <a16:creationId xmlns:a16="http://schemas.microsoft.com/office/drawing/2014/main" id="{D4C876DB-8E84-F9BE-F5E5-00B16A62408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Google Shape;534;p37">
            <a:extLst>
              <a:ext uri="{FF2B5EF4-FFF2-40B4-BE49-F238E27FC236}">
                <a16:creationId xmlns:a16="http://schemas.microsoft.com/office/drawing/2014/main" id="{35FEC5C2-0DB9-483E-5696-0EF284FFBEBC}"/>
              </a:ext>
            </a:extLst>
          </p:cNvPr>
          <p:cNvSpPr txBox="1">
            <a:spLocks/>
          </p:cNvSpPr>
          <p:nvPr/>
        </p:nvSpPr>
        <p:spPr>
          <a:xfrm>
            <a:off x="720000" y="1753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fair Display"/>
              <a:buNone/>
              <a:defRPr sz="45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tabLst/>
              <a:defRPr/>
            </a:pPr>
            <a:r>
              <a:rPr kumimoji="0" lang="it-IT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sym typeface="Playfair Display"/>
              </a:rPr>
              <a:t>Progettazione</a:t>
            </a:r>
          </a:p>
        </p:txBody>
      </p:sp>
      <p:sp>
        <p:nvSpPr>
          <p:cNvPr id="2" name="Google Shape;525;p36">
            <a:extLst>
              <a:ext uri="{FF2B5EF4-FFF2-40B4-BE49-F238E27FC236}">
                <a16:creationId xmlns:a16="http://schemas.microsoft.com/office/drawing/2014/main" id="{BDD4582A-6E0D-0998-E3EC-8D9FC2514571}"/>
              </a:ext>
            </a:extLst>
          </p:cNvPr>
          <p:cNvSpPr txBox="1">
            <a:spLocks/>
          </p:cNvSpPr>
          <p:nvPr/>
        </p:nvSpPr>
        <p:spPr>
          <a:xfrm>
            <a:off x="720000" y="9460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Playfair Display" panose="00000500000000000000" pitchFamily="2" charset="0"/>
              </a:rPr>
              <a:t>Snoring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AFA22-1919-2F08-9A1E-0427B8747AF9}"/>
              </a:ext>
            </a:extLst>
          </p:cNvPr>
          <p:cNvSpPr txBox="1"/>
          <p:nvPr/>
        </p:nvSpPr>
        <p:spPr>
          <a:xfrm>
            <a:off x="1691680" y="1650419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Un bug, dopo essere introdotto, può rimanere “dormiente” per molto tempo; Questo determina che le ultime release siano piene di </a:t>
            </a:r>
            <a:r>
              <a:rPr lang="it-IT" b="1" dirty="0">
                <a:latin typeface="Anaheim" panose="020B0604020202020204" charset="0"/>
              </a:rPr>
              <a:t>bug dormienti </a:t>
            </a:r>
            <a:r>
              <a:rPr lang="it-IT" dirty="0">
                <a:latin typeface="Anaheim" panose="020B0604020202020204" charset="0"/>
              </a:rPr>
              <a:t>e quindi i relativi dati sulle classi buggy non siano affidabili.</a:t>
            </a:r>
          </a:p>
        </p:txBody>
      </p:sp>
      <p:cxnSp>
        <p:nvCxnSpPr>
          <p:cNvPr id="12" name="Google Shape;520;p35">
            <a:extLst>
              <a:ext uri="{FF2B5EF4-FFF2-40B4-BE49-F238E27FC236}">
                <a16:creationId xmlns:a16="http://schemas.microsoft.com/office/drawing/2014/main" id="{DFCBA285-2F54-8A63-193F-03CF5976962E}"/>
              </a:ext>
            </a:extLst>
          </p:cNvPr>
          <p:cNvCxnSpPr>
            <a:cxnSpLocks/>
          </p:cNvCxnSpPr>
          <p:nvPr/>
        </p:nvCxnSpPr>
        <p:spPr>
          <a:xfrm>
            <a:off x="1691680" y="1311750"/>
            <a:ext cx="5760640" cy="0"/>
          </a:xfrm>
          <a:prstGeom prst="straightConnector1">
            <a:avLst/>
          </a:prstGeom>
          <a:noFill/>
          <a:ln w="9525" cap="flat" cmpd="sng">
            <a:solidFill>
              <a:srgbClr val="D8DCE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F18D1E-A16B-EBF5-8752-BBA6788B9F6E}"/>
              </a:ext>
            </a:extLst>
          </p:cNvPr>
          <p:cNvSpPr txBox="1"/>
          <p:nvPr/>
        </p:nvSpPr>
        <p:spPr>
          <a:xfrm>
            <a:off x="1647000" y="4191750"/>
            <a:ext cx="589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naheim" panose="020B0604020202020204" charset="0"/>
              </a:rPr>
              <a:t>La soluzione attuata è quella di </a:t>
            </a:r>
            <a:r>
              <a:rPr lang="it-IT" b="1" dirty="0">
                <a:latin typeface="Anaheim" panose="020B0604020202020204" charset="0"/>
              </a:rPr>
              <a:t>scartare la seconda metà </a:t>
            </a:r>
            <a:r>
              <a:rPr lang="it-IT" dirty="0">
                <a:latin typeface="Anaheim" panose="020B0604020202020204" charset="0"/>
              </a:rPr>
              <a:t>delle release così da avere una elevata affidabilità sui dati.</a:t>
            </a:r>
          </a:p>
        </p:txBody>
      </p:sp>
      <p:sp>
        <p:nvSpPr>
          <p:cNvPr id="4" name="Google Shape;525;p36">
            <a:extLst>
              <a:ext uri="{FF2B5EF4-FFF2-40B4-BE49-F238E27FC236}">
                <a16:creationId xmlns:a16="http://schemas.microsoft.com/office/drawing/2014/main" id="{656AAD5C-CD31-52F5-9695-1EA3556D6E69}"/>
              </a:ext>
            </a:extLst>
          </p:cNvPr>
          <p:cNvSpPr txBox="1">
            <a:spLocks/>
          </p:cNvSpPr>
          <p:nvPr/>
        </p:nvSpPr>
        <p:spPr>
          <a:xfrm>
            <a:off x="716008" y="383175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latin typeface="Playfair Display" panose="00000500000000000000" pitchFamily="2" charset="0"/>
              </a:rPr>
              <a:t>Soluzione</a:t>
            </a:r>
            <a:r>
              <a:rPr lang="en-US" dirty="0">
                <a:latin typeface="Playfair Display" panose="00000500000000000000" pitchFamily="2" charset="0"/>
              </a:rPr>
              <a:t>:</a:t>
            </a:r>
          </a:p>
        </p:txBody>
      </p:sp>
      <p:grpSp>
        <p:nvGrpSpPr>
          <p:cNvPr id="6" name="Google Shape;8124;p88">
            <a:extLst>
              <a:ext uri="{FF2B5EF4-FFF2-40B4-BE49-F238E27FC236}">
                <a16:creationId xmlns:a16="http://schemas.microsoft.com/office/drawing/2014/main" id="{58E53482-8A42-001B-E957-5D685CD2C969}"/>
              </a:ext>
            </a:extLst>
          </p:cNvPr>
          <p:cNvGrpSpPr/>
          <p:nvPr/>
        </p:nvGrpSpPr>
        <p:grpSpPr>
          <a:xfrm>
            <a:off x="4257000" y="2942443"/>
            <a:ext cx="607500" cy="627350"/>
            <a:chOff x="-5974675" y="3632100"/>
            <a:chExt cx="300125" cy="293350"/>
          </a:xfrm>
          <a:solidFill>
            <a:srgbClr val="000000"/>
          </a:solidFill>
        </p:grpSpPr>
        <p:sp>
          <p:nvSpPr>
            <p:cNvPr id="9" name="Google Shape;8125;p88">
              <a:extLst>
                <a:ext uri="{FF2B5EF4-FFF2-40B4-BE49-F238E27FC236}">
                  <a16:creationId xmlns:a16="http://schemas.microsoft.com/office/drawing/2014/main" id="{88442766-8A61-8D89-1DCD-6DF94DC2708F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26;p88">
              <a:extLst>
                <a:ext uri="{FF2B5EF4-FFF2-40B4-BE49-F238E27FC236}">
                  <a16:creationId xmlns:a16="http://schemas.microsoft.com/office/drawing/2014/main" id="{B59A7AEE-2862-25C6-5554-011ACD16CA88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27;p88">
              <a:extLst>
                <a:ext uri="{FF2B5EF4-FFF2-40B4-BE49-F238E27FC236}">
                  <a16:creationId xmlns:a16="http://schemas.microsoft.com/office/drawing/2014/main" id="{55379582-7F48-A32D-E65D-4B7B8BFDB788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A7B7796-5BD9-AE2B-EF67-BA3E27605AFB}"/>
              </a:ext>
            </a:extLst>
          </p:cNvPr>
          <p:cNvGrpSpPr/>
          <p:nvPr/>
        </p:nvGrpSpPr>
        <p:grpSpPr>
          <a:xfrm>
            <a:off x="4588523" y="2481750"/>
            <a:ext cx="765000" cy="386226"/>
            <a:chOff x="5832000" y="2727751"/>
            <a:chExt cx="1350000" cy="690918"/>
          </a:xfrm>
        </p:grpSpPr>
        <p:sp>
          <p:nvSpPr>
            <p:cNvPr id="23" name="Bolla: nuvola 22">
              <a:extLst>
                <a:ext uri="{FF2B5EF4-FFF2-40B4-BE49-F238E27FC236}">
                  <a16:creationId xmlns:a16="http://schemas.microsoft.com/office/drawing/2014/main" id="{BC14DAB8-9E6A-F48B-0D31-1C81A4586DBE}"/>
                </a:ext>
              </a:extLst>
            </p:cNvPr>
            <p:cNvSpPr/>
            <p:nvPr/>
          </p:nvSpPr>
          <p:spPr>
            <a:xfrm>
              <a:off x="5832000" y="2727751"/>
              <a:ext cx="1350000" cy="690918"/>
            </a:xfrm>
            <a:prstGeom prst="cloudCallou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" name="Elemento grafico 13" descr="Pisolino contorno">
              <a:extLst>
                <a:ext uri="{FF2B5EF4-FFF2-40B4-BE49-F238E27FC236}">
                  <a16:creationId xmlns:a16="http://schemas.microsoft.com/office/drawing/2014/main" id="{6744CECF-AC5F-EB45-F62A-3863FB851AA0}"/>
                </a:ext>
              </a:extLst>
            </p:cNvPr>
            <p:cNvGrpSpPr/>
            <p:nvPr/>
          </p:nvGrpSpPr>
          <p:grpSpPr>
            <a:xfrm>
              <a:off x="6262050" y="2929952"/>
              <a:ext cx="489900" cy="286515"/>
              <a:chOff x="6606825" y="3169027"/>
              <a:chExt cx="304800" cy="152400"/>
            </a:xfrm>
            <a:solidFill>
              <a:srgbClr val="000000"/>
            </a:solidFill>
          </p:grpSpPr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A7F8F485-C0F4-BCF3-2622-B2AF0491F7B0}"/>
                  </a:ext>
                </a:extLst>
              </p:cNvPr>
              <p:cNvSpPr/>
              <p:nvPr/>
            </p:nvSpPr>
            <p:spPr>
              <a:xfrm>
                <a:off x="6606825" y="3226177"/>
                <a:ext cx="66675" cy="76200"/>
              </a:xfrm>
              <a:custGeom>
                <a:avLst/>
                <a:gdLst>
                  <a:gd name="connsiteX0" fmla="*/ 0 w 66675"/>
                  <a:gd name="connsiteY0" fmla="*/ 76200 h 76200"/>
                  <a:gd name="connsiteX1" fmla="*/ 66675 w 66675"/>
                  <a:gd name="connsiteY1" fmla="*/ 76200 h 76200"/>
                  <a:gd name="connsiteX2" fmla="*/ 66675 w 66675"/>
                  <a:gd name="connsiteY2" fmla="*/ 57150 h 76200"/>
                  <a:gd name="connsiteX3" fmla="*/ 24765 w 66675"/>
                  <a:gd name="connsiteY3" fmla="*/ 57150 h 76200"/>
                  <a:gd name="connsiteX4" fmla="*/ 24765 w 66675"/>
                  <a:gd name="connsiteY4" fmla="*/ 57150 h 76200"/>
                  <a:gd name="connsiteX5" fmla="*/ 24765 w 66675"/>
                  <a:gd name="connsiteY5" fmla="*/ 57150 h 76200"/>
                  <a:gd name="connsiteX6" fmla="*/ 66675 w 66675"/>
                  <a:gd name="connsiteY6" fmla="*/ 23813 h 76200"/>
                  <a:gd name="connsiteX7" fmla="*/ 66675 w 66675"/>
                  <a:gd name="connsiteY7" fmla="*/ 0 h 76200"/>
                  <a:gd name="connsiteX8" fmla="*/ 0 w 66675"/>
                  <a:gd name="connsiteY8" fmla="*/ 0 h 76200"/>
                  <a:gd name="connsiteX9" fmla="*/ 0 w 66675"/>
                  <a:gd name="connsiteY9" fmla="*/ 19050 h 76200"/>
                  <a:gd name="connsiteX10" fmla="*/ 41910 w 66675"/>
                  <a:gd name="connsiteY10" fmla="*/ 19050 h 76200"/>
                  <a:gd name="connsiteX11" fmla="*/ 41910 w 66675"/>
                  <a:gd name="connsiteY11" fmla="*/ 19050 h 76200"/>
                  <a:gd name="connsiteX12" fmla="*/ 41910 w 66675"/>
                  <a:gd name="connsiteY12" fmla="*/ 19050 h 76200"/>
                  <a:gd name="connsiteX13" fmla="*/ 0 w 66675"/>
                  <a:gd name="connsiteY13" fmla="*/ 52388 h 76200"/>
                  <a:gd name="connsiteX14" fmla="*/ 0 w 66675"/>
                  <a:gd name="connsiteY14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675" h="76200">
                    <a:moveTo>
                      <a:pt x="0" y="76200"/>
                    </a:moveTo>
                    <a:lnTo>
                      <a:pt x="66675" y="76200"/>
                    </a:lnTo>
                    <a:lnTo>
                      <a:pt x="66675" y="57150"/>
                    </a:lnTo>
                    <a:lnTo>
                      <a:pt x="24765" y="57150"/>
                    </a:lnTo>
                    <a:cubicBezTo>
                      <a:pt x="24765" y="57150"/>
                      <a:pt x="24765" y="57150"/>
                      <a:pt x="24765" y="57150"/>
                    </a:cubicBezTo>
                    <a:cubicBezTo>
                      <a:pt x="24765" y="57150"/>
                      <a:pt x="24765" y="57150"/>
                      <a:pt x="24765" y="57150"/>
                    </a:cubicBezTo>
                    <a:lnTo>
                      <a:pt x="66675" y="23813"/>
                    </a:lnTo>
                    <a:lnTo>
                      <a:pt x="66675" y="0"/>
                    </a:lnTo>
                    <a:lnTo>
                      <a:pt x="0" y="0"/>
                    </a:lnTo>
                    <a:lnTo>
                      <a:pt x="0" y="19050"/>
                    </a:lnTo>
                    <a:lnTo>
                      <a:pt x="41910" y="19050"/>
                    </a:lnTo>
                    <a:cubicBezTo>
                      <a:pt x="41910" y="19050"/>
                      <a:pt x="41910" y="19050"/>
                      <a:pt x="41910" y="19050"/>
                    </a:cubicBezTo>
                    <a:cubicBezTo>
                      <a:pt x="41910" y="19050"/>
                      <a:pt x="41910" y="19050"/>
                      <a:pt x="41910" y="19050"/>
                    </a:cubicBezTo>
                    <a:lnTo>
                      <a:pt x="0" y="52388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7" name="Figura a mano libera: forma 16">
                <a:extLst>
                  <a:ext uri="{FF2B5EF4-FFF2-40B4-BE49-F238E27FC236}">
                    <a16:creationId xmlns:a16="http://schemas.microsoft.com/office/drawing/2014/main" id="{BD840537-3049-8691-F99C-9DFA42BB807E}"/>
                  </a:ext>
                </a:extLst>
              </p:cNvPr>
              <p:cNvSpPr/>
              <p:nvPr/>
            </p:nvSpPr>
            <p:spPr>
              <a:xfrm>
                <a:off x="6692550" y="3169027"/>
                <a:ext cx="95250" cy="104775"/>
              </a:xfrm>
              <a:custGeom>
                <a:avLst/>
                <a:gdLst>
                  <a:gd name="connsiteX0" fmla="*/ 0 w 95250"/>
                  <a:gd name="connsiteY0" fmla="*/ 19050 h 104775"/>
                  <a:gd name="connsiteX1" fmla="*/ 71438 w 95250"/>
                  <a:gd name="connsiteY1" fmla="*/ 19050 h 104775"/>
                  <a:gd name="connsiteX2" fmla="*/ 71438 w 95250"/>
                  <a:gd name="connsiteY2" fmla="*/ 19050 h 104775"/>
                  <a:gd name="connsiteX3" fmla="*/ 71438 w 95250"/>
                  <a:gd name="connsiteY3" fmla="*/ 19050 h 104775"/>
                  <a:gd name="connsiteX4" fmla="*/ 0 w 95250"/>
                  <a:gd name="connsiteY4" fmla="*/ 80963 h 104775"/>
                  <a:gd name="connsiteX5" fmla="*/ 0 w 95250"/>
                  <a:gd name="connsiteY5" fmla="*/ 104775 h 104775"/>
                  <a:gd name="connsiteX6" fmla="*/ 95250 w 95250"/>
                  <a:gd name="connsiteY6" fmla="*/ 104775 h 104775"/>
                  <a:gd name="connsiteX7" fmla="*/ 95250 w 95250"/>
                  <a:gd name="connsiteY7" fmla="*/ 85725 h 104775"/>
                  <a:gd name="connsiteX8" fmla="*/ 23813 w 95250"/>
                  <a:gd name="connsiteY8" fmla="*/ 85725 h 104775"/>
                  <a:gd name="connsiteX9" fmla="*/ 23813 w 95250"/>
                  <a:gd name="connsiteY9" fmla="*/ 85725 h 104775"/>
                  <a:gd name="connsiteX10" fmla="*/ 23813 w 95250"/>
                  <a:gd name="connsiteY10" fmla="*/ 85725 h 104775"/>
                  <a:gd name="connsiteX11" fmla="*/ 95250 w 95250"/>
                  <a:gd name="connsiteY11" fmla="*/ 23813 h 104775"/>
                  <a:gd name="connsiteX12" fmla="*/ 95250 w 95250"/>
                  <a:gd name="connsiteY12" fmla="*/ 0 h 104775"/>
                  <a:gd name="connsiteX13" fmla="*/ 0 w 95250"/>
                  <a:gd name="connsiteY13" fmla="*/ 0 h 104775"/>
                  <a:gd name="connsiteX14" fmla="*/ 0 w 95250"/>
                  <a:gd name="connsiteY14" fmla="*/ 1905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50" h="104775">
                    <a:moveTo>
                      <a:pt x="0" y="19050"/>
                    </a:moveTo>
                    <a:lnTo>
                      <a:pt x="71438" y="19050"/>
                    </a:lnTo>
                    <a:cubicBezTo>
                      <a:pt x="71438" y="19050"/>
                      <a:pt x="71438" y="19050"/>
                      <a:pt x="71438" y="19050"/>
                    </a:cubicBezTo>
                    <a:cubicBezTo>
                      <a:pt x="71438" y="19050"/>
                      <a:pt x="71438" y="19050"/>
                      <a:pt x="71438" y="19050"/>
                    </a:cubicBezTo>
                    <a:lnTo>
                      <a:pt x="0" y="80963"/>
                    </a:lnTo>
                    <a:lnTo>
                      <a:pt x="0" y="104775"/>
                    </a:lnTo>
                    <a:lnTo>
                      <a:pt x="95250" y="104775"/>
                    </a:lnTo>
                    <a:lnTo>
                      <a:pt x="95250" y="85725"/>
                    </a:lnTo>
                    <a:lnTo>
                      <a:pt x="23813" y="85725"/>
                    </a:lnTo>
                    <a:cubicBezTo>
                      <a:pt x="23813" y="85725"/>
                      <a:pt x="23813" y="85725"/>
                      <a:pt x="23813" y="85725"/>
                    </a:cubicBezTo>
                    <a:cubicBezTo>
                      <a:pt x="23813" y="85725"/>
                      <a:pt x="23813" y="85725"/>
                      <a:pt x="23813" y="85725"/>
                    </a:cubicBezTo>
                    <a:lnTo>
                      <a:pt x="95250" y="23813"/>
                    </a:lnTo>
                    <a:lnTo>
                      <a:pt x="95250" y="0"/>
                    </a:lnTo>
                    <a:lnTo>
                      <a:pt x="0" y="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7D0A01A7-7B46-5080-78DA-041625760150}"/>
                  </a:ext>
                </a:extLst>
              </p:cNvPr>
              <p:cNvSpPr/>
              <p:nvPr/>
            </p:nvSpPr>
            <p:spPr>
              <a:xfrm>
                <a:off x="6816375" y="3216652"/>
                <a:ext cx="95250" cy="104775"/>
              </a:xfrm>
              <a:custGeom>
                <a:avLst/>
                <a:gdLst>
                  <a:gd name="connsiteX0" fmla="*/ 0 w 95250"/>
                  <a:gd name="connsiteY0" fmla="*/ 19050 h 104775"/>
                  <a:gd name="connsiteX1" fmla="*/ 71438 w 95250"/>
                  <a:gd name="connsiteY1" fmla="*/ 19050 h 104775"/>
                  <a:gd name="connsiteX2" fmla="*/ 71438 w 95250"/>
                  <a:gd name="connsiteY2" fmla="*/ 19050 h 104775"/>
                  <a:gd name="connsiteX3" fmla="*/ 71438 w 95250"/>
                  <a:gd name="connsiteY3" fmla="*/ 19050 h 104775"/>
                  <a:gd name="connsiteX4" fmla="*/ 0 w 95250"/>
                  <a:gd name="connsiteY4" fmla="*/ 80963 h 104775"/>
                  <a:gd name="connsiteX5" fmla="*/ 0 w 95250"/>
                  <a:gd name="connsiteY5" fmla="*/ 104775 h 104775"/>
                  <a:gd name="connsiteX6" fmla="*/ 95250 w 95250"/>
                  <a:gd name="connsiteY6" fmla="*/ 104775 h 104775"/>
                  <a:gd name="connsiteX7" fmla="*/ 95250 w 95250"/>
                  <a:gd name="connsiteY7" fmla="*/ 85725 h 104775"/>
                  <a:gd name="connsiteX8" fmla="*/ 23813 w 95250"/>
                  <a:gd name="connsiteY8" fmla="*/ 85725 h 104775"/>
                  <a:gd name="connsiteX9" fmla="*/ 23813 w 95250"/>
                  <a:gd name="connsiteY9" fmla="*/ 85725 h 104775"/>
                  <a:gd name="connsiteX10" fmla="*/ 23813 w 95250"/>
                  <a:gd name="connsiteY10" fmla="*/ 85725 h 104775"/>
                  <a:gd name="connsiteX11" fmla="*/ 95250 w 95250"/>
                  <a:gd name="connsiteY11" fmla="*/ 23813 h 104775"/>
                  <a:gd name="connsiteX12" fmla="*/ 95250 w 95250"/>
                  <a:gd name="connsiteY12" fmla="*/ 0 h 104775"/>
                  <a:gd name="connsiteX13" fmla="*/ 0 w 95250"/>
                  <a:gd name="connsiteY13" fmla="*/ 0 h 104775"/>
                  <a:gd name="connsiteX14" fmla="*/ 0 w 95250"/>
                  <a:gd name="connsiteY14" fmla="*/ 1905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50" h="104775">
                    <a:moveTo>
                      <a:pt x="0" y="19050"/>
                    </a:moveTo>
                    <a:lnTo>
                      <a:pt x="71438" y="19050"/>
                    </a:lnTo>
                    <a:cubicBezTo>
                      <a:pt x="71438" y="19050"/>
                      <a:pt x="71438" y="19050"/>
                      <a:pt x="71438" y="19050"/>
                    </a:cubicBezTo>
                    <a:cubicBezTo>
                      <a:pt x="71438" y="19050"/>
                      <a:pt x="71438" y="19050"/>
                      <a:pt x="71438" y="19050"/>
                    </a:cubicBezTo>
                    <a:lnTo>
                      <a:pt x="0" y="80963"/>
                    </a:lnTo>
                    <a:lnTo>
                      <a:pt x="0" y="104775"/>
                    </a:lnTo>
                    <a:lnTo>
                      <a:pt x="95250" y="104775"/>
                    </a:lnTo>
                    <a:lnTo>
                      <a:pt x="95250" y="85725"/>
                    </a:lnTo>
                    <a:lnTo>
                      <a:pt x="23813" y="85725"/>
                    </a:lnTo>
                    <a:cubicBezTo>
                      <a:pt x="23813" y="85725"/>
                      <a:pt x="23813" y="85725"/>
                      <a:pt x="23813" y="85725"/>
                    </a:cubicBezTo>
                    <a:cubicBezTo>
                      <a:pt x="23813" y="85725"/>
                      <a:pt x="23813" y="85725"/>
                      <a:pt x="23813" y="85725"/>
                    </a:cubicBezTo>
                    <a:lnTo>
                      <a:pt x="95250" y="23813"/>
                    </a:lnTo>
                    <a:lnTo>
                      <a:pt x="95250" y="0"/>
                    </a:lnTo>
                    <a:lnTo>
                      <a:pt x="0" y="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</p:grpSp>
      </p:grpSp>
      <p:grpSp>
        <p:nvGrpSpPr>
          <p:cNvPr id="7" name="Google Shape;997;p69">
            <a:extLst>
              <a:ext uri="{FF2B5EF4-FFF2-40B4-BE49-F238E27FC236}">
                <a16:creationId xmlns:a16="http://schemas.microsoft.com/office/drawing/2014/main" id="{96CD1139-E955-17B5-23E1-70E0D66BFF8A}"/>
              </a:ext>
            </a:extLst>
          </p:cNvPr>
          <p:cNvGrpSpPr/>
          <p:nvPr/>
        </p:nvGrpSpPr>
        <p:grpSpPr>
          <a:xfrm>
            <a:off x="-1555373" y="-1555373"/>
            <a:ext cx="3110746" cy="3110746"/>
            <a:chOff x="3217900" y="804700"/>
            <a:chExt cx="1520400" cy="1520700"/>
          </a:xfrm>
        </p:grpSpPr>
        <p:sp>
          <p:nvSpPr>
            <p:cNvPr id="8" name="Google Shape;998;p69">
              <a:extLst>
                <a:ext uri="{FF2B5EF4-FFF2-40B4-BE49-F238E27FC236}">
                  <a16:creationId xmlns:a16="http://schemas.microsoft.com/office/drawing/2014/main" id="{87954665-95BB-B0B2-8F88-8D477AB4013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999;p69">
              <a:extLst>
                <a:ext uri="{FF2B5EF4-FFF2-40B4-BE49-F238E27FC236}">
                  <a16:creationId xmlns:a16="http://schemas.microsoft.com/office/drawing/2014/main" id="{45EEB0AE-8814-E1B9-F836-224DA86F98F4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000;p69">
              <a:extLst>
                <a:ext uri="{FF2B5EF4-FFF2-40B4-BE49-F238E27FC236}">
                  <a16:creationId xmlns:a16="http://schemas.microsoft.com/office/drawing/2014/main" id="{409CF45E-BBE4-454B-BF26-E9C80A461991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001;p69">
              <a:extLst>
                <a:ext uri="{FF2B5EF4-FFF2-40B4-BE49-F238E27FC236}">
                  <a16:creationId xmlns:a16="http://schemas.microsoft.com/office/drawing/2014/main" id="{DA58E3D6-EEBE-93CE-DDE5-57FE8AF336B5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1002;p69">
              <a:extLst>
                <a:ext uri="{FF2B5EF4-FFF2-40B4-BE49-F238E27FC236}">
                  <a16:creationId xmlns:a16="http://schemas.microsoft.com/office/drawing/2014/main" id="{400C070A-3F2F-47C0-AAE1-142775C11B5C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1003;p69">
              <a:extLst>
                <a:ext uri="{FF2B5EF4-FFF2-40B4-BE49-F238E27FC236}">
                  <a16:creationId xmlns:a16="http://schemas.microsoft.com/office/drawing/2014/main" id="{D6B116BC-0DF6-A8C8-2579-AC68F4582A6F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1004;p69">
              <a:extLst>
                <a:ext uri="{FF2B5EF4-FFF2-40B4-BE49-F238E27FC236}">
                  <a16:creationId xmlns:a16="http://schemas.microsoft.com/office/drawing/2014/main" id="{0F75FCBB-14DF-D844-ADAD-3DC49918ACC4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997;p69">
            <a:extLst>
              <a:ext uri="{FF2B5EF4-FFF2-40B4-BE49-F238E27FC236}">
                <a16:creationId xmlns:a16="http://schemas.microsoft.com/office/drawing/2014/main" id="{4E6934FC-6664-BBEF-99DB-F5A0B226DAC7}"/>
              </a:ext>
            </a:extLst>
          </p:cNvPr>
          <p:cNvGrpSpPr/>
          <p:nvPr/>
        </p:nvGrpSpPr>
        <p:grpSpPr>
          <a:xfrm>
            <a:off x="-1555373" y="3588128"/>
            <a:ext cx="3110746" cy="3110746"/>
            <a:chOff x="3217900" y="804700"/>
            <a:chExt cx="1520400" cy="1520700"/>
          </a:xfrm>
        </p:grpSpPr>
        <p:sp>
          <p:nvSpPr>
            <p:cNvPr id="26" name="Google Shape;998;p69">
              <a:extLst>
                <a:ext uri="{FF2B5EF4-FFF2-40B4-BE49-F238E27FC236}">
                  <a16:creationId xmlns:a16="http://schemas.microsoft.com/office/drawing/2014/main" id="{74D6E53B-9D3F-C430-4972-D44D8052D609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999;p69">
              <a:extLst>
                <a:ext uri="{FF2B5EF4-FFF2-40B4-BE49-F238E27FC236}">
                  <a16:creationId xmlns:a16="http://schemas.microsoft.com/office/drawing/2014/main" id="{DC54F660-BD6D-2A92-D188-4ED59DB77CB0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1000;p69">
              <a:extLst>
                <a:ext uri="{FF2B5EF4-FFF2-40B4-BE49-F238E27FC236}">
                  <a16:creationId xmlns:a16="http://schemas.microsoft.com/office/drawing/2014/main" id="{7B79D417-D906-801E-1D7D-834FD9F63BAA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1001;p69">
              <a:extLst>
                <a:ext uri="{FF2B5EF4-FFF2-40B4-BE49-F238E27FC236}">
                  <a16:creationId xmlns:a16="http://schemas.microsoft.com/office/drawing/2014/main" id="{8393FA56-B57F-607D-7EBB-D6F1340EE97C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1002;p69">
              <a:extLst>
                <a:ext uri="{FF2B5EF4-FFF2-40B4-BE49-F238E27FC236}">
                  <a16:creationId xmlns:a16="http://schemas.microsoft.com/office/drawing/2014/main" id="{29F4E382-7F43-D0BC-C5C8-AAD5A0E3EBDD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1003;p69">
              <a:extLst>
                <a:ext uri="{FF2B5EF4-FFF2-40B4-BE49-F238E27FC236}">
                  <a16:creationId xmlns:a16="http://schemas.microsoft.com/office/drawing/2014/main" id="{ABD48F61-1360-BC3C-652B-C487879A09C4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1004;p69">
              <a:extLst>
                <a:ext uri="{FF2B5EF4-FFF2-40B4-BE49-F238E27FC236}">
                  <a16:creationId xmlns:a16="http://schemas.microsoft.com/office/drawing/2014/main" id="{1C22ABDC-165A-E799-6003-8A91231C297C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oogle Shape;997;p69">
            <a:extLst>
              <a:ext uri="{FF2B5EF4-FFF2-40B4-BE49-F238E27FC236}">
                <a16:creationId xmlns:a16="http://schemas.microsoft.com/office/drawing/2014/main" id="{FFF33DA2-D80D-9F49-A7FA-342DA0500B2A}"/>
              </a:ext>
            </a:extLst>
          </p:cNvPr>
          <p:cNvGrpSpPr/>
          <p:nvPr/>
        </p:nvGrpSpPr>
        <p:grpSpPr>
          <a:xfrm>
            <a:off x="7588627" y="3588127"/>
            <a:ext cx="3110746" cy="3110746"/>
            <a:chOff x="3217900" y="804700"/>
            <a:chExt cx="1520400" cy="1520700"/>
          </a:xfrm>
        </p:grpSpPr>
        <p:sp>
          <p:nvSpPr>
            <p:cNvPr id="34" name="Google Shape;998;p69">
              <a:extLst>
                <a:ext uri="{FF2B5EF4-FFF2-40B4-BE49-F238E27FC236}">
                  <a16:creationId xmlns:a16="http://schemas.microsoft.com/office/drawing/2014/main" id="{22885BCA-1809-0316-33CA-742A7AF3FC87}"/>
                </a:ext>
              </a:extLst>
            </p:cNvPr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999;p69">
              <a:extLst>
                <a:ext uri="{FF2B5EF4-FFF2-40B4-BE49-F238E27FC236}">
                  <a16:creationId xmlns:a16="http://schemas.microsoft.com/office/drawing/2014/main" id="{B70A5F6B-BF2A-B2E9-A353-7B03F933C315}"/>
                </a:ext>
              </a:extLst>
            </p:cNvPr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1000;p69">
              <a:extLst>
                <a:ext uri="{FF2B5EF4-FFF2-40B4-BE49-F238E27FC236}">
                  <a16:creationId xmlns:a16="http://schemas.microsoft.com/office/drawing/2014/main" id="{34B6589A-77F9-A513-9E9F-A9DB530AF260}"/>
                </a:ext>
              </a:extLst>
            </p:cNvPr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1001;p69">
              <a:extLst>
                <a:ext uri="{FF2B5EF4-FFF2-40B4-BE49-F238E27FC236}">
                  <a16:creationId xmlns:a16="http://schemas.microsoft.com/office/drawing/2014/main" id="{DD1F7F68-AB11-6C56-035C-3204DB491E22}"/>
                </a:ext>
              </a:extLst>
            </p:cNvPr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1002;p69">
              <a:extLst>
                <a:ext uri="{FF2B5EF4-FFF2-40B4-BE49-F238E27FC236}">
                  <a16:creationId xmlns:a16="http://schemas.microsoft.com/office/drawing/2014/main" id="{2818F13A-5EC4-5C33-1A3C-491EE9B89F6F}"/>
                </a:ext>
              </a:extLst>
            </p:cNvPr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1003;p69">
              <a:extLst>
                <a:ext uri="{FF2B5EF4-FFF2-40B4-BE49-F238E27FC236}">
                  <a16:creationId xmlns:a16="http://schemas.microsoft.com/office/drawing/2014/main" id="{AC011170-349C-9940-F99A-CB59FCD09505}"/>
                </a:ext>
              </a:extLst>
            </p:cNvPr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1004;p69">
              <a:extLst>
                <a:ext uri="{FF2B5EF4-FFF2-40B4-BE49-F238E27FC236}">
                  <a16:creationId xmlns:a16="http://schemas.microsoft.com/office/drawing/2014/main" id="{FCC596BE-AA6F-4C48-6F72-B10F135130DB}"/>
                </a:ext>
              </a:extLst>
            </p:cNvPr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rgbClr val="D8DC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33693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1238</Words>
  <Application>Microsoft Office PowerPoint</Application>
  <PresentationFormat>Presentazione su schermo (16:9)</PresentationFormat>
  <Paragraphs>189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Anaheim</vt:lpstr>
      <vt:lpstr>Playfair Display</vt:lpstr>
      <vt:lpstr>Proxima Nova Semibold</vt:lpstr>
      <vt:lpstr>Open Sans</vt:lpstr>
      <vt:lpstr>Proxima Nova</vt:lpstr>
      <vt:lpstr>Arial</vt:lpstr>
      <vt:lpstr>Slidesgo Final Pages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eugenio di gaetano</cp:lastModifiedBy>
  <cp:revision>15</cp:revision>
  <dcterms:modified xsi:type="dcterms:W3CDTF">2024-08-26T13:01:32Z</dcterms:modified>
</cp:coreProperties>
</file>