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8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7F7D-1491-F64A-9DB5-980A423ECE0E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16B50-2E0C-8845-A6C2-F10939F0B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09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00BF9-3D19-5B47-9BFF-70F12F84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9319A0-3895-EE4E-A9BD-623782FA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BF705B-0FE2-614A-B0CE-EEDEE8AC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923E-EDD7-4546-8AB2-41F4036DD8D3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999AD-1EC5-2544-985A-64D4858A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3A71E5-E035-F449-8715-2D479522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A62DD-AFC0-F348-8CCA-0A4D564D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A80FEA-81A7-BA4F-87EC-612E38734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E7960-E3C4-BC42-B8B7-6B626FBF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7C37-BAC8-D346-8A55-85EFF0F5727B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4B9AE-5500-D945-90B7-2C1393B5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A24CFD-E670-6E40-9085-F77A9DC9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0AFEF6-2DCF-5048-BB84-990D19768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7E9CB-C18A-D94A-9621-FA7117FA4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58E69-5EC8-654E-80AC-E3F052F1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5351-502B-E44B-8607-9F7C3D5E74E2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81DCD-42B1-884A-959F-6373F623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7D619-3F4C-A242-A0C9-FF2942BD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1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9BC2-0C63-4940-B629-ABE455E0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FE1963-4B66-BD42-BEAF-CF6AE028D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6F19A-AD38-0B43-BF29-75A2E9C3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E0E7-D348-C143-9CF9-C5A38EA3DC58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4BC861-8D5C-1C46-91F9-89D0BDE1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22957-08B7-F648-8D7C-13CDF1A8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9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9F110-3CD8-4A46-AFA1-9B4F3A11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CDC30A-8E77-4942-83CB-88CC756C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E3FB9-6DDD-8546-9DEB-EBE2FA6D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0ADE-5FA8-8243-B9B2-B8B47FE5B862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8D183-2138-E945-B4D2-68824E18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41E73E-8D7F-884C-A304-E50771EF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0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E21DE-2C13-B947-B4B1-0A7A8781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A9378-7064-0E4B-973D-DEAE69FB3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3AD68D-1598-C64D-A8B0-5176D504D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F2B661-C37F-1745-902E-99A46A2A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229B-2AE6-7741-8CAE-DAC23038A17C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A20BAB-D8A4-CF42-88E7-575A5D4E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2F11E6-E6DF-F744-A511-349C893B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5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95BD5-B768-5749-92A0-B0496FDA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F43641-C951-E949-A52D-6C9463F6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216497-A9F0-5F4B-800E-7426A4B3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250CC9-1F69-C848-99F8-5CAC39C3F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AB536F-C1D9-3C4D-BE82-FF634C644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2C9C7B-CA90-B94B-80C3-5CDA39B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79A-8DB3-B94D-910A-C4C288BDE801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EACF35-F4B8-6A4F-B474-67A88429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41CB69-A0ED-BB41-BCA2-C8671093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FD462-8B2F-F34B-9203-7DD03F3F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EA9140-5E48-5E47-89E5-EAD89AB2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7A9-1916-0349-A9DC-057A86BB9390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44D0E4-376C-EB4A-B104-609C1954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B1505E-E070-3047-9167-A99C332A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18A737-C9E1-7342-9A50-8341C957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6871-06F0-CC40-9F15-440292922055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B515B5-6728-8041-B52E-8576C24E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91C4CD-F86D-E249-81E5-6CC8D660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E9C39-C96F-564A-AA9B-18E4D665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78DA5-2CDE-F541-AC87-5B00CBFF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FE3639-1FD9-814D-8F0B-6C2302771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E6695-984A-7C4B-AF64-F88A22E5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359-F690-494F-894A-638D81C81A10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4E935F-6ED9-354A-90D4-38E61A22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0120EB-BF10-7F47-9CB5-B588D697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6125F-EFB7-1045-9BA5-9BD1FC16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584E5F-7091-614D-A270-6D945A567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B043A2-6E31-0245-9A46-0CE120B55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3C7BF3-1397-4F43-A84B-FB483770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D28-7957-304E-B130-FC08E588D36A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3F8AF-7FFE-564A-BEF8-4137D639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9B88FC-6B3B-8E4B-AF39-A6A5CCA6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4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B7C02-0316-C14F-8E78-9B47F118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56E897-39B4-D348-89A0-7B357606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A058C0-9BF8-7544-BE6B-D78EF18C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A37CB-6978-D54B-B115-BB1CAA7456A1}" type="datetime1">
              <a:rPr lang="ru-RU" smtClean="0"/>
              <a:t>16.02.2019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62A4B8-7689-A541-BF49-B66517EBC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75C21-6CF9-3A4D-ABBF-CECF824EF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2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2C22-A0EA-9448-98F9-2030E5D3A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28675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Зомби-апокалипсис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AB9A04-D317-9E4D-9A9C-2D7E027FF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53652"/>
            <a:ext cx="9144000" cy="1655762"/>
          </a:xfrm>
        </p:spPr>
        <p:txBody>
          <a:bodyPr/>
          <a:lstStyle/>
          <a:p>
            <a:r>
              <a:rPr lang="ru-RU" sz="2800" dirty="0"/>
              <a:t>Кравченко Евгений</a:t>
            </a:r>
          </a:p>
          <a:p>
            <a:r>
              <a:rPr lang="en-US" sz="2800" dirty="0" err="1"/>
              <a:t>ScienceHubbers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49F589-CE9B-9649-879B-1F2F5976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578537-0667-414A-BC36-CC1EF7457BEE}"/>
              </a:ext>
            </a:extLst>
          </p:cNvPr>
          <p:cNvSpPr txBox="1"/>
          <p:nvPr/>
        </p:nvSpPr>
        <p:spPr>
          <a:xfrm>
            <a:off x="2083843" y="84083"/>
            <a:ext cx="8103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Вероятность победы человечества от</a:t>
            </a:r>
            <a:r>
              <a:rPr lang="en-US" dirty="0"/>
              <a:t> </a:t>
            </a:r>
            <a:r>
              <a:rPr lang="ru-RU" dirty="0"/>
              <a:t>вероятности попадания </a:t>
            </a:r>
            <a:r>
              <a:rPr lang="en-US" dirty="0"/>
              <a:t>A</a:t>
            </a:r>
            <a:r>
              <a:rPr lang="ru-RU" dirty="0"/>
              <a:t> ∈ </a:t>
            </a:r>
            <a:r>
              <a:rPr lang="en-US" dirty="0"/>
              <a:t>[</a:t>
            </a:r>
            <a:r>
              <a:rPr lang="ru-RU" dirty="0"/>
              <a:t>20</a:t>
            </a:r>
            <a:r>
              <a:rPr lang="en-US" dirty="0"/>
              <a:t>, 36]%</a:t>
            </a:r>
            <a:r>
              <a:rPr lang="ru-RU" dirty="0"/>
              <a:t> </a:t>
            </a:r>
          </a:p>
          <a:p>
            <a:pPr algn="ctr"/>
            <a:r>
              <a:rPr lang="ru-RU" dirty="0"/>
              <a:t>при  Р = </a:t>
            </a:r>
            <a:r>
              <a:rPr lang="en-US" dirty="0"/>
              <a:t>{</a:t>
            </a:r>
            <a:r>
              <a:rPr lang="ru-RU" dirty="0"/>
              <a:t>0.5</a:t>
            </a:r>
            <a:r>
              <a:rPr lang="en-US" dirty="0"/>
              <a:t>, 1, 2}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D01D71-9D49-4142-B2B6-D629C13D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41" y="788276"/>
            <a:ext cx="6454954" cy="6069724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C18A054-25FD-0042-ADAB-6B95964F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0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ECC0F-7F1A-7A4D-8B38-4EE9C54D8877}"/>
              </a:ext>
            </a:extLst>
          </p:cNvPr>
          <p:cNvSpPr txBox="1"/>
          <p:nvPr/>
        </p:nvSpPr>
        <p:spPr>
          <a:xfrm>
            <a:off x="3552497" y="262759"/>
            <a:ext cx="521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Соотношение люди/зомби при разных параметрах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7A2C46-E362-6F49-A509-34DE4B8D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24" y="632091"/>
            <a:ext cx="6225909" cy="6225909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3C83C0-F023-1B42-8955-4E90E5CE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6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FEA59-ACD2-9644-B797-EF2E5F86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12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Выводы и </a:t>
            </a:r>
            <a:r>
              <a:rPr lang="ru-RU" dirty="0" err="1"/>
              <a:t>саморефлексия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07EC1-99CF-0743-900C-C94BFFDF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605"/>
            <a:ext cx="10515600" cy="4351338"/>
          </a:xfrm>
        </p:spPr>
        <p:txBody>
          <a:bodyPr/>
          <a:lstStyle/>
          <a:p>
            <a:r>
              <a:rPr lang="ru-RU" dirty="0"/>
              <a:t>Построенная модель позволяет собирать статистические данные</a:t>
            </a:r>
          </a:p>
          <a:p>
            <a:r>
              <a:rPr lang="ru-RU" dirty="0"/>
              <a:t>При желании возможно добавление управляющих параметров и усложнение модели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A5116-EBEB-8B4A-BF1E-39B7AB6717CB}"/>
              </a:ext>
            </a:extLst>
          </p:cNvPr>
          <p:cNvSpPr txBox="1"/>
          <p:nvPr/>
        </p:nvSpPr>
        <p:spPr>
          <a:xfrm>
            <a:off x="3195815" y="5894333"/>
            <a:ext cx="5800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/Eugeniy13/zombie</a:t>
            </a:r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72D907-9CB5-D44F-B13D-44D36411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CDF582-88B4-B347-A27F-3EDBFEDBB68C}"/>
              </a:ext>
            </a:extLst>
          </p:cNvPr>
          <p:cNvSpPr txBox="1"/>
          <p:nvPr/>
        </p:nvSpPr>
        <p:spPr>
          <a:xfrm>
            <a:off x="2963918" y="630621"/>
            <a:ext cx="6046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AD8DA9-F71B-D543-9464-5E2F4BCD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81" y="1944413"/>
            <a:ext cx="8116321" cy="456543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C7C8E9-E1A3-D44E-9404-67EA81B4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5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C2BB37-2843-1845-A674-5ABD87AE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9" y="1009650"/>
            <a:ext cx="11278634" cy="4769322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8CD385-520A-7A44-B99E-D5D5703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1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56572-C72A-6348-A866-44E98556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BB7B5-148B-E94E-99EB-0A3DA96B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7"/>
            <a:ext cx="10515600" cy="5082363"/>
          </a:xfrm>
        </p:spPr>
        <p:txBody>
          <a:bodyPr>
            <a:normAutofit/>
          </a:bodyPr>
          <a:lstStyle/>
          <a:p>
            <a:r>
              <a:rPr lang="ru-RU" dirty="0"/>
              <a:t>Начальное положение людей и зомби задается случайным образом, соотношение их количества </a:t>
            </a:r>
            <a:r>
              <a:rPr lang="en-US" dirty="0"/>
              <a:t>P</a:t>
            </a:r>
            <a:endParaRPr lang="ru-RU" dirty="0"/>
          </a:p>
          <a:p>
            <a:r>
              <a:rPr lang="ru-RU" dirty="0"/>
              <a:t>Представители одного вида ходят одновременно. Ходы людей и зомби чередуются.</a:t>
            </a:r>
          </a:p>
          <a:p>
            <a:r>
              <a:rPr lang="ru-RU" dirty="0"/>
              <a:t>Зомби ходит или бьет на одну клетку</a:t>
            </a:r>
            <a:endParaRPr lang="en-US" dirty="0"/>
          </a:p>
          <a:p>
            <a:r>
              <a:rPr lang="ru-RU" dirty="0"/>
              <a:t>Зомби преследует ближайшую цель</a:t>
            </a:r>
          </a:p>
          <a:p>
            <a:r>
              <a:rPr lang="ru-RU" dirty="0"/>
              <a:t>Съеденный человек становится зомби</a:t>
            </a:r>
          </a:p>
          <a:p>
            <a:r>
              <a:rPr lang="ru-RU" dirty="0"/>
              <a:t>Человек ходит на одну клетку или стреляет:</a:t>
            </a:r>
          </a:p>
          <a:p>
            <a:pPr lvl="3"/>
            <a:r>
              <a:rPr lang="ru-RU" sz="2000" dirty="0"/>
              <a:t>На две клетки, попадая с вероятностью </a:t>
            </a:r>
            <a:r>
              <a:rPr lang="en-US" sz="2000" dirty="0"/>
              <a:t>A</a:t>
            </a:r>
          </a:p>
          <a:p>
            <a:pPr lvl="3"/>
            <a:r>
              <a:rPr lang="ru-RU" sz="2000" dirty="0"/>
              <a:t>На одну клетку, попадая с вероятностью </a:t>
            </a:r>
            <a:r>
              <a:rPr lang="en-US" sz="2000" dirty="0"/>
              <a:t>2A</a:t>
            </a:r>
            <a:endParaRPr lang="ru-RU" sz="2000" dirty="0"/>
          </a:p>
          <a:p>
            <a:r>
              <a:rPr lang="ru-RU" dirty="0"/>
              <a:t>Мертвый зомби – непроходимая преграда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D615E3-B8AF-AB44-BF70-20734E3A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D3EC1-2110-F848-B466-EF0D7948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465" y="262418"/>
            <a:ext cx="552007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Поединок 1х1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665698-7D6A-5F4A-92D7-ACDB51E9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81" y="226902"/>
            <a:ext cx="6631098" cy="6631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477941-F5C8-3542-9A70-755CBC808E47}"/>
                  </a:ext>
                </a:extLst>
              </p:cNvPr>
              <p:cNvSpPr txBox="1"/>
              <p:nvPr/>
            </p:nvSpPr>
            <p:spPr>
              <a:xfrm>
                <a:off x="788242" y="1711842"/>
                <a:ext cx="5232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Зомби побеждает с вероятностью в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477941-F5C8-3542-9A70-755CBC80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2" y="1711842"/>
                <a:ext cx="5232010" cy="369332"/>
              </a:xfrm>
              <a:prstGeom prst="rect">
                <a:avLst/>
              </a:prstGeom>
              <a:blipFill>
                <a:blip r:embed="rId3"/>
                <a:stretch>
                  <a:fillRect l="-726" t="-666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738CF5-E9DC-1348-84B9-10DC6CF1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4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62EFB-A6D3-4B4E-A59E-C02AA12BDCBC}"/>
              </a:ext>
            </a:extLst>
          </p:cNvPr>
          <p:cNvSpPr txBox="1"/>
          <p:nvPr/>
        </p:nvSpPr>
        <p:spPr>
          <a:xfrm>
            <a:off x="4235669" y="315311"/>
            <a:ext cx="339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Стратегия для людей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099E65-5611-2043-8A65-57114870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56" y="958164"/>
            <a:ext cx="1903906" cy="1926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2A7B4-0CB1-6E41-B288-1D011D346BB6}"/>
              </a:ext>
            </a:extLst>
          </p:cNvPr>
          <p:cNvSpPr txBox="1"/>
          <p:nvPr/>
        </p:nvSpPr>
        <p:spPr>
          <a:xfrm>
            <a:off x="3226677" y="3100551"/>
            <a:ext cx="500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Какой оптимальный размер группы?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BDE30-5F30-EF47-8A20-9ADEEFEE4188}"/>
              </a:ext>
            </a:extLst>
          </p:cNvPr>
          <p:cNvSpPr txBox="1"/>
          <p:nvPr/>
        </p:nvSpPr>
        <p:spPr>
          <a:xfrm>
            <a:off x="1250732" y="1044424"/>
            <a:ext cx="5129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Дальность выстрела равна 2, люди могут стрелять поверх голов первого ряда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Теоретически, при кооперации людей их выживаемость должна повыситься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FD886-046D-EF4B-8E76-4230FB2D9F81}"/>
              </a:ext>
            </a:extLst>
          </p:cNvPr>
          <p:cNvSpPr txBox="1"/>
          <p:nvPr/>
        </p:nvSpPr>
        <p:spPr>
          <a:xfrm>
            <a:off x="2917268" y="3969121"/>
            <a:ext cx="5628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Проверим экспериментально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/>
              <a:t>Для поля 40х40 рассмотрим следующие значения стороны территории группы</a:t>
            </a:r>
            <a:r>
              <a:rPr lang="en-US" sz="2000" dirty="0"/>
              <a:t>: 1, 2, 4, 5, 8, 10, 20, 40</a:t>
            </a:r>
            <a:endParaRPr lang="ru-RU" sz="2000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B1BD06E-ADBC-E449-8292-71DB357B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0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0AFDD-5AC2-634E-9918-5BE51BC9B9AC}"/>
              </a:ext>
            </a:extLst>
          </p:cNvPr>
          <p:cNvSpPr txBox="1"/>
          <p:nvPr/>
        </p:nvSpPr>
        <p:spPr>
          <a:xfrm>
            <a:off x="4035973" y="199696"/>
            <a:ext cx="417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Статистическая обработка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DF4CCE-A837-1B4A-BA18-CCB4C9DB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56579"/>
              </p:ext>
            </p:extLst>
          </p:nvPr>
        </p:nvGraphicFramePr>
        <p:xfrm>
          <a:off x="1966381" y="142386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024136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249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Управляющие 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Рассмотренные значения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6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[20, 38]%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0.5, 1, 2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Размер группы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1, 2, 4, 5, 8, 10, 20, 40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24448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E96BAE-2BAC-DE4D-B37C-818E9197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47B4A-E376-8A4F-8D31-DF404FF84416}"/>
              </a:ext>
            </a:extLst>
          </p:cNvPr>
          <p:cNvSpPr txBox="1"/>
          <p:nvPr/>
        </p:nvSpPr>
        <p:spPr>
          <a:xfrm>
            <a:off x="2596055" y="73572"/>
            <a:ext cx="749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Вероятность победы человечества от линейного размера территории одной группы при </a:t>
            </a:r>
            <a:r>
              <a:rPr lang="en-US" dirty="0"/>
              <a:t>A</a:t>
            </a:r>
            <a:r>
              <a:rPr lang="ru-RU" dirty="0"/>
              <a:t> ∈ </a:t>
            </a:r>
            <a:r>
              <a:rPr lang="en-US" dirty="0"/>
              <a:t>[</a:t>
            </a:r>
            <a:r>
              <a:rPr lang="ru-RU" dirty="0"/>
              <a:t>20</a:t>
            </a:r>
            <a:r>
              <a:rPr lang="en-US" dirty="0"/>
              <a:t>, 38]%</a:t>
            </a:r>
            <a:r>
              <a:rPr lang="ru-RU" dirty="0"/>
              <a:t> и  Р = 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E40DAE-F8E2-5F48-9477-2BC4E41C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89" y="691992"/>
            <a:ext cx="8926606" cy="616600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EB1BB9-7067-E64E-A3DE-61C8C18F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3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4EC7F-2A46-EF4B-AE23-DECB6378C342}"/>
              </a:ext>
            </a:extLst>
          </p:cNvPr>
          <p:cNvSpPr txBox="1"/>
          <p:nvPr/>
        </p:nvSpPr>
        <p:spPr>
          <a:xfrm>
            <a:off x="2435119" y="136634"/>
            <a:ext cx="7464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Вероятность победы человечества от линейного размера территории </a:t>
            </a:r>
          </a:p>
          <a:p>
            <a:pPr algn="ctr"/>
            <a:r>
              <a:rPr lang="ru-RU" dirty="0"/>
              <a:t>одной группы при </a:t>
            </a:r>
            <a:r>
              <a:rPr lang="en-US" dirty="0"/>
              <a:t>A</a:t>
            </a:r>
            <a:r>
              <a:rPr lang="ru-RU" dirty="0"/>
              <a:t> ∈ </a:t>
            </a:r>
            <a:r>
              <a:rPr lang="en-US" dirty="0"/>
              <a:t>[</a:t>
            </a:r>
            <a:r>
              <a:rPr lang="ru-RU" dirty="0"/>
              <a:t>20</a:t>
            </a:r>
            <a:r>
              <a:rPr lang="en-US" dirty="0"/>
              <a:t>, 38]%</a:t>
            </a:r>
            <a:r>
              <a:rPr lang="ru-RU" dirty="0"/>
              <a:t> и  Р = 2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4EA2FB-E8FF-8C45-BE7C-BE32A864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59" y="777766"/>
            <a:ext cx="10424614" cy="608023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030FF2-1CE2-3E47-B681-F35866F1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50782-186B-FB48-B194-87F108D3A21D}"/>
              </a:ext>
            </a:extLst>
          </p:cNvPr>
          <p:cNvSpPr txBox="1"/>
          <p:nvPr/>
        </p:nvSpPr>
        <p:spPr>
          <a:xfrm>
            <a:off x="2319683" y="84083"/>
            <a:ext cx="7464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Вероятность победы человечества от линейного размера территории </a:t>
            </a:r>
          </a:p>
          <a:p>
            <a:pPr algn="ctr"/>
            <a:r>
              <a:rPr lang="ru-RU" dirty="0"/>
              <a:t>одной группы при </a:t>
            </a:r>
            <a:r>
              <a:rPr lang="en-US" dirty="0"/>
              <a:t>A</a:t>
            </a:r>
            <a:r>
              <a:rPr lang="ru-RU" dirty="0"/>
              <a:t> ∈ </a:t>
            </a:r>
            <a:r>
              <a:rPr lang="en-US" dirty="0"/>
              <a:t>[</a:t>
            </a:r>
            <a:r>
              <a:rPr lang="ru-RU" dirty="0"/>
              <a:t>20</a:t>
            </a:r>
            <a:r>
              <a:rPr lang="en-US" dirty="0"/>
              <a:t>, 38]%</a:t>
            </a:r>
            <a:r>
              <a:rPr lang="ru-RU" dirty="0"/>
              <a:t> и  Р = 0.5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4E3599-47FC-E643-A19A-9BF7FC0A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75" y="777766"/>
            <a:ext cx="10223511" cy="598564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E7F953-2628-D747-8A13-BA4EE3B8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97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317</Words>
  <Application>Microsoft Macintosh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 Neue</vt:lpstr>
      <vt:lpstr>Тема Office</vt:lpstr>
      <vt:lpstr>Зомби-апокалипсис</vt:lpstr>
      <vt:lpstr>Презентация PowerPoint</vt:lpstr>
      <vt:lpstr>Правила</vt:lpstr>
      <vt:lpstr> Поединок 1х1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саморефлексия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Зомби-апокалипсис</dc:title>
  <dc:creator>Eugen Krav</dc:creator>
  <cp:lastModifiedBy>Eugen Krav</cp:lastModifiedBy>
  <cp:revision>14</cp:revision>
  <dcterms:created xsi:type="dcterms:W3CDTF">2019-02-12T18:31:42Z</dcterms:created>
  <dcterms:modified xsi:type="dcterms:W3CDTF">2019-02-15T23:27:19Z</dcterms:modified>
</cp:coreProperties>
</file>