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4" r:id="rId11"/>
    <p:sldId id="267" r:id="rId12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E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6F2C49-DD58-4E73-85D8-68D6993587B9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/>
            <a:fld id="{9A0DB2DC-4C9A-4742-B13C-FB6460FD3503}" type="slidenum">
              <a:rPr lang="ru-RU" sz="1200" dirty="0">
                <a:latin typeface="Calibri" panose="020F0502020204030204" pitchFamily="34" charset="0"/>
              </a:rPr>
            </a:fld>
            <a:endParaRPr lang="ru-RU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12" name="Дата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lIns="54864" tIns="9144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12" name="Дата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ru-RU" dirty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dirty="0"/>
              <a:t>Образец текста</a:t>
            </a:r>
            <a:endParaRPr dirty="0"/>
          </a:p>
          <a:p>
            <a:pPr lvl="1"/>
            <a:r>
              <a:rPr dirty="0"/>
              <a:t>Второй уровень</a:t>
            </a:r>
            <a:endParaRPr dirty="0"/>
          </a:p>
          <a:p>
            <a:pPr lvl="2"/>
            <a:r>
              <a:rPr dirty="0"/>
              <a:t>Третий уровень</a:t>
            </a:r>
            <a:endParaRPr dirty="0"/>
          </a:p>
          <a:p>
            <a:pPr lvl="3"/>
            <a:r>
              <a:rPr dirty="0"/>
              <a:t>Четвертый уровень</a:t>
            </a:r>
            <a:endParaRPr dirty="0"/>
          </a:p>
          <a:p>
            <a:pPr lvl="4"/>
            <a:r>
              <a:rPr dirty="0"/>
              <a:t>Пятый уровень</a:t>
            </a:r>
            <a:endParaRPr lang="en-US" altLang="x-none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88AA38-B0D2-4506-A606-C4D9057EFC70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ru-RU" dirty="0">
                <a:latin typeface="Corbel" panose="020B0503020204020204" pitchFamily="34" charset="0"/>
                <a:ea typeface="Arial" panose="020B0604020202020204" pitchFamily="34" charset="0"/>
              </a:rPr>
            </a:fld>
            <a:endParaRPr lang="ru-RU" dirty="0">
              <a:latin typeface="Corbel" panose="020B0503020204020204" pitchFamily="34" charset="0"/>
              <a:ea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525"/>
            <a:ext cx="8077200" cy="1896745"/>
          </a:xfrm>
        </p:spPr>
        <p:txBody>
          <a:bodyPr/>
          <a:p>
            <a:r>
              <a:rPr lang="en-US" sz="4500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Film Gallary</a:t>
            </a:r>
            <a:r>
              <a:rPr lang="en-CA" altLang="en-US" sz="4500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 30/09/2024</a:t>
            </a:r>
            <a:endParaRPr lang="en-CA" altLang="en-US" sz="4500" noProof="0" dirty="0" smtClean="0">
              <a:ln>
                <a:noFill/>
              </a:ln>
              <a:solidFill>
                <a:srgbClr val="66FF66"/>
              </a:solidFill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63845" y="5445125"/>
            <a:ext cx="3048000" cy="1120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Автор: Собянин Евгений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19935"/>
            <a:ext cx="8077200" cy="3009265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sz="4500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Спасибо за внимание!</a:t>
            </a:r>
            <a:endParaRPr lang="en-US" sz="4500" noProof="0" dirty="0" smtClean="0">
              <a:ln>
                <a:noFill/>
              </a:ln>
              <a:solidFill>
                <a:srgbClr val="66FF66"/>
              </a:solidFill>
              <a:uLnTx/>
              <a:uFillTx/>
              <a:latin typeface="Eras Bold ITC" panose="020B0907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Bahnschrift SemiLight SemiConde" charset="0"/>
                <a:ea typeface="+mj-ea"/>
                <a:cs typeface="Bahnschrift SemiLight SemiConde" charset="0"/>
              </a:rPr>
              <a:t>О проекте</a:t>
            </a:r>
            <a:endParaRPr kumimoji="0" lang="ru-RU" altLang="en-US" sz="4500" b="1" i="0" u="none" strike="noStrike" kern="1200" cap="none" spc="0" normalizeH="0" baseline="0" noProof="0" dirty="0" smtClean="0">
              <a:ln>
                <a:noFill/>
              </a:ln>
              <a:solidFill>
                <a:srgbClr val="66FF66"/>
              </a:solidFill>
              <a:effectLst/>
              <a:uLnTx/>
              <a:uFillTx/>
              <a:latin typeface="Bahnschrift SemiLight SemiConde" charset="0"/>
              <a:ea typeface="+mj-ea"/>
              <a:cs typeface="Bahnschrift SemiLight SemiConde" charset="0"/>
            </a:endParaRP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1621155"/>
            <a:ext cx="8229600" cy="4779645"/>
          </a:xfrm>
          <a:solidFill>
            <a:schemeClr val="bg1">
              <a:alpha val="100000"/>
            </a:schemeClr>
          </a:solidFill>
        </p:spPr>
        <p:txBody>
          <a:bodyPr vert="horz" wrap="square" lIns="54864" tIns="91440" anchor="t" anchorCtr="0"/>
          <a:p>
            <a:pPr marL="118745" indent="0">
              <a:lnSpc>
                <a:spcPct val="200000"/>
              </a:lnSpc>
              <a:buNone/>
            </a:pPr>
            <a:r>
              <a:rPr lang="ru-RU" sz="1800" dirty="0">
                <a:latin typeface="Gloucester MT Extra Condensed" panose="02030808020601010101" charset="0"/>
                <a:cs typeface="Gloucester MT Extra Condensed" panose="02030808020601010101" charset="0"/>
              </a:rPr>
              <a:t>Приложение для любителей кино и сериалов, позволяет удобно хранить и отслеживать вашу коллекцию фильмов, сериалов и мультфильмов.</a:t>
            </a:r>
            <a:endParaRPr lang="ru-RU" sz="18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marL="118745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FF66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Вы можете:</a:t>
            </a:r>
            <a:endParaRPr lang="ru-RU" sz="1800" dirty="0">
              <a:solidFill>
                <a:srgbClr val="66FF66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Легко добавлять данные о просмотренном и планируемом к просмотру контенте</a:t>
            </a:r>
            <a:endParaRPr lang="ru-RU" sz="1800" dirty="0"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Получать персонализированные рекомендации на основе ваших предпочтений</a:t>
            </a:r>
            <a:endParaRPr lang="ru-RU" sz="18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marL="118745" indent="0">
              <a:lnSpc>
                <a:spcPct val="150000"/>
              </a:lnSpc>
              <a:buNone/>
            </a:pPr>
            <a:br>
              <a:rPr lang="ru-RU" sz="2000" dirty="0">
                <a:latin typeface="Franklin Gothic Book" panose="020B0503020102020204" charset="0"/>
                <a:cs typeface="Franklin Gothic Book" panose="020B0503020102020204" charset="0"/>
              </a:rPr>
            </a:br>
            <a:r>
              <a:rPr lang="ru-RU" sz="2000" dirty="0">
                <a:latin typeface="Franklin Gothic Book" panose="020B0503020102020204" charset="0"/>
                <a:cs typeface="Franklin Gothic Book" panose="020B0503020102020204" charset="0"/>
              </a:rPr>
              <a:t>	</a:t>
            </a:r>
            <a:endParaRPr lang="ru-RU" sz="20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118745" indent="457200">
              <a:lnSpc>
                <a:spcPct val="150000"/>
              </a:lnSpc>
              <a:buNone/>
            </a:pPr>
            <a:endParaRPr lang="ru-RU" sz="2000" dirty="0"/>
          </a:p>
          <a:p>
            <a:pPr marL="118745" indent="0">
              <a:lnSpc>
                <a:spcPct val="200000"/>
              </a:lnSpc>
              <a:buNone/>
            </a:pPr>
            <a:br>
              <a:rPr lang="ru-RU" sz="2000" dirty="0"/>
            </a:br>
            <a:r>
              <a:rPr lang="ru-RU" sz="2000" dirty="0"/>
              <a:t>	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Сильные стороны</a:t>
            </a:r>
            <a:endParaRPr lang="en-US" noProof="0" dirty="0" smtClean="0">
              <a:ln>
                <a:noFill/>
              </a:ln>
              <a:solidFill>
                <a:srgbClr val="66FF66"/>
              </a:solidFill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5" y="1774825"/>
            <a:ext cx="8319135" cy="4455160"/>
          </a:xfrm>
        </p:spPr>
        <p:txBody>
          <a:bodyPr/>
          <a:p>
            <a:pPr marL="118745" indent="0">
              <a:buNone/>
            </a:pPr>
            <a:endParaRPr lang="ru-RU" altLang="en-US"/>
          </a:p>
          <a:p>
            <a:pPr algn="l">
              <a:lnSpc>
                <a:spcPct val="150000"/>
              </a:lnSpc>
            </a:pPr>
            <a:r>
              <a:rPr lang="ru-RU" sz="1600" dirty="0">
                <a:solidFill>
                  <a:srgbClr val="66FF66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Экономия времени: </a:t>
            </a:r>
            <a:r>
              <a:rPr lang="ru-RU" sz="1600" dirty="0">
                <a:latin typeface="Gloucester MT Extra Condensed" panose="02030808020601010101" charset="0"/>
                <a:cs typeface="Gloucester MT Extra Condensed" panose="02030808020601010101" charset="0"/>
              </a:rPr>
              <a:t> Вы больше не будете тратить часы на выбор подходящего фильма.</a:t>
            </a:r>
            <a:endParaRPr lang="ru-RU" sz="16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algn="l">
              <a:lnSpc>
                <a:spcPct val="150000"/>
              </a:lnSpc>
            </a:pPr>
            <a:r>
              <a:rPr lang="ru-RU" sz="1600" dirty="0">
                <a:solidFill>
                  <a:srgbClr val="66FF66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Помните о своих желаниях:</a:t>
            </a:r>
            <a:r>
              <a:rPr lang="ru-RU" sz="1600" dirty="0">
                <a:latin typeface="Gloucester MT Extra Condensed" panose="02030808020601010101" charset="0"/>
                <a:cs typeface="Gloucester MT Extra Condensed" panose="02030808020601010101" charset="0"/>
              </a:rPr>
              <a:t> Больше не придется переживать о том, что вы забыли о фильмах, которые хотели посмотреть! </a:t>
            </a:r>
            <a:endParaRPr lang="ru-RU" sz="16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algn="l">
              <a:lnSpc>
                <a:spcPct val="150000"/>
              </a:lnSpc>
            </a:pPr>
            <a:r>
              <a:rPr lang="ru-RU" sz="1600" dirty="0">
                <a:solidFill>
                  <a:srgbClr val="66FF66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Познание себя: </a:t>
            </a:r>
            <a:r>
              <a:rPr lang="ru-RU" sz="16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Приложение поможет вам лучше осознать, какие жанры и темы вам нравятся. Анализируя ваш просмотренный контент, мы предоставим советы и рекомендации, которые будут отражать ваши истинные вкусы!</a:t>
            </a:r>
            <a:endParaRPr lang="ru-RU" sz="16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algn="l">
              <a:lnSpc>
                <a:spcPct val="150000"/>
              </a:lnSpc>
            </a:pPr>
            <a:r>
              <a:rPr lang="ru-RU" sz="1600" dirty="0">
                <a:solidFill>
                  <a:srgbClr val="66FF66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Найдется все!</a:t>
            </a:r>
            <a:r>
              <a:rPr lang="ru-RU" sz="1600" dirty="0">
                <a:latin typeface="Gloucester MT Extra Condensed" panose="02030808020601010101" charset="0"/>
                <a:cs typeface="Gloucester MT Extra Condensed" panose="02030808020601010101" charset="0"/>
              </a:rPr>
              <a:t>  В  базе более 1 млн различных произведений и она постоянно пополняется новинками из мира кино!</a:t>
            </a:r>
            <a:endParaRPr lang="ru-RU" sz="1600" dirty="0">
              <a:latin typeface="Gloucester MT Extra Condensed" panose="02030808020601010101" charset="0"/>
              <a:cs typeface="Gloucester MT Extra Condensed" panose="0203080802060101010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Используемые технологии</a:t>
            </a:r>
            <a:endParaRPr lang="en-US" noProof="0" dirty="0" smtClean="0">
              <a:ln>
                <a:noFill/>
              </a:ln>
              <a:solidFill>
                <a:srgbClr val="66FF66"/>
              </a:solidFill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15" y="1774825"/>
            <a:ext cx="8261985" cy="4817745"/>
          </a:xfrm>
        </p:spPr>
        <p:txBody>
          <a:bodyPr/>
          <a:p>
            <a:pPr marL="118745" indent="0">
              <a:buNone/>
            </a:pPr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cs typeface="Eras Bold ITC" panose="020B0907030504020204" pitchFamily="34" charset="0"/>
              </a:rPr>
              <a:t>Python и фреймворк Django</a:t>
            </a:r>
            <a:endParaRPr lang="ru-RU" sz="2000" b="1" dirty="0">
              <a:solidFill>
                <a:srgbClr val="66FF66"/>
              </a:solidFill>
              <a:latin typeface="Eras Bold ITC" panose="020B0907030504020204" pitchFamily="34" charset="0"/>
              <a:cs typeface="Eras Bold ITC" panose="020B0907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Серверное приложение</a:t>
            </a:r>
            <a:r>
              <a:rPr lang="en-CA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, </a:t>
            </a:r>
            <a:r>
              <a:rPr lang="ru-RU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использующее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REST</a:t>
            </a:r>
            <a:r>
              <a:rPr lang="en-CA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 </a:t>
            </a:r>
            <a:r>
              <a:rPr lang="ru-RU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архитектуру</a:t>
            </a:r>
            <a:endParaRPr lang="ru-RU" altLang="ru-RU" sz="1800" dirty="0">
              <a:solidFill>
                <a:schemeClr val="tx1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Принимает</a:t>
            </a:r>
            <a:r>
              <a:rPr lang="ru-RU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HTTP </a:t>
            </a:r>
            <a:r>
              <a:rPr lang="ru-RU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запросы и отправляет ответы в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Json</a:t>
            </a:r>
            <a:r>
              <a:rPr lang="en-CA" altLang="ru-RU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 </a:t>
            </a:r>
            <a:r>
              <a:rPr lang="ru-RU" altLang="en-CA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формате</a:t>
            </a:r>
            <a:endParaRPr lang="ru-RU" altLang="en-CA" sz="1800" dirty="0">
              <a:solidFill>
                <a:schemeClr val="tx1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>
              <a:lnSpc>
                <a:spcPct val="150000"/>
              </a:lnSpc>
            </a:pPr>
            <a:r>
              <a:rPr lang="ru-RU" altLang="en-CA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Обращается к сторонниму </a:t>
            </a:r>
            <a:r>
              <a:rPr lang="en-CA" altLang="en-CA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API </a:t>
            </a:r>
            <a:r>
              <a:rPr lang="ru-RU" altLang="en-CA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для получения данных </a:t>
            </a:r>
            <a:endParaRPr lang="ru-RU" altLang="en-CA" sz="1800" dirty="0">
              <a:solidFill>
                <a:schemeClr val="tx1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>
              <a:lnSpc>
                <a:spcPct val="150000"/>
              </a:lnSpc>
            </a:pPr>
            <a:r>
              <a:rPr lang="ru-RU" altLang="en-CA" sz="1800" dirty="0">
                <a:solidFill>
                  <a:schemeClr val="tx1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Использование БД </a:t>
            </a:r>
            <a:r>
              <a:rPr lang="en-CA" altLang="en-CA" sz="1800" b="1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</a:rPr>
              <a:t>Sqlite</a:t>
            </a:r>
            <a:endParaRPr lang="ru-RU" sz="1800" dirty="0">
              <a:solidFill>
                <a:schemeClr val="tx1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endParaRPr lang="ru-RU" sz="2000" b="1" dirty="0">
              <a:solidFill>
                <a:srgbClr val="EF75E8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  <a:p>
            <a:pPr marL="118745" algn="l">
              <a:buNone/>
            </a:pPr>
            <a:r>
              <a:rPr lang="en-CA" altLang="ru-RU" sz="2000" b="1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 </a:t>
            </a:r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cs typeface="Eras Bold ITC" panose="020B0907030504020204" pitchFamily="34" charset="0"/>
                <a:sym typeface="+mn-ea"/>
              </a:rPr>
              <a:t>C#, XAML и WPF</a:t>
            </a:r>
            <a:endParaRPr lang="ru-RU" sz="2000" b="1" dirty="0">
              <a:solidFill>
                <a:srgbClr val="EF75E8"/>
              </a:solidFill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Клиентское приложение с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UI</a:t>
            </a:r>
            <a:r>
              <a:rPr lang="ru-RU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</a:t>
            </a: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интерфейсом</a:t>
            </a:r>
            <a:endParaRPr lang="ru-RU" altLang="ru-RU" sz="1800" dirty="0"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Отправка </a:t>
            </a:r>
            <a:r>
              <a:rPr lang="ru-RU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HTTP</a:t>
            </a: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запросов</a:t>
            </a:r>
            <a:endParaRPr lang="ru-RU" altLang="ru-RU" sz="1800" dirty="0"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Десериализация полученных данных</a:t>
            </a:r>
            <a:r>
              <a:rPr lang="en-CA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</a:t>
            </a: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в формате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Json</a:t>
            </a:r>
            <a:endParaRPr lang="ru-RU" altLang="ru-RU" sz="1800" dirty="0"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Отображение данных пользовтелю</a:t>
            </a:r>
            <a:r>
              <a:rPr lang="en-CA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 </a:t>
            </a:r>
            <a:r>
              <a:rPr lang="ru-RU" altLang="ru-RU" sz="1800" dirty="0"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средствами </a:t>
            </a:r>
            <a:r>
              <a:rPr lang="en-CA" altLang="ru-RU" sz="1800" dirty="0">
                <a:solidFill>
                  <a:srgbClr val="EF75E8"/>
                </a:solidFill>
                <a:latin typeface="Gloucester MT Extra Condensed" panose="02030808020601010101" charset="0"/>
                <a:cs typeface="Gloucester MT Extra Condensed" panose="02030808020601010101" charset="0"/>
                <a:sym typeface="+mn-ea"/>
              </a:rPr>
              <a:t>WPF</a:t>
            </a:r>
            <a:endParaRPr lang="ru-RU" altLang="ru-RU" sz="1800" dirty="0">
              <a:solidFill>
                <a:srgbClr val="EF75E8"/>
              </a:solidFill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algn="l"/>
            <a:endParaRPr lang="ru-RU" sz="2000" b="1" dirty="0">
              <a:solidFill>
                <a:srgbClr val="EF75E8"/>
              </a:solidFill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marL="141605" indent="-342900" algn="l"/>
            <a:endParaRPr lang="ru-RU" sz="2000" b="1" dirty="0">
              <a:solidFill>
                <a:srgbClr val="EF75E8"/>
              </a:solidFill>
              <a:latin typeface="Gloucester MT Extra Condensed" panose="02030808020601010101" charset="0"/>
              <a:cs typeface="Gloucester MT Extra Condensed" panose="02030808020601010101" charset="0"/>
              <a:sym typeface="+mn-ea"/>
            </a:endParaRPr>
          </a:p>
          <a:p>
            <a:pPr marL="141605" indent="-342900" algn="l"/>
            <a:endParaRPr lang="en-CA" sz="1800"/>
          </a:p>
          <a:p>
            <a:endParaRPr lang="en-CA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600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Код Django приложения</a:t>
            </a:r>
            <a:endParaRPr lang="en-US" altLang="ru-RU" sz="3600" noProof="0" dirty="0" smtClean="0">
              <a:ln>
                <a:noFill/>
              </a:ln>
              <a:solidFill>
                <a:srgbClr val="66FF66"/>
              </a:solidFill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algn="l">
              <a:buNone/>
            </a:pPr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cs typeface="Eras Bold ITC" panose="020B0907030504020204" pitchFamily="34" charset="0"/>
              </a:rPr>
              <a:t>Менеджмент команда для наполнения БД</a:t>
            </a:r>
            <a:endParaRPr lang="ru-RU" sz="2000" b="1" dirty="0">
              <a:solidFill>
                <a:srgbClr val="66FF66"/>
              </a:solidFill>
              <a:latin typeface="Eras Bold ITC" panose="020B0907030504020204" pitchFamily="34" charset="0"/>
              <a:cs typeface="Eras Bold ITC" panose="020B0907030504020204" pitchFamily="34" charset="0"/>
            </a:endParaRPr>
          </a:p>
          <a:p>
            <a:pPr marL="118745" algn="l">
              <a:buNone/>
            </a:pPr>
            <a:endParaRPr lang="ru-RU" sz="2000" b="1" dirty="0">
              <a:solidFill>
                <a:srgbClr val="66FF66"/>
              </a:solidFill>
              <a:latin typeface="Gloucester MT Extra Condensed" panose="02030808020601010101" charset="0"/>
              <a:cs typeface="Gloucester MT Extra Condensed" panose="02030808020601010101" charset="0"/>
            </a:endParaRPr>
          </a:p>
        </p:txBody>
      </p:sp>
      <p:pic>
        <p:nvPicPr>
          <p:cNvPr id="6" name="Picture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583815"/>
            <a:ext cx="3777615" cy="3916680"/>
          </a:xfrm>
          <a:prstGeom prst="rect">
            <a:avLst/>
          </a:prstGeom>
        </p:spPr>
      </p:pic>
      <p:pic>
        <p:nvPicPr>
          <p:cNvPr id="7" name="Picture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3815"/>
            <a:ext cx="3872865" cy="3942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8320" y="337185"/>
            <a:ext cx="8294370" cy="630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18745" algn="l" fontAlgn="auto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ea typeface="+mn-ea"/>
                <a:cs typeface="Eras Bold ITC" panose="020B0907030504020204" pitchFamily="34" charset="0"/>
              </a:rPr>
              <a:t>Модель Film - основная модель приложения</a:t>
            </a:r>
            <a:endParaRPr lang="ru-RU" sz="2000" b="1" dirty="0">
              <a:solidFill>
                <a:srgbClr val="66FF66"/>
              </a:solidFill>
              <a:latin typeface="Eras Bold ITC" panose="020B0907030504020204" pitchFamily="34" charset="0"/>
              <a:ea typeface="+mn-ea"/>
              <a:cs typeface="Eras Bold ITC" panose="020B0907030504020204" pitchFamily="34" charset="0"/>
            </a:endParaRPr>
          </a:p>
          <a:p>
            <a:pPr marL="118745" algn="l">
              <a:buNone/>
            </a:pPr>
            <a:endParaRPr lang="ru-RU" altLang="en-US"/>
          </a:p>
          <a:p>
            <a:pPr marL="118745" algn="l">
              <a:buNone/>
            </a:pPr>
            <a:endParaRPr lang="ru-RU" altLang="en-US"/>
          </a:p>
        </p:txBody>
      </p:sp>
      <p:pic>
        <p:nvPicPr>
          <p:cNvPr id="5" name="Picture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836930"/>
            <a:ext cx="585787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  <a:sym typeface="+mn-ea"/>
              </a:rPr>
              <a:t>Код </a:t>
            </a:r>
            <a:r>
              <a:rPr lang="en-CA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  <a:sym typeface="+mn-ea"/>
              </a:rPr>
              <a:t>WPF</a:t>
            </a:r>
            <a:r>
              <a:rPr lang="en-US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  <a:sym typeface="+mn-ea"/>
              </a:rPr>
              <a:t> приложения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cs typeface="Eras Bold ITC" panose="020B0907030504020204" pitchFamily="34" charset="0"/>
              </a:rPr>
              <a:t>Метод Http запроса с параметром поиска</a:t>
            </a:r>
            <a:endParaRPr lang="ru-RU" sz="2000" b="1" dirty="0">
              <a:solidFill>
                <a:srgbClr val="66FF66"/>
              </a:solidFill>
              <a:latin typeface="Eras Bold ITC" panose="020B0907030504020204" pitchFamily="34" charset="0"/>
              <a:cs typeface="Eras Bold ITC" panose="020B0907030504020204" pitchFamily="34" charset="0"/>
            </a:endParaRPr>
          </a:p>
          <a:p>
            <a:pPr marL="118745" indent="0">
              <a:buNone/>
            </a:pPr>
            <a:endParaRPr lang="ru-RU" sz="2000" b="1" dirty="0">
              <a:solidFill>
                <a:srgbClr val="66FF66"/>
              </a:solidFill>
              <a:latin typeface="Eras Bold ITC" panose="020B0907030504020204" pitchFamily="34" charset="0"/>
              <a:cs typeface="Eras Bold ITC" panose="020B0907030504020204" pitchFamily="34" charset="0"/>
            </a:endParaRPr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420620"/>
            <a:ext cx="6970395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4225" y="624840"/>
            <a:ext cx="7454265" cy="563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 b="1" dirty="0">
                <a:solidFill>
                  <a:srgbClr val="66FF66"/>
                </a:solidFill>
                <a:latin typeface="Eras Bold ITC" panose="020B0907030504020204" pitchFamily="34" charset="0"/>
                <a:ea typeface="+mn-ea"/>
                <a:cs typeface="Eras Bold ITC" panose="020B0907030504020204" pitchFamily="34" charset="0"/>
              </a:rPr>
              <a:t>Код из ViewModel для отображения результатов поиска</a:t>
            </a:r>
            <a:endParaRPr lang="ru-RU" altLang="en-US"/>
          </a:p>
        </p:txBody>
      </p:sp>
      <p:pic>
        <p:nvPicPr>
          <p:cNvPr id="5" name="Picture 4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412875"/>
            <a:ext cx="7050405" cy="4580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 dirty="0" smtClean="0">
                <a:ln>
                  <a:noFill/>
                </a:ln>
                <a:solidFill>
                  <a:srgbClr val="66FF66"/>
                </a:solidFill>
                <a:uLnTx/>
                <a:uFillTx/>
                <a:latin typeface="Eras Bold ITC" panose="020B0907030504020204" pitchFamily="34" charset="0"/>
              </a:rPr>
              <a:t>Планы на будущее</a:t>
            </a:r>
            <a:endParaRPr lang="ru-RU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Добавление планируемых фильмов</a:t>
            </a:r>
            <a:endParaRPr lang="ru-RU" altLang="en-US"/>
          </a:p>
          <a:p>
            <a:r>
              <a:rPr lang="ru-RU" altLang="en-US"/>
              <a:t>Доработка дизайна приложения</a:t>
            </a:r>
            <a:endParaRPr lang="ru-RU" altLang="en-US"/>
          </a:p>
          <a:p>
            <a:r>
              <a:rPr lang="ru-RU" altLang="en-US"/>
              <a:t>Создание стилей для элементов уравления </a:t>
            </a:r>
            <a:r>
              <a:rPr lang="en-CA" altLang="en-US"/>
              <a:t>XAML</a:t>
            </a:r>
            <a:endParaRPr lang="ru-RU" altLang="en-US"/>
          </a:p>
          <a:p>
            <a:r>
              <a:rPr lang="ru-RU" altLang="en-US"/>
              <a:t>Добавление авторизации</a:t>
            </a:r>
            <a:endParaRPr lang="ru-RU" altLang="en-US"/>
          </a:p>
          <a:p>
            <a:r>
              <a:rPr lang="ru-RU" altLang="en-US"/>
              <a:t>Разработка системы рекомендаций</a:t>
            </a:r>
            <a:endParaRPr lang="ru-RU" altLang="en-US"/>
          </a:p>
          <a:p>
            <a:r>
              <a:rPr lang="ru-RU" altLang="ru-RU"/>
              <a:t>Наведение порядка в коде</a:t>
            </a:r>
            <a:endParaRPr lang="ru-RU" alt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1682</Words>
  <Application>WPS Presentation</Application>
  <PresentationFormat>Экран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Corbel</vt:lpstr>
      <vt:lpstr>Wingdings 2</vt:lpstr>
      <vt:lpstr>Wingdings</vt:lpstr>
      <vt:lpstr>Arial</vt:lpstr>
      <vt:lpstr>Wingdings 3</vt:lpstr>
      <vt:lpstr>Wingdings 2</vt:lpstr>
      <vt:lpstr>Calibri</vt:lpstr>
      <vt:lpstr>Eras Bold ITC</vt:lpstr>
      <vt:lpstr>Bahnschrift SemiLight SemiConde</vt:lpstr>
      <vt:lpstr>Bahnschrift</vt:lpstr>
      <vt:lpstr>Gloucester MT Extra Condensed</vt:lpstr>
      <vt:lpstr>Franklin Gothic Book</vt:lpstr>
      <vt:lpstr>Microsoft YaHei</vt:lpstr>
      <vt:lpstr>Arial Unicode MS</vt:lpstr>
      <vt:lpstr>Модульная</vt:lpstr>
      <vt:lpstr>Film Gallary 30/09/2024</vt:lpstr>
      <vt:lpstr>О проекте</vt:lpstr>
      <vt:lpstr>Сильные стороны</vt:lpstr>
      <vt:lpstr>Используемые технологии</vt:lpstr>
      <vt:lpstr>Код Django приложения</vt:lpstr>
      <vt:lpstr>PowerPoint 演示文稿</vt:lpstr>
      <vt:lpstr>Код WPF приложения</vt:lpstr>
      <vt:lpstr>PowerPoint 演示文稿</vt:lpstr>
      <vt:lpstr>Планы на будущее</vt:lpstr>
      <vt:lpstr>Спасибо за внимание!</vt:lpstr>
    </vt:vector>
  </TitlesOfParts>
  <Company>ГКУ "Дирекция ТДФ"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Собянин Евгений Андреевич</dc:creator>
  <cp:lastModifiedBy>easob</cp:lastModifiedBy>
  <cp:revision>13</cp:revision>
  <dcterms:created xsi:type="dcterms:W3CDTF">2024-09-02T14:02:00Z</dcterms:created>
  <dcterms:modified xsi:type="dcterms:W3CDTF">2024-09-30T14:26:00Z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DB952A3344264FCB9B9A5BF3BB8C63A4_12</vt:lpwstr>
  </property>
  <property fmtid="{D5CDD505-2E9C-101B-9397-08002B2CF9AE}" pid="3" name="KSOProductBuildVer">
    <vt:lpwstr>1033-12.2.0.18283</vt:lpwstr>
  </property>
</Properties>
</file>