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8" d="100"/>
          <a:sy n="58" d="100"/>
        </p:scale>
        <p:origin x="6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6005C-B6CE-403B-AB52-EC29019E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77B5DF-081E-4DD9-8F6C-3E8A8D85D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8B7298-C315-44F6-AC2A-98AAACC8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C66-EDB4-4483-8701-BA84CC298001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6CDD1E-BA42-4659-A798-8C230453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32EE41-7668-4CC1-A7C7-D63AFF7D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CBA8-AB82-4AD4-BA58-39C8DEBF8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4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3AF47-27D9-4DB5-B0B4-1CA3C1A7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01AB13-6FE5-4F2E-9B0C-BF4FFAA13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E7228D-422F-4D41-AA89-7F8CF17D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C66-EDB4-4483-8701-BA84CC298001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1E1C71-5446-4E1B-A5F8-8C2D3575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ECCD9-99AC-4458-BB1E-F2147827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CBA8-AB82-4AD4-BA58-39C8DEBF8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63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AFE36A-E94D-4520-A50B-68C58B46A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98C77F-F38C-478F-AC7F-8A4F57119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AC1BA-3D5A-46E5-97AA-B306E1F0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C66-EDB4-4483-8701-BA84CC298001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C29C7-3701-4C67-9207-7EFA159D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FFE01A-3258-473E-934C-0033AE58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CBA8-AB82-4AD4-BA58-39C8DEBF8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0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EE4BE-D5AF-4C71-9692-57359086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661320-88B5-448A-9C33-53959C01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08D103-73A0-4CDD-AE0C-6FBF86D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C66-EDB4-4483-8701-BA84CC298001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66EA90-4833-4619-84F4-98C25889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34D01-5FB9-4ED0-973C-F5008253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CBA8-AB82-4AD4-BA58-39C8DEBF8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0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EBACE-E7BE-4CA2-9872-C0D825FE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1CB827-8ADF-4922-B743-C12E86E87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FD4A2-2D1D-4FA4-957E-C960F6FE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C66-EDB4-4483-8701-BA84CC298001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230F9D-6DED-4102-BCEB-7941E264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F2A8AC-46BE-4F5C-93F0-8D60FFFA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CBA8-AB82-4AD4-BA58-39C8DEBF8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95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79785-10D2-4A00-97F4-1F66173B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9A4C50-E356-4D11-8B86-4742060BE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444EEE-9CBA-43D5-9D4E-72F5CA142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E6310D-268B-4A3B-A482-C43E0418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C66-EDB4-4483-8701-BA84CC298001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A487E-2F62-4B78-A030-09A90019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D5D01A-EA6C-4803-82B0-5931294D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CBA8-AB82-4AD4-BA58-39C8DEBF8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67ECB-1EA8-4491-84CF-AA1D7FAB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D7578-0F20-40A0-8F66-02D29828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89D413-2F91-4652-AE3A-83EE20AF8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86CBF4-DA5D-4CDF-9DA6-DCF07F68E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17FD54-A204-4855-AA3C-65D11BDE8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4732A4-8F12-4D33-91A8-253344F6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C66-EDB4-4483-8701-BA84CC298001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77806A-58DB-4F9B-AACD-C7F535DA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743D61-531B-411C-A84A-75B88E8F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CBA8-AB82-4AD4-BA58-39C8DEBF8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9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7D668-CE92-4735-A796-5A982CFA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6B584B-2D7C-440C-B0E0-8F4E02CF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C66-EDB4-4483-8701-BA84CC298001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9BD8BB-13C6-462D-B287-D4A7EDAF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D4FBA1-1B38-4939-BF9F-36AF4CEC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CBA8-AB82-4AD4-BA58-39C8DEBF8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52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AD7D60-D9F1-4B3A-AC87-A2EFAE67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C66-EDB4-4483-8701-BA84CC298001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3E9077-6CA6-4AC3-B3B6-9EDFD92D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D95492-3165-4509-9D97-3BF91054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CBA8-AB82-4AD4-BA58-39C8DEBF8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70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B562B-D48C-4125-AF9D-46B42BC3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6D0281-2A31-4BE6-9441-7CCB61E1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832C08-5951-42E7-A2EA-5A22D16E5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159A3B-DA92-4E38-B509-683810B3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C66-EDB4-4483-8701-BA84CC298001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9D841C-75FA-48D7-99EC-BBEAFEF4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457967-4BD9-497E-9F26-4128080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CBA8-AB82-4AD4-BA58-39C8DEBF8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1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188C8-9C66-4BB8-9771-5AD163E9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DE9CED-1ECA-4FCE-B88A-8ED6E68E1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92968-B13D-49FF-9996-F3B5D3362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BDFEB9-D622-4FEB-AB36-DD851281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C66-EDB4-4483-8701-BA84CC298001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905DE0-3355-4D71-8EA3-6245E306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DA5D8C-1876-4BDF-9FB5-728178E1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CBA8-AB82-4AD4-BA58-39C8DEBF8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30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A8285-0436-48C3-9222-37F9BF41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C5241C-396A-422E-B466-A28ACAACA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E6984C-95E1-4F5A-B7ED-D96A90635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BC66-EDB4-4483-8701-BA84CC298001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5DF19-FCB8-43EA-8F59-0B5F8F779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493968-84E2-4DD5-88AE-ECB158A8F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CBA8-AB82-4AD4-BA58-39C8DEBF8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28ED5-5599-4016-8953-2605EA5A5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информационных технологий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A1AC8C-6B94-4A8C-BB08-C8F2CCE17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Тимофей Вадимович Латыпов</a:t>
            </a:r>
          </a:p>
        </p:txBody>
      </p:sp>
    </p:spTree>
    <p:extLst>
      <p:ext uri="{BB962C8B-B14F-4D97-AF65-F5344CB8AC3E}">
        <p14:creationId xmlns:p14="http://schemas.microsoft.com/office/powerpoint/2010/main" val="152776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8D93F-36B9-4711-B0E1-207FB2FE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D55F9-47CC-4F71-A3B7-D8007C99B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49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Поворотный момент</a:t>
            </a:r>
          </a:p>
          <a:p>
            <a:r>
              <a:rPr lang="ru-RU" dirty="0"/>
              <a:t>1971г. </a:t>
            </a:r>
            <a:r>
              <a:rPr lang="en-US" dirty="0"/>
              <a:t>Intel</a:t>
            </a:r>
            <a:r>
              <a:rPr lang="ru-RU" dirty="0"/>
              <a:t> выпускает первый в мире микропроцессор </a:t>
            </a:r>
            <a:r>
              <a:rPr lang="en-US" dirty="0"/>
              <a:t>Intel 4004 – </a:t>
            </a:r>
            <a:r>
              <a:rPr lang="ru-RU" dirty="0"/>
              <a:t>первый шаг к созданию персональных компьютеров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73B77A-1D57-46B3-B26A-BCA58D03D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020" y="2068141"/>
            <a:ext cx="5207815" cy="34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6F79A-B789-4067-9683-853A1334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439DC-18A0-4FE8-9B83-72DE5EF8D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9418" cy="4351338"/>
          </a:xfrm>
        </p:spPr>
        <p:txBody>
          <a:bodyPr/>
          <a:lstStyle/>
          <a:p>
            <a:r>
              <a:rPr lang="ru-RU" dirty="0"/>
              <a:t>1975г. </a:t>
            </a:r>
            <a:r>
              <a:rPr lang="en-US" dirty="0"/>
              <a:t>Altair Computer </a:t>
            </a:r>
            <a:r>
              <a:rPr lang="ru-RU" dirty="0"/>
              <a:t>выпустила первый «микрокомпьютер» на базе </a:t>
            </a:r>
            <a:r>
              <a:rPr lang="en-US" dirty="0"/>
              <a:t>Intel 8080, 256 </a:t>
            </a:r>
            <a:r>
              <a:rPr lang="ru-RU" dirty="0"/>
              <a:t>байт оперативной памяти</a:t>
            </a:r>
          </a:p>
          <a:p>
            <a:r>
              <a:rPr lang="ru-RU" dirty="0"/>
              <a:t>Толчок к развитию и созданию персональных компьютеров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14CE9F1-0FAE-4852-B1B3-1810F69E6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18" y="2182580"/>
            <a:ext cx="6797879" cy="34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96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6F79A-B789-4067-9683-853A1334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439DC-18A0-4FE8-9B83-72DE5EF8D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9378" cy="4351338"/>
          </a:xfrm>
        </p:spPr>
        <p:txBody>
          <a:bodyPr/>
          <a:lstStyle/>
          <a:p>
            <a:r>
              <a:rPr lang="ru-RU" dirty="0"/>
              <a:t>1976г. </a:t>
            </a:r>
            <a:r>
              <a:rPr lang="en-US" dirty="0"/>
              <a:t>Apple1 </a:t>
            </a:r>
            <a:r>
              <a:rPr lang="ru-RU" dirty="0"/>
              <a:t>был создан </a:t>
            </a:r>
            <a:r>
              <a:rPr lang="ru-RU" b="1" dirty="0"/>
              <a:t>Стивом Джобсом, Стивом Возняком</a:t>
            </a:r>
            <a:r>
              <a:rPr lang="ru-RU" dirty="0"/>
              <a:t> и Рональдом Уэйном. 8-битный процессор </a:t>
            </a:r>
            <a:r>
              <a:rPr lang="en-US" dirty="0"/>
              <a:t>MOS 6502</a:t>
            </a:r>
            <a:r>
              <a:rPr lang="ru-RU" dirty="0"/>
              <a:t> с тактовой частотой 1МГЦ и имел 4Кбайта оперативной памяти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B215EF2-B212-44DC-A7DB-EA2ABB123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68" y="2088859"/>
            <a:ext cx="5396917" cy="39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6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6F79A-B789-4067-9683-853A1334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439DC-18A0-4FE8-9B83-72DE5EF8D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7609" cy="4351338"/>
          </a:xfrm>
        </p:spPr>
        <p:txBody>
          <a:bodyPr/>
          <a:lstStyle/>
          <a:p>
            <a:r>
              <a:rPr lang="en-US" dirty="0"/>
              <a:t>1981</a:t>
            </a:r>
            <a:r>
              <a:rPr lang="ru-RU" dirty="0"/>
              <a:t>г. – </a:t>
            </a:r>
            <a:r>
              <a:rPr lang="en-US" dirty="0"/>
              <a:t>IBM PC. Intel 8088 </a:t>
            </a:r>
            <a:r>
              <a:rPr lang="ru-RU" dirty="0"/>
              <a:t>4МГц, 16 Кбайт оперативной памяти.</a:t>
            </a:r>
          </a:p>
          <a:p>
            <a:r>
              <a:rPr lang="ru-RU" dirty="0"/>
              <a:t>2 порта для дисководов</a:t>
            </a:r>
          </a:p>
          <a:p>
            <a:r>
              <a:rPr lang="ru-RU" dirty="0"/>
              <a:t>1 порт для клавиатуры и 1 для принтера</a:t>
            </a:r>
          </a:p>
          <a:p>
            <a:r>
              <a:rPr lang="ru-RU" dirty="0"/>
              <a:t>Использовал операционную систему </a:t>
            </a:r>
            <a:r>
              <a:rPr lang="en-US" dirty="0"/>
              <a:t>MS-DOS</a:t>
            </a:r>
          </a:p>
          <a:p>
            <a:r>
              <a:rPr lang="ru-RU" dirty="0"/>
              <a:t>Прадедушка офисных ПК</a:t>
            </a:r>
          </a:p>
        </p:txBody>
      </p:sp>
      <p:pic>
        <p:nvPicPr>
          <p:cNvPr id="8194" name="Picture 2" descr="A quick look back at the first IBM PC that launched 42 years ago today -  Neowin">
            <a:extLst>
              <a:ext uri="{FF2B5EF4-FFF2-40B4-BE49-F238E27FC236}">
                <a16:creationId xmlns:a16="http://schemas.microsoft.com/office/drawing/2014/main" id="{7A7123EF-77C3-44B1-80D8-2AFBE12E5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1" r="21096"/>
          <a:stretch/>
        </p:blipFill>
        <p:spPr bwMode="auto">
          <a:xfrm>
            <a:off x="6808045" y="1400969"/>
            <a:ext cx="5146267" cy="47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71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9EF96-1963-4CE7-A0E4-3735509E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7322B-D6C8-4AD4-B366-51F6AC38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2993" cy="4351338"/>
          </a:xfrm>
        </p:spPr>
        <p:txBody>
          <a:bodyPr/>
          <a:lstStyle/>
          <a:p>
            <a:r>
              <a:rPr lang="ru-RU" dirty="0"/>
              <a:t>1984г. </a:t>
            </a:r>
            <a:r>
              <a:rPr lang="en-US" dirty="0"/>
              <a:t>Apple Inc.</a:t>
            </a:r>
            <a:r>
              <a:rPr lang="ru-RU" dirty="0"/>
              <a:t> Выпускает компьютер </a:t>
            </a:r>
            <a:r>
              <a:rPr lang="en-US" dirty="0"/>
              <a:t>Macintosh c </a:t>
            </a:r>
            <a:r>
              <a:rPr lang="ru-RU" dirty="0"/>
              <a:t>пользовательским графическим интерфейсом, встроенным монитором, клавиатурой и мышью.</a:t>
            </a:r>
          </a:p>
          <a:p>
            <a:r>
              <a:rPr lang="ru-RU" dirty="0"/>
              <a:t>Работал на </a:t>
            </a:r>
            <a:r>
              <a:rPr lang="en-US" dirty="0"/>
              <a:t>MacOS</a:t>
            </a:r>
          </a:p>
          <a:p>
            <a:r>
              <a:rPr lang="ru-RU" dirty="0"/>
              <a:t>Обрёл популярность в области графического дизайна и монтажа</a:t>
            </a:r>
          </a:p>
        </p:txBody>
      </p:sp>
      <p:pic>
        <p:nvPicPr>
          <p:cNvPr id="9222" name="Picture 6" descr="Macintosh launched on Jan 24, 1984 and changed the world — eventually |  AppleInsider">
            <a:extLst>
              <a:ext uri="{FF2B5EF4-FFF2-40B4-BE49-F238E27FC236}">
                <a16:creationId xmlns:a16="http://schemas.microsoft.com/office/drawing/2014/main" id="{327AE924-9BE3-45EB-A4B8-FA25BFD3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56" y="1690688"/>
            <a:ext cx="5538725" cy="369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8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F4F20-BA7D-4D18-847A-E8431E00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D9F96-22A6-4CF3-90DE-8A7F323C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1833" cy="4351338"/>
          </a:xfrm>
        </p:spPr>
        <p:txBody>
          <a:bodyPr/>
          <a:lstStyle/>
          <a:p>
            <a:r>
              <a:rPr lang="ru-RU" dirty="0"/>
              <a:t>1985г. </a:t>
            </a:r>
            <a:r>
              <a:rPr lang="en-US" dirty="0"/>
              <a:t>Microsoft Windows1.0</a:t>
            </a:r>
          </a:p>
          <a:p>
            <a:r>
              <a:rPr lang="ru-RU" dirty="0"/>
              <a:t>Использовала интерфейс с окнами, иконками, мышью</a:t>
            </a:r>
          </a:p>
          <a:p>
            <a:r>
              <a:rPr lang="ru-RU" dirty="0"/>
              <a:t>Была предназначена для </a:t>
            </a:r>
            <a:r>
              <a:rPr lang="en-US" dirty="0"/>
              <a:t>IBM PC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совместимых компьютеров</a:t>
            </a:r>
          </a:p>
          <a:p>
            <a:r>
              <a:rPr lang="ru-RU" dirty="0"/>
              <a:t>Требовала много ресурсов, нестабильна</a:t>
            </a:r>
          </a:p>
          <a:p>
            <a:r>
              <a:rPr lang="ru-RU" dirty="0"/>
              <a:t>Основа для дальнейших версий </a:t>
            </a:r>
            <a:r>
              <a:rPr lang="en-US" dirty="0"/>
              <a:t>Windows</a:t>
            </a:r>
            <a:endParaRPr lang="ru-RU" dirty="0"/>
          </a:p>
        </p:txBody>
      </p:sp>
      <p:pic>
        <p:nvPicPr>
          <p:cNvPr id="10242" name="Picture 2" descr="Windows 1.0">
            <a:extLst>
              <a:ext uri="{FF2B5EF4-FFF2-40B4-BE49-F238E27FC236}">
                <a16:creationId xmlns:a16="http://schemas.microsoft.com/office/drawing/2014/main" id="{3612DB3D-6BAE-4AAD-8AEF-DBCFD5E43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00" y="2196954"/>
            <a:ext cx="5025384" cy="30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6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35513-5DDC-4AC0-ABAA-69E814BC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93E6B0-2363-4902-B608-D6D9703C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281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2000-е</a:t>
            </a:r>
          </a:p>
          <a:p>
            <a:r>
              <a:rPr lang="ru-RU" dirty="0"/>
              <a:t>Более мощные процессоры, графические карты </a:t>
            </a:r>
            <a:r>
              <a:rPr lang="en-US" dirty="0"/>
              <a:t>=&gt;</a:t>
            </a:r>
            <a:r>
              <a:rPr lang="ru-RU" dirty="0"/>
              <a:t> компьютеры могут выполнять более сложные задачи, становятся более популярными, компактными: видеомонтаж, игры, наука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FCCB76B-47DB-49B0-A0DC-B86E58697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685" y="1690688"/>
            <a:ext cx="5576436" cy="384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4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63ABB-D6E3-404F-9E4B-22C3035D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478F0-5DDD-423B-AF94-65DC3886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2010-е</a:t>
            </a:r>
          </a:p>
          <a:p>
            <a:r>
              <a:rPr lang="ru-RU" dirty="0"/>
              <a:t>Развиваются облачные технологии, интернет</a:t>
            </a:r>
          </a:p>
          <a:p>
            <a:r>
              <a:rPr lang="ru-RU" dirty="0"/>
              <a:t>ПК становятся частью огромных и широких систем</a:t>
            </a:r>
          </a:p>
          <a:p>
            <a:r>
              <a:rPr lang="ru-RU" dirty="0"/>
              <a:t>Люди используют не только ПК, но и смартфоны, планшеты, умные часы и т.д.</a:t>
            </a:r>
          </a:p>
        </p:txBody>
      </p:sp>
    </p:spTree>
    <p:extLst>
      <p:ext uri="{BB962C8B-B14F-4D97-AF65-F5344CB8AC3E}">
        <p14:creationId xmlns:p14="http://schemas.microsoft.com/office/powerpoint/2010/main" val="29795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409EF-A624-455B-AE5C-A7CD66B5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9EBA3-9AB4-4DD0-8962-70292051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Центральный процессор</a:t>
            </a:r>
          </a:p>
          <a:p>
            <a:r>
              <a:rPr lang="ru-RU" dirty="0"/>
              <a:t>Главный вычислительный компонент</a:t>
            </a:r>
          </a:p>
          <a:p>
            <a:r>
              <a:rPr lang="ru-RU" dirty="0"/>
              <a:t>Выполняет инструкции ПО, перенаправляет их другим частям компьютера</a:t>
            </a:r>
          </a:p>
          <a:p>
            <a:r>
              <a:rPr lang="ru-RU" dirty="0"/>
              <a:t>Основные характеристики: частота и количество ядер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CF0B24-2F4E-4793-8932-BDA3997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8949"/>
            <a:ext cx="474411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6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409EF-A624-455B-AE5C-A7CD66B5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9EBA3-9AB4-4DD0-8962-70292051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901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Материнская плата</a:t>
            </a:r>
          </a:p>
          <a:p>
            <a:r>
              <a:rPr lang="ru-RU" dirty="0"/>
              <a:t>Основная плата, на которую устанавливаются остальные компоненты</a:t>
            </a:r>
          </a:p>
          <a:p>
            <a:r>
              <a:rPr lang="ru-RU" dirty="0"/>
              <a:t>Связывает компоненты</a:t>
            </a:r>
          </a:p>
          <a:p>
            <a:r>
              <a:rPr lang="ru-RU" dirty="0"/>
              <a:t>Обеспечивает питанием</a:t>
            </a:r>
          </a:p>
          <a:p>
            <a:r>
              <a:rPr lang="ru-RU" dirty="0"/>
              <a:t>Позволяет подключить различные модули</a:t>
            </a:r>
          </a:p>
          <a:p>
            <a:r>
              <a:rPr lang="ru-RU" dirty="0"/>
              <a:t>Основные характеристики: совместимость с процессором, различные разъёмы, поддержка типов памяти, разъёмов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D80F0D-B5AB-44C5-A7E1-4728B06A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78" y="1347114"/>
            <a:ext cx="536407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A2E41-D569-4640-B4FF-3D174F40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r>
              <a:rPr lang="ru-RU" dirty="0"/>
              <a:t>План дисциплины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3BC32-5BF6-4724-9CB6-5F114487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История ПК</a:t>
            </a:r>
          </a:p>
          <a:p>
            <a:r>
              <a:rPr lang="ru-RU" sz="3200" dirty="0"/>
              <a:t>Комплектующие ПК. Подробно про основные</a:t>
            </a:r>
          </a:p>
          <a:p>
            <a:r>
              <a:rPr lang="ru-RU" sz="3200" dirty="0"/>
              <a:t>Принципы организации сетей</a:t>
            </a:r>
          </a:p>
          <a:p>
            <a:r>
              <a:rPr lang="ru-RU" sz="3200" dirty="0"/>
              <a:t>Основы информационной безопасности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0754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409EF-A624-455B-AE5C-A7CD66B5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9EBA3-9AB4-4DD0-8962-70292051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Оперативная память</a:t>
            </a:r>
          </a:p>
          <a:p>
            <a:r>
              <a:rPr lang="ru-RU" dirty="0"/>
              <a:t>Используется для временного хранения данных здесь и сейчас</a:t>
            </a:r>
          </a:p>
          <a:p>
            <a:r>
              <a:rPr lang="ru-RU" dirty="0"/>
              <a:t>Быстрый доступ к данным, быстрая обработка данных процессором</a:t>
            </a:r>
          </a:p>
          <a:p>
            <a:r>
              <a:rPr lang="ru-RU" dirty="0"/>
              <a:t>Обеспечивает производительность ПК</a:t>
            </a:r>
          </a:p>
          <a:p>
            <a:r>
              <a:rPr lang="ru-RU" dirty="0"/>
              <a:t>«Существует» только пока ПК включен</a:t>
            </a:r>
          </a:p>
          <a:p>
            <a:r>
              <a:rPr lang="ru-RU" dirty="0"/>
              <a:t>Основные характеристики: тип памяти, частота</a:t>
            </a:r>
          </a:p>
        </p:txBody>
      </p:sp>
      <p:pic>
        <p:nvPicPr>
          <p:cNvPr id="1026" name="Picture 2" descr="Оперативная память 16 Gb 3200 MHz Kingston FURY BEAST (KF432C16BBK2/16) -  купить выгодно в 28BIT.">
            <a:extLst>
              <a:ext uri="{FF2B5EF4-FFF2-40B4-BE49-F238E27FC236}">
                <a16:creationId xmlns:a16="http://schemas.microsoft.com/office/drawing/2014/main" id="{62BDABDB-7EB3-482B-831C-2C8ECF95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25" y="3429000"/>
            <a:ext cx="3695493" cy="369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71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409EF-A624-455B-AE5C-A7CD66B5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9EBA3-9AB4-4DD0-8962-70292051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996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Жёсткий диск</a:t>
            </a:r>
          </a:p>
          <a:p>
            <a:r>
              <a:rPr lang="ru-RU" dirty="0"/>
              <a:t>Устройство хранения данных для долгосрочного хранения больших объёмов информации</a:t>
            </a:r>
          </a:p>
          <a:p>
            <a:r>
              <a:rPr lang="ru-RU" dirty="0"/>
              <a:t>Состоит из множества вращающихся дисков и считывающих головок, записывают и считывают информацию с поверхности дисков в виде магнитных зарядов на магнитном слое поверхности дисков</a:t>
            </a:r>
          </a:p>
          <a:p>
            <a:r>
              <a:rPr lang="ru-RU" dirty="0"/>
              <a:t>Недостаток – потеря данных </a:t>
            </a:r>
            <a:r>
              <a:rPr lang="ru-RU" dirty="0" err="1"/>
              <a:t>изза</a:t>
            </a:r>
            <a:r>
              <a:rPr lang="ru-RU" dirty="0"/>
              <a:t> физического повреждения</a:t>
            </a:r>
          </a:p>
          <a:p>
            <a:r>
              <a:rPr lang="ru-RU" dirty="0"/>
              <a:t>Основные характеристики: объём памяти, скорость чтения</a:t>
            </a:r>
            <a:r>
              <a:rPr lang="en-US" dirty="0"/>
              <a:t>/</a:t>
            </a:r>
            <a:r>
              <a:rPr lang="ru-RU" dirty="0"/>
              <a:t>записи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BC9B7C-340C-4649-B100-3A6BBC4C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78" y="1619461"/>
            <a:ext cx="3652022" cy="51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3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409EF-A624-455B-AE5C-A7CD66B5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9EBA3-9AB4-4DD0-8962-70292051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058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Видеокарта</a:t>
            </a:r>
          </a:p>
          <a:p>
            <a:r>
              <a:rPr lang="ru-RU" dirty="0"/>
              <a:t>Компонент, отвечающий за обработку и вывод графики на монитор</a:t>
            </a:r>
          </a:p>
          <a:p>
            <a:r>
              <a:rPr lang="ru-RU" dirty="0"/>
              <a:t>Имеет собственный процессор, который специализируется на графических вычислениях, и память для хранения графических данных и текстур</a:t>
            </a:r>
          </a:p>
          <a:p>
            <a:r>
              <a:rPr lang="ru-RU" dirty="0"/>
              <a:t>Снимает нагрузку с процессора и увеличивает производительность</a:t>
            </a:r>
          </a:p>
          <a:p>
            <a:r>
              <a:rPr lang="ru-RU" dirty="0"/>
              <a:t>Основные характеристики: Объём памяти, производительность, поддержка разъёмов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7CE15E-635B-4991-B49B-8BC1C465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045" y="1804843"/>
            <a:ext cx="541095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46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409EF-A624-455B-AE5C-A7CD66B5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9EBA3-9AB4-4DD0-8962-70292051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214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Блок питания</a:t>
            </a:r>
          </a:p>
          <a:p>
            <a:r>
              <a:rPr lang="ru-RU" dirty="0"/>
              <a:t>Преобразует ток из розетки в ток, необходимый для питания компонентов компьютера	</a:t>
            </a:r>
          </a:p>
          <a:p>
            <a:r>
              <a:rPr lang="ru-RU" dirty="0"/>
              <a:t>Жизненно необходимый компонент</a:t>
            </a:r>
          </a:p>
          <a:p>
            <a:r>
              <a:rPr lang="ru-RU" dirty="0"/>
              <a:t>Основные характеристики: мощность, качество, производитель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7FF91A-2676-45FA-8509-2C6DE4D2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21" y="1690688"/>
            <a:ext cx="47777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60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409EF-A624-455B-AE5C-A7CD66B5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9EBA3-9AB4-4DD0-8962-70292051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Дополнительные устройства</a:t>
            </a:r>
          </a:p>
          <a:p>
            <a:r>
              <a:rPr lang="ru-RU" dirty="0"/>
              <a:t>Монитор</a:t>
            </a:r>
          </a:p>
          <a:p>
            <a:r>
              <a:rPr lang="ru-RU" dirty="0"/>
              <a:t>Клавиатура</a:t>
            </a:r>
          </a:p>
          <a:p>
            <a:r>
              <a:rPr lang="ru-RU" dirty="0"/>
              <a:t>Мышь</a:t>
            </a:r>
          </a:p>
          <a:p>
            <a:r>
              <a:rPr lang="ru-RU" dirty="0"/>
              <a:t>Принтер</a:t>
            </a:r>
          </a:p>
          <a:p>
            <a:r>
              <a:rPr lang="ru-RU" dirty="0"/>
              <a:t>Сканер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97BDB-6D8C-401C-BB5A-C58266C63BE8}"/>
              </a:ext>
            </a:extLst>
          </p:cNvPr>
          <p:cNvSpPr txBox="1"/>
          <p:nvPr/>
        </p:nvSpPr>
        <p:spPr>
          <a:xfrm flipH="1">
            <a:off x="6463297" y="1828800"/>
            <a:ext cx="5197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Колонки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Веб-камера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Накопители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Игровые контроллеры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Адаптеры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867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409EF-A624-455B-AE5C-A7CD66B5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C59C24-8846-4255-BDCF-C8B657D4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51" y="1648410"/>
            <a:ext cx="10625606" cy="47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DABC8-F923-4B4E-98C9-DE8174B9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F6E789-F401-4924-8A49-9014F5C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8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Фундаментальные задачи «айтишника»: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94FE8-5CED-46E3-A410-6A7CFD3D1681}"/>
              </a:ext>
            </a:extLst>
          </p:cNvPr>
          <p:cNvSpPr txBox="1"/>
          <p:nvPr/>
        </p:nvSpPr>
        <p:spPr>
          <a:xfrm>
            <a:off x="1467712" y="3167390"/>
            <a:ext cx="3573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Сбор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163C3-5122-4E2F-AA70-7A41A5FD8B14}"/>
              </a:ext>
            </a:extLst>
          </p:cNvPr>
          <p:cNvSpPr txBox="1"/>
          <p:nvPr/>
        </p:nvSpPr>
        <p:spPr>
          <a:xfrm>
            <a:off x="6632895" y="3167390"/>
            <a:ext cx="4771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Хранение информации</a:t>
            </a:r>
          </a:p>
          <a:p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38266-71A3-4B08-B657-58567332851A}"/>
              </a:ext>
            </a:extLst>
          </p:cNvPr>
          <p:cNvSpPr txBox="1"/>
          <p:nvPr/>
        </p:nvSpPr>
        <p:spPr>
          <a:xfrm>
            <a:off x="1152088" y="4986664"/>
            <a:ext cx="44235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Обработка информации</a:t>
            </a:r>
          </a:p>
          <a:p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8FA11-1AA1-4C5B-8AD0-4EAE6503848B}"/>
              </a:ext>
            </a:extLst>
          </p:cNvPr>
          <p:cNvSpPr txBox="1"/>
          <p:nvPr/>
        </p:nvSpPr>
        <p:spPr>
          <a:xfrm>
            <a:off x="6632895" y="4986664"/>
            <a:ext cx="4197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Передача информации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935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8BC8F-E977-400C-BD49-4FF85903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1C653-A2A8-4C4F-8318-A68653BC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Средства и методы сбора, хранения, обработки и передачи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63074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9B365-12AA-4231-9B67-E7A0B40C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BABD0-9ADE-4BAA-ADFA-C10DDAD6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/>
              <a:t>Персональный компьютер(ПК) – устройство для обработки информации, которое используется для выполнения широкого спектра задач, таких как работа с текстом, изображениями, видео и другими типами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55962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9B365-12AA-4231-9B67-E7A0B40C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BABD0-9ADE-4BAA-ADFA-C10DDAD6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96" y="1894170"/>
            <a:ext cx="70138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До 1940г. Механические вычислительные средства</a:t>
            </a:r>
          </a:p>
          <a:p>
            <a:r>
              <a:rPr lang="ru-RU" dirty="0"/>
              <a:t>Различные механические счётные устройства, арифмометры, счётные машины</a:t>
            </a:r>
          </a:p>
          <a:p>
            <a:pPr lvl="1"/>
            <a:r>
              <a:rPr lang="ru-RU" dirty="0"/>
              <a:t>«</a:t>
            </a:r>
            <a:r>
              <a:rPr lang="ru-RU" dirty="0" err="1"/>
              <a:t>Паскалина</a:t>
            </a:r>
            <a:r>
              <a:rPr lang="ru-RU" dirty="0"/>
              <a:t>» </a:t>
            </a:r>
            <a:r>
              <a:rPr lang="ru-RU" dirty="0" err="1"/>
              <a:t>Блеза</a:t>
            </a:r>
            <a:r>
              <a:rPr lang="ru-RU" dirty="0"/>
              <a:t> Паскаля</a:t>
            </a:r>
          </a:p>
          <a:p>
            <a:pPr lvl="1"/>
            <a:r>
              <a:rPr lang="ru-RU" dirty="0"/>
              <a:t>Логарифмическая линейка</a:t>
            </a:r>
          </a:p>
          <a:p>
            <a:pPr lvl="1"/>
            <a:r>
              <a:rPr lang="ru-RU" dirty="0"/>
              <a:t>Ткацкий станок Жозефа Мари </a:t>
            </a:r>
            <a:r>
              <a:rPr lang="ru-RU" dirty="0" err="1"/>
              <a:t>Жаккара</a:t>
            </a:r>
            <a:endParaRPr lang="ru-RU" dirty="0"/>
          </a:p>
          <a:p>
            <a:pPr lvl="1"/>
            <a:r>
              <a:rPr lang="ru-RU" dirty="0"/>
              <a:t>Арифмометр Томаса де </a:t>
            </a:r>
            <a:r>
              <a:rPr lang="ru-RU" dirty="0" err="1"/>
              <a:t>Кольмара</a:t>
            </a:r>
            <a:endParaRPr lang="ru-RU" dirty="0"/>
          </a:p>
          <a:p>
            <a:pPr lvl="1"/>
            <a:r>
              <a:rPr lang="ru-RU" dirty="0"/>
              <a:t>Разностная машина </a:t>
            </a:r>
            <a:r>
              <a:rPr lang="ru-RU" b="1" dirty="0"/>
              <a:t>Чарльза Беббиджа</a:t>
            </a:r>
          </a:p>
          <a:p>
            <a:endParaRPr lang="ru-RU" dirty="0"/>
          </a:p>
          <a:p>
            <a:r>
              <a:rPr lang="ru-RU" dirty="0"/>
              <a:t>Люди хотели считать хотя бы чуточку быстрее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54DBB2-86A6-45E6-883A-598D7BD5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91" y="2183496"/>
            <a:ext cx="4662771" cy="34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2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9B365-12AA-4231-9B67-E7A0B40C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BABD0-9ADE-4BAA-ADFA-C10DDAD6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043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1940-е</a:t>
            </a:r>
          </a:p>
          <a:p>
            <a:r>
              <a:rPr lang="ru-RU" dirty="0"/>
              <a:t>1936г. Машина Тьюринга – математическая модель программируемого вычислителя</a:t>
            </a:r>
          </a:p>
          <a:p>
            <a:r>
              <a:rPr lang="ru-RU" dirty="0"/>
              <a:t>1937г. Конрад </a:t>
            </a:r>
            <a:r>
              <a:rPr lang="ru-RU" dirty="0" err="1"/>
              <a:t>Цузе</a:t>
            </a:r>
            <a:r>
              <a:rPr lang="ru-RU" dirty="0"/>
              <a:t> представил свою машину </a:t>
            </a:r>
            <a:r>
              <a:rPr lang="en-US" dirty="0"/>
              <a:t>Z1</a:t>
            </a:r>
            <a:r>
              <a:rPr lang="ru-RU" dirty="0"/>
              <a:t>. Масса - 500 кг</a:t>
            </a:r>
          </a:p>
          <a:p>
            <a:r>
              <a:rPr lang="ru-RU" dirty="0"/>
              <a:t>1944г. Марк 1 – программируемый вычислитель компании </a:t>
            </a:r>
            <a:r>
              <a:rPr lang="en-US" dirty="0"/>
              <a:t>IBM. </a:t>
            </a:r>
            <a:r>
              <a:rPr lang="ru-RU" dirty="0"/>
              <a:t>Масса – 4,1 тонны</a:t>
            </a:r>
          </a:p>
          <a:p>
            <a:r>
              <a:rPr lang="ru-RU" dirty="0"/>
              <a:t>1946г. </a:t>
            </a:r>
            <a:r>
              <a:rPr lang="en-US" dirty="0"/>
              <a:t>ENIAC – </a:t>
            </a:r>
            <a:r>
              <a:rPr lang="ru-RU" dirty="0"/>
              <a:t>вычислитель широкого назначения – 40 тонн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9857B0-2252-479F-94AA-49C078B3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7" y="1854491"/>
            <a:ext cx="5598253" cy="314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6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F3D22-8A17-45B8-BC6A-22B6C832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D361F7-A1BF-4F74-A82E-F16925C4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Архитектура фон Неймана</a:t>
            </a:r>
          </a:p>
          <a:p>
            <a:endParaRPr lang="ru-RU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6CE8C66-787D-4D51-88CA-244193118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223" y="2520950"/>
            <a:ext cx="55435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1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6AE2F-FD56-4E89-9B10-EF907440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ПК и его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B867D-4127-4B7A-A5E6-9E42D305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9870" cy="4351338"/>
          </a:xfrm>
        </p:spPr>
        <p:txBody>
          <a:bodyPr/>
          <a:lstStyle/>
          <a:p>
            <a:r>
              <a:rPr lang="ru-RU" dirty="0"/>
              <a:t>1964г. </a:t>
            </a:r>
            <a:r>
              <a:rPr lang="en-US" dirty="0"/>
              <a:t>IBM System360 – </a:t>
            </a:r>
            <a:r>
              <a:rPr lang="ru-RU" dirty="0"/>
              <a:t>первая серия масштабируемых компьютеров. Установило стандарт байта, равного 8 битам и ввело в употребление 16-ричную систему счисления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7D5FC57-ADBD-4C43-BC13-45A1ED37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24" y="1900413"/>
            <a:ext cx="5014059" cy="33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949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759</Words>
  <Application>Microsoft Office PowerPoint</Application>
  <PresentationFormat>Широкоэкранный</PresentationFormat>
  <Paragraphs>119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Основы информационных технологий</vt:lpstr>
      <vt:lpstr>План дисциплины</vt:lpstr>
      <vt:lpstr>История ПК и его устройство</vt:lpstr>
      <vt:lpstr>Информационные технологии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  <vt:lpstr>История ПК и его устройство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информационных технологий</dc:title>
  <dc:creator>Тимофей Латыпов</dc:creator>
  <cp:lastModifiedBy>Тимофей Латыпов</cp:lastModifiedBy>
  <cp:revision>13</cp:revision>
  <dcterms:created xsi:type="dcterms:W3CDTF">2023-10-15T17:44:29Z</dcterms:created>
  <dcterms:modified xsi:type="dcterms:W3CDTF">2023-11-03T10:10:25Z</dcterms:modified>
</cp:coreProperties>
</file>