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80" r:id="rId21"/>
    <p:sldId id="275" r:id="rId22"/>
    <p:sldId id="276" r:id="rId23"/>
    <p:sldId id="277" r:id="rId24"/>
    <p:sldId id="278" r:id="rId25"/>
    <p:sldId id="279" r:id="rId26"/>
    <p:sldId id="281" r:id="rId27"/>
    <p:sldId id="283" r:id="rId28"/>
    <p:sldId id="282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6ACA4-8D3E-480A-8D5D-914AC1CB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550FE-906E-4E92-9E3D-459FF383F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9A5D0F-A016-4F85-ABD7-46441055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1BBF-3B47-4641-AA67-AF2953E3B4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1D4D12-FB50-4677-9480-BC32F4F2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E04D82-E8FD-4037-8B35-3D6932C7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9849-1CB0-4EAD-BC43-3772D3E2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82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7AC06-0D51-4EDE-91E7-82C82FB2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98D7FC-759E-4999-B4F1-91A17982F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6C9491-3699-4A09-88E0-AB683A63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1BBF-3B47-4641-AA67-AF2953E3B4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EA5877-0856-4D1D-AE2F-AF8F1AC0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FC8404-3DFA-47F3-8C11-3A117901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9849-1CB0-4EAD-BC43-3772D3E2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8F61D1-5F72-449C-AAF9-A7AF317F9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5F1E4B-8C15-401B-96C7-C2A2CF5E4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D00C26-6ABF-41A7-9E6E-AE958186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1BBF-3B47-4641-AA67-AF2953E3B4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F2A1AA-943C-4F7B-A3A8-D266EC8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20352-B924-407B-9E75-FE8A5BB0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9849-1CB0-4EAD-BC43-3772D3E2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48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00BF4-B14E-4181-9672-F14F6F09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79273-8FB8-4A42-9EF4-28AA1F6B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2B2806-18A9-471F-9786-FC902657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1BBF-3B47-4641-AA67-AF2953E3B4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45D3F8-4D68-4DF4-A79E-6FD18048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F9C77-C668-4366-856D-513704A3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9849-1CB0-4EAD-BC43-3772D3E2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8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13869-0454-4375-A741-E36636C1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567B34-D641-4F87-8021-FCF3EFDB6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34B62-4495-441E-B86A-2E25EEC0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1BBF-3B47-4641-AA67-AF2953E3B4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085DCD-9D6A-48A6-BB95-626A7CD1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0B31DF-AE7B-4FB4-9973-B632BE03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9849-1CB0-4EAD-BC43-3772D3E2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26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13DF5-5CCE-44DE-B931-41F77D1F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E22A6-242F-4C4B-82D8-66118CA54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7702C-D57A-4AD4-AF3B-80196C3E9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AF8D04-AF10-4BC5-8A60-2CD2868F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1BBF-3B47-4641-AA67-AF2953E3B4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444716-31E2-4734-83F2-F25964F1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F61F7D-6FDF-44F3-B162-167B9CC6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9849-1CB0-4EAD-BC43-3772D3E2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0EE17-634E-4974-9357-EA567909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6FA4B0-4F6F-4A8C-A65A-6085E5C2B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9DA488-3BEE-40BF-AA4D-176B6345F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AD773B-FD66-4542-83CE-4424FC3F6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03439A-1841-431A-8BDA-A32DE8DED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E91924-300D-4AC9-A7F8-B4436706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1BBF-3B47-4641-AA67-AF2953E3B4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93A293-9277-498E-A2CF-837E8F1C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ABA629-3617-4577-B0E0-60AB8531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9849-1CB0-4EAD-BC43-3772D3E2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84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78762-4A3A-495A-BE21-59D1E085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69A2D7-0753-4805-AAC2-F882DF52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1BBF-3B47-4641-AA67-AF2953E3B4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3F7C8D-5688-49A3-83AF-080FE832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BC7D41-88F1-40ED-8B85-78B6410F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9849-1CB0-4EAD-BC43-3772D3E2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78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DA141B-29D8-4AB9-832A-AB836749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1BBF-3B47-4641-AA67-AF2953E3B4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C8390A-31F1-4254-90C7-84935E94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3FFAB9-62FE-4E84-8C4F-6ABF2AFC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9849-1CB0-4EAD-BC43-3772D3E2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8B519-E3D6-47E5-9E45-8BAD8092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BA287-544A-4CC6-A8FE-D9BABD02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56E58C-5984-46A2-9213-0D82F7A79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85887E-1A67-44D1-88C7-F9113B48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1BBF-3B47-4641-AA67-AF2953E3B4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0D471C-B93C-4076-BFEB-48D4C584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D83592-6CE1-474F-AF5E-2AF3EB6E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9849-1CB0-4EAD-BC43-3772D3E2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3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2D571-4BBC-490F-BCE1-868570F7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903D69-0111-4C4C-8882-5757E41E3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0FE0C-F1CA-491C-A4F2-5BF6453C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667783-6C48-4EF0-86A9-6E2D5419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1BBF-3B47-4641-AA67-AF2953E3B4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FB3E1C-470D-4377-AF75-F29A6BF6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AED8B8-5561-4936-9CE6-28A9A4C5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9849-1CB0-4EAD-BC43-3772D3E2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6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5B5BC-9F0A-42AF-A7BD-1B237572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080591-03BD-42E9-A753-55FC5222A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8AAF3E-534F-4F10-B270-6958A17E2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1BBF-3B47-4641-AA67-AF2953E3B43D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5C9361-85E8-43E3-8020-5CA6AD17B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CBD7A-6E1A-4FB7-B53B-D0D3F29F1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9849-1CB0-4EAD-BC43-3772D3E2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76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073D8-16D3-4FB9-84CD-D008AB28C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информационных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91AABF-B28D-4FFA-BDD3-0CB00AC05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Тимофей Вадимович Латыпов</a:t>
            </a:r>
          </a:p>
        </p:txBody>
      </p:sp>
    </p:spTree>
    <p:extLst>
      <p:ext uri="{BB962C8B-B14F-4D97-AF65-F5344CB8AC3E}">
        <p14:creationId xmlns:p14="http://schemas.microsoft.com/office/powerpoint/2010/main" val="504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Центральный процессор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A353F7-EE3E-457F-A2CD-31CC0E361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3200" dirty="0"/>
                  <a:t>Разрядность процессора</a:t>
                </a:r>
              </a:p>
              <a:p>
                <a:r>
                  <a:rPr lang="ru-RU" sz="3200" dirty="0"/>
                  <a:t>Количество бит, которые процессор может обрабатывать за 1 такт</a:t>
                </a:r>
              </a:p>
              <a:p>
                <a:endParaRPr lang="ru-RU" sz="3200" dirty="0"/>
              </a:p>
              <a:p>
                <a:r>
                  <a:rPr lang="ru-RU" sz="3200" dirty="0"/>
                  <a:t>32(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sz="3200" dirty="0"/>
                  <a:t> бит = 4 ГБ) или 64 бит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3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ru-RU" sz="3200" dirty="0"/>
                  <a:t>бит = 1 млрд ГБ)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9A353F7-EE3E-457F-A2CD-31CC0E361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76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Центральный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Сокет</a:t>
            </a:r>
          </a:p>
          <a:p>
            <a:r>
              <a:rPr lang="ru-RU" dirty="0"/>
              <a:t>Физический интерфейс на материнской плате, который позволяет устанавливать процессор и подключать его к остальной части компьютерной системы</a:t>
            </a:r>
          </a:p>
          <a:p>
            <a:endParaRPr lang="ru-RU" dirty="0"/>
          </a:p>
          <a:p>
            <a:r>
              <a:rPr lang="ru-RU" dirty="0"/>
              <a:t>Механическое и электрическое соединение ЦП и материнской платы</a:t>
            </a:r>
          </a:p>
        </p:txBody>
      </p:sp>
    </p:spTree>
    <p:extLst>
      <p:ext uri="{BB962C8B-B14F-4D97-AF65-F5344CB8AC3E}">
        <p14:creationId xmlns:p14="http://schemas.microsoft.com/office/powerpoint/2010/main" val="231930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Центральный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0028" cy="4351338"/>
          </a:xfrm>
        </p:spPr>
        <p:txBody>
          <a:bodyPr/>
          <a:lstStyle/>
          <a:p>
            <a:r>
              <a:rPr lang="en-US" dirty="0"/>
              <a:t>LGA(Land Grid Array)</a:t>
            </a:r>
          </a:p>
          <a:p>
            <a:r>
              <a:rPr lang="en-US" dirty="0"/>
              <a:t>PGA(Pin Grid Array)</a:t>
            </a:r>
          </a:p>
          <a:p>
            <a:r>
              <a:rPr lang="en-US" dirty="0"/>
              <a:t>BGA(Ball Grid Array)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Поддержка определённой архитектуры ЦП</a:t>
            </a:r>
          </a:p>
          <a:p>
            <a:r>
              <a:rPr lang="ru-RU" dirty="0"/>
              <a:t>Дополнительные функции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11889F-9979-4BC0-B6CC-6B6A1BF8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79" y="2270139"/>
            <a:ext cx="6968664" cy="37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5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Центральный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КЭШ</a:t>
            </a:r>
          </a:p>
          <a:p>
            <a:r>
              <a:rPr lang="ru-RU" dirty="0"/>
              <a:t>Кэш-память – вид быстрой памяти, который используется для ускорения доступа к данных, которые часто запрашиваются процессором. Кэш-память расположена на процессоре или в его близости. Работает быстрее ОЗУ</a:t>
            </a:r>
          </a:p>
          <a:p>
            <a:r>
              <a:rPr lang="en-US" dirty="0"/>
              <a:t>L1(32</a:t>
            </a:r>
            <a:r>
              <a:rPr lang="ru-RU" dirty="0"/>
              <a:t>КБ – 512КБ</a:t>
            </a:r>
            <a:r>
              <a:rPr lang="en-US" dirty="0"/>
              <a:t>)</a:t>
            </a:r>
            <a:r>
              <a:rPr lang="ru-RU" dirty="0"/>
              <a:t> – кэши инструкций и кэш данных</a:t>
            </a:r>
            <a:endParaRPr lang="en-US" dirty="0"/>
          </a:p>
          <a:p>
            <a:r>
              <a:rPr lang="en-US" dirty="0"/>
              <a:t>L2</a:t>
            </a:r>
            <a:r>
              <a:rPr lang="ru-RU" dirty="0"/>
              <a:t>(256КБ – 8МБ)</a:t>
            </a:r>
            <a:endParaRPr lang="en-US" dirty="0"/>
          </a:p>
          <a:p>
            <a:r>
              <a:rPr lang="en-US" dirty="0"/>
              <a:t>L3</a:t>
            </a:r>
            <a:r>
              <a:rPr lang="ru-RU" dirty="0"/>
              <a:t>(2МБ – 64МБ)</a:t>
            </a:r>
          </a:p>
          <a:p>
            <a:r>
              <a:rPr lang="ru-RU" dirty="0"/>
              <a:t>Назначение кэш-памяти -  уменьшить количество запросов к основной памяти</a:t>
            </a:r>
          </a:p>
        </p:txBody>
      </p:sp>
    </p:spTree>
    <p:extLst>
      <p:ext uri="{BB962C8B-B14F-4D97-AF65-F5344CB8AC3E}">
        <p14:creationId xmlns:p14="http://schemas.microsoft.com/office/powerpoint/2010/main" val="36621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Центральный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Энергопотребление</a:t>
            </a:r>
          </a:p>
          <a:p>
            <a:r>
              <a:rPr lang="ru-RU" dirty="0"/>
              <a:t>Потребление электричества сильно варьируется от множества факторов</a:t>
            </a:r>
          </a:p>
          <a:p>
            <a:r>
              <a:rPr lang="ru-RU" dirty="0"/>
              <a:t>Чем новее архитектура и производственный процесс, чем меньше частоты и количество ядер, тем меньше потребляет электричества</a:t>
            </a:r>
          </a:p>
          <a:p>
            <a:r>
              <a:rPr lang="ru-RU" dirty="0"/>
              <a:t>Чем сложнее задачи, тем больше потребление</a:t>
            </a:r>
          </a:p>
          <a:p>
            <a:endParaRPr lang="ru-RU" dirty="0"/>
          </a:p>
          <a:p>
            <a:r>
              <a:rPr lang="ru-RU" dirty="0"/>
              <a:t>Важно подобрать энергоэффективный процессор, соответствующий вашим потребностям</a:t>
            </a:r>
          </a:p>
        </p:txBody>
      </p:sp>
    </p:spTree>
    <p:extLst>
      <p:ext uri="{BB962C8B-B14F-4D97-AF65-F5344CB8AC3E}">
        <p14:creationId xmlns:p14="http://schemas.microsoft.com/office/powerpoint/2010/main" val="120011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Нужна для того, чтобы хранить данные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sz="3200" dirty="0"/>
              <a:t>Внутренняя – хранение данных и инструкций во время выполнения (оперативная память, кэш-память)</a:t>
            </a:r>
          </a:p>
          <a:p>
            <a:r>
              <a:rPr lang="ru-RU" sz="3200" dirty="0"/>
              <a:t>Внешняя – вне времени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72557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90"/>
            <a:ext cx="10515600" cy="1325563"/>
          </a:xfrm>
        </p:spPr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76BE05-4C09-4625-BB73-869670BAE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082" y="1157682"/>
            <a:ext cx="9175836" cy="5345804"/>
          </a:xfrm>
        </p:spPr>
      </p:pic>
    </p:spTree>
    <p:extLst>
      <p:ext uri="{BB962C8B-B14F-4D97-AF65-F5344CB8AC3E}">
        <p14:creationId xmlns:p14="http://schemas.microsoft.com/office/powerpoint/2010/main" val="412251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922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Оперативная память (ОЗУ) – основная форма внутренней памяти ПК</a:t>
            </a:r>
          </a:p>
          <a:p>
            <a:r>
              <a:rPr lang="ru-RU" dirty="0"/>
              <a:t>Хранение данных, которые компьютер использует «здесь и сейчас»</a:t>
            </a:r>
          </a:p>
          <a:p>
            <a:r>
              <a:rPr lang="ru-RU" dirty="0"/>
              <a:t>Все запущенные приложения и процессы хранятся в ОЗУ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E442C6-4FBE-4302-B98E-D043F48F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264" y="1825625"/>
            <a:ext cx="4728930" cy="37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54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Типы ОЗУ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DRAM(</a:t>
            </a:r>
            <a:r>
              <a:rPr lang="ru-RU" dirty="0"/>
              <a:t>Динамическая</a:t>
            </a:r>
            <a:r>
              <a:rPr lang="en-US" dirty="0"/>
              <a:t>)</a:t>
            </a:r>
            <a:r>
              <a:rPr lang="ru-RU" dirty="0"/>
              <a:t> – хранит данные в виде зарядов на конденсаторах, которые периодически обновляются</a:t>
            </a:r>
          </a:p>
          <a:p>
            <a:r>
              <a:rPr lang="en-US" dirty="0"/>
              <a:t>SRAM(</a:t>
            </a:r>
            <a:r>
              <a:rPr lang="ru-RU" dirty="0"/>
              <a:t>Статическая</a:t>
            </a:r>
            <a:r>
              <a:rPr lang="en-US" dirty="0"/>
              <a:t>)</a:t>
            </a:r>
            <a:r>
              <a:rPr lang="ru-RU" dirty="0"/>
              <a:t> – не требует обновления, использует флип-флопы, подходит для кэш-памяти</a:t>
            </a:r>
          </a:p>
          <a:p>
            <a:r>
              <a:rPr lang="en-US" dirty="0"/>
              <a:t>SDRAM(</a:t>
            </a:r>
            <a:r>
              <a:rPr lang="ru-RU" dirty="0"/>
              <a:t>синхронная динамическая</a:t>
            </a:r>
            <a:r>
              <a:rPr lang="en-US" dirty="0"/>
              <a:t>)</a:t>
            </a:r>
            <a:r>
              <a:rPr lang="ru-RU" dirty="0"/>
              <a:t> – синхронизирован с частотой системной шины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095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1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Типы ОЗУ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DDR SDRAM</a:t>
            </a:r>
            <a:r>
              <a:rPr lang="ru-RU" dirty="0"/>
              <a:t> – более быстрая </a:t>
            </a:r>
            <a:r>
              <a:rPr lang="en-US" dirty="0"/>
              <a:t>SDRAM</a:t>
            </a:r>
            <a:endParaRPr lang="ru-RU" dirty="0"/>
          </a:p>
          <a:p>
            <a:r>
              <a:rPr lang="en-US" dirty="0"/>
              <a:t>LPDDR</a:t>
            </a:r>
            <a:r>
              <a:rPr lang="ru-RU" dirty="0"/>
              <a:t> – </a:t>
            </a:r>
            <a:r>
              <a:rPr lang="en-US" dirty="0"/>
              <a:t>SDRAM </a:t>
            </a:r>
            <a:r>
              <a:rPr lang="ru-RU" dirty="0"/>
              <a:t>с меньшим потреблением электроэнергии </a:t>
            </a:r>
            <a:r>
              <a:rPr lang="en-US" dirty="0"/>
              <a:t>=&gt;</a:t>
            </a:r>
            <a:r>
              <a:rPr lang="ru-RU" dirty="0"/>
              <a:t> используется для мобильных устройств</a:t>
            </a:r>
          </a:p>
          <a:p>
            <a:r>
              <a:rPr lang="en-US" dirty="0"/>
              <a:t>GDDR – SDRAM</a:t>
            </a:r>
            <a:r>
              <a:rPr lang="ru-RU" dirty="0"/>
              <a:t>, оптимизированная для использования в графических процессорах и видеокартах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88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1DACB-1842-47FD-AD71-E5BC4B01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Центральный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957C1-F14F-4843-AC38-73E614F8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Небольшой чип, состоящий из транзисторов, установленные на материнской плате компьютера</a:t>
            </a:r>
          </a:p>
          <a:p>
            <a:endParaRPr lang="ru-RU" dirty="0"/>
          </a:p>
          <a:p>
            <a:r>
              <a:rPr lang="ru-RU" dirty="0"/>
              <a:t>«Мозг» компьютера</a:t>
            </a:r>
          </a:p>
          <a:p>
            <a:r>
              <a:rPr lang="ru-RU" dirty="0"/>
              <a:t>Выполняет инструкции ПО, вычисления</a:t>
            </a:r>
          </a:p>
          <a:p>
            <a:r>
              <a:rPr lang="ru-RU" dirty="0"/>
              <a:t>Взаимодействует с другими компонентами ПК через систему шин (каналов связи)</a:t>
            </a:r>
          </a:p>
        </p:txBody>
      </p:sp>
    </p:spTree>
    <p:extLst>
      <p:ext uri="{BB962C8B-B14F-4D97-AF65-F5344CB8AC3E}">
        <p14:creationId xmlns:p14="http://schemas.microsoft.com/office/powerpoint/2010/main" val="633556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Полевой транзистор </a:t>
            </a:r>
            <a:r>
              <a:rPr lang="en-US" dirty="0"/>
              <a:t>MOSFET</a:t>
            </a:r>
            <a:endParaRPr lang="ru-RU" dirty="0"/>
          </a:p>
          <a:p>
            <a:r>
              <a:rPr lang="ru-RU" dirty="0"/>
              <a:t>Используется для хранения данных в большинстве типов полупроводниковой памяти</a:t>
            </a:r>
          </a:p>
          <a:p>
            <a:endParaRPr lang="ru-RU" dirty="0"/>
          </a:p>
          <a:p>
            <a:r>
              <a:rPr lang="ru-RU" dirty="0"/>
              <a:t>Ячейка памяти – полевой транзистор и конденсатор. По запросу транзистор открывается и даёт считать заряд с конденсатора. Заряд считан -</a:t>
            </a:r>
            <a:r>
              <a:rPr lang="en-US" dirty="0"/>
              <a:t>&gt;</a:t>
            </a:r>
            <a:r>
              <a:rPr lang="ru-RU" dirty="0"/>
              <a:t> транзистор закрылся и сохранил заряд конденсатора до следующего чтения.</a:t>
            </a:r>
          </a:p>
        </p:txBody>
      </p:sp>
    </p:spTree>
    <p:extLst>
      <p:ext uri="{BB962C8B-B14F-4D97-AF65-F5344CB8AC3E}">
        <p14:creationId xmlns:p14="http://schemas.microsoft.com/office/powerpoint/2010/main" val="3324294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DDR1 </a:t>
            </a:r>
            <a:r>
              <a:rPr lang="ru-RU" dirty="0"/>
              <a:t> </a:t>
            </a:r>
            <a:r>
              <a:rPr lang="en-US" dirty="0"/>
              <a:t>200-400</a:t>
            </a:r>
            <a:r>
              <a:rPr lang="ru-RU" dirty="0"/>
              <a:t>МГц      2000г.</a:t>
            </a:r>
            <a:endParaRPr lang="en-US" dirty="0"/>
          </a:p>
          <a:p>
            <a:r>
              <a:rPr lang="en-US" dirty="0"/>
              <a:t>DDR2</a:t>
            </a:r>
            <a:r>
              <a:rPr lang="ru-RU" dirty="0"/>
              <a:t>  400-800МГц      2003г.</a:t>
            </a:r>
            <a:endParaRPr lang="en-US" dirty="0"/>
          </a:p>
          <a:p>
            <a:r>
              <a:rPr lang="en-US" dirty="0"/>
              <a:t>DDR3</a:t>
            </a:r>
            <a:r>
              <a:rPr lang="ru-RU" dirty="0"/>
              <a:t>  800-2133МГц    2007г.</a:t>
            </a:r>
            <a:endParaRPr lang="en-US" dirty="0"/>
          </a:p>
          <a:p>
            <a:r>
              <a:rPr lang="en-US" dirty="0"/>
              <a:t>DDR4</a:t>
            </a:r>
            <a:r>
              <a:rPr lang="ru-RU" dirty="0"/>
              <a:t>  2133-4800МГц  2014г.</a:t>
            </a:r>
            <a:endParaRPr lang="en-US" dirty="0"/>
          </a:p>
          <a:p>
            <a:r>
              <a:rPr lang="en-US" dirty="0"/>
              <a:t>DDR5</a:t>
            </a:r>
            <a:r>
              <a:rPr lang="ru-RU" dirty="0"/>
              <a:t>  3200-6400МГц  2020г.</a:t>
            </a:r>
          </a:p>
          <a:p>
            <a:endParaRPr lang="ru-RU" dirty="0"/>
          </a:p>
          <a:p>
            <a:r>
              <a:rPr lang="ru-RU" dirty="0"/>
              <a:t>Больше частота</a:t>
            </a:r>
          </a:p>
          <a:p>
            <a:r>
              <a:rPr lang="ru-RU" dirty="0"/>
              <a:t>Меньше энергопотребление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7551A7-DFB6-45FE-B26D-E95AE122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834" y="838899"/>
            <a:ext cx="5231966" cy="32590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81F9FA-2D50-4C8F-A27C-ED982C93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1294"/>
            <a:ext cx="5244517" cy="23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7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Асинхронная память – процессор направляет запросы  на чтение или запись данных в память и ждёт, пока они будут выполнены</a:t>
            </a:r>
          </a:p>
          <a:p>
            <a:r>
              <a:rPr lang="ru-RU" dirty="0"/>
              <a:t>Синхронная память – использует встроенный тактовый генератор для синхронизации с системной шиной.</a:t>
            </a:r>
          </a:p>
          <a:p>
            <a:endParaRPr lang="ru-RU" dirty="0"/>
          </a:p>
          <a:p>
            <a:r>
              <a:rPr lang="ru-RU" dirty="0"/>
              <a:t>Синхронная память быстрее, надёжнее, использует меньшее количество модулей для той же ёмкости </a:t>
            </a:r>
            <a:r>
              <a:rPr lang="ru-RU" dirty="0" err="1"/>
              <a:t>пасяти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11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HDD </a:t>
            </a:r>
            <a:r>
              <a:rPr lang="ru-RU" dirty="0"/>
              <a:t>и </a:t>
            </a:r>
            <a:r>
              <a:rPr lang="en-US" dirty="0"/>
              <a:t>SSD</a:t>
            </a:r>
            <a:r>
              <a:rPr lang="ru-RU" dirty="0"/>
              <a:t> – энергонезависимая внешняя память</a:t>
            </a:r>
          </a:p>
          <a:p>
            <a:r>
              <a:rPr lang="ru-RU" dirty="0"/>
              <a:t> </a:t>
            </a:r>
            <a:r>
              <a:rPr lang="en-US" dirty="0"/>
              <a:t>HDD</a:t>
            </a:r>
          </a:p>
          <a:p>
            <a:pPr lvl="1"/>
            <a:r>
              <a:rPr lang="ru-RU" dirty="0"/>
              <a:t>Дешевле</a:t>
            </a:r>
          </a:p>
          <a:p>
            <a:pPr lvl="1"/>
            <a:r>
              <a:rPr lang="ru-RU" dirty="0"/>
              <a:t>Большая ёмкость</a:t>
            </a:r>
          </a:p>
          <a:p>
            <a:pPr lvl="1"/>
            <a:r>
              <a:rPr lang="ru-RU" dirty="0"/>
              <a:t>Подходит для хранения больших объёмов данных</a:t>
            </a:r>
          </a:p>
          <a:p>
            <a:pPr marL="457200" lvl="1" indent="0">
              <a:buNone/>
            </a:pPr>
            <a:r>
              <a:rPr lang="ru-RU" dirty="0"/>
              <a:t>НО</a:t>
            </a:r>
          </a:p>
          <a:p>
            <a:pPr lvl="1"/>
            <a:r>
              <a:rPr lang="ru-RU" dirty="0"/>
              <a:t>Медленнее читает записывает, чем </a:t>
            </a:r>
            <a:r>
              <a:rPr lang="en-US" dirty="0"/>
              <a:t>SSD</a:t>
            </a:r>
          </a:p>
          <a:p>
            <a:pPr lvl="1"/>
            <a:r>
              <a:rPr lang="ru-RU" dirty="0"/>
              <a:t>Уязвим для физических повреждений</a:t>
            </a:r>
          </a:p>
          <a:p>
            <a:pPr lvl="1"/>
            <a:r>
              <a:rPr lang="ru-RU" dirty="0"/>
              <a:t>Тяжёлый (физически)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F1EFE8-A2CA-4A02-9293-FD3071ED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080" y="2063822"/>
            <a:ext cx="3259293" cy="39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SSD</a:t>
            </a:r>
            <a:endParaRPr lang="ru-RU" dirty="0"/>
          </a:p>
          <a:p>
            <a:pPr lvl="1"/>
            <a:r>
              <a:rPr lang="ru-RU" dirty="0"/>
              <a:t>Быстрый доступ к данным, в отличие от </a:t>
            </a:r>
            <a:r>
              <a:rPr lang="en-US" dirty="0"/>
              <a:t>HDD</a:t>
            </a:r>
          </a:p>
          <a:p>
            <a:pPr lvl="1"/>
            <a:r>
              <a:rPr lang="ru-RU" dirty="0"/>
              <a:t>Надёжный и долговечный</a:t>
            </a:r>
          </a:p>
          <a:p>
            <a:pPr lvl="1"/>
            <a:r>
              <a:rPr lang="ru-RU" dirty="0"/>
              <a:t>Маленький и лёгкий</a:t>
            </a:r>
          </a:p>
          <a:p>
            <a:pPr marL="457200" lvl="1" indent="0">
              <a:buNone/>
            </a:pPr>
            <a:r>
              <a:rPr lang="ru-RU" dirty="0"/>
              <a:t>НО</a:t>
            </a:r>
          </a:p>
          <a:p>
            <a:pPr lvl="1"/>
            <a:r>
              <a:rPr lang="ru-RU" dirty="0"/>
              <a:t>Более дорогой</a:t>
            </a:r>
          </a:p>
          <a:p>
            <a:pPr lvl="1"/>
            <a:r>
              <a:rPr lang="ru-RU" dirty="0"/>
              <a:t>Ограниченная ёмкость хранения</a:t>
            </a:r>
          </a:p>
          <a:p>
            <a:pPr lvl="1"/>
            <a:r>
              <a:rPr lang="ru-RU" dirty="0"/>
              <a:t>Не подходят для хранения большого объёма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210802-792F-4E3F-813F-03BE3D35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130" y="1367362"/>
            <a:ext cx="2540510" cy="34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40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Выбор между </a:t>
            </a:r>
            <a:r>
              <a:rPr lang="en-US" sz="3600" dirty="0"/>
              <a:t>HDD</a:t>
            </a:r>
            <a:r>
              <a:rPr lang="ru-RU" sz="3600" dirty="0"/>
              <a:t> и</a:t>
            </a:r>
            <a:r>
              <a:rPr lang="en-US" sz="3600" dirty="0"/>
              <a:t> SSD</a:t>
            </a:r>
            <a:r>
              <a:rPr lang="ru-RU" sz="3600" dirty="0"/>
              <a:t> – поиск компромисса между быстродействием, ёмкостью и ценой.</a:t>
            </a:r>
          </a:p>
        </p:txBody>
      </p:sp>
    </p:spTree>
    <p:extLst>
      <p:ext uri="{BB962C8B-B14F-4D97-AF65-F5344CB8AC3E}">
        <p14:creationId xmlns:p14="http://schemas.microsoft.com/office/powerpoint/2010/main" val="584479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Технология </a:t>
            </a:r>
            <a:r>
              <a:rPr lang="en-US" dirty="0"/>
              <a:t>RAID(</a:t>
            </a:r>
            <a:r>
              <a:rPr lang="en-US" dirty="0" err="1"/>
              <a:t>Redurant</a:t>
            </a:r>
            <a:r>
              <a:rPr lang="en-US" dirty="0"/>
              <a:t> Array of Independent Disks)</a:t>
            </a:r>
            <a:endParaRPr lang="ru-RU" dirty="0"/>
          </a:p>
          <a:p>
            <a:r>
              <a:rPr lang="ru-RU" dirty="0"/>
              <a:t>Объединение нескольких физических жёстких дисков в единую логическую единицу хранения данных с целью увеличения производительности, надёжности и ёмкости хранения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C9789A-106D-4C83-A2D1-8102939E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57" y="3633165"/>
            <a:ext cx="8074885" cy="322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48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B74F2-4DF9-424C-932A-A46CF3E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BBBCB1-141D-4278-8BC7-E3D2B0EF0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Разные стратегии объединения:</a:t>
            </a:r>
          </a:p>
          <a:p>
            <a:r>
              <a:rPr lang="en-US" dirty="0"/>
              <a:t>RAID 0 – </a:t>
            </a:r>
            <a:r>
              <a:rPr lang="ru-RU" dirty="0"/>
              <a:t>запись на несколько дисков одновременно</a:t>
            </a:r>
            <a:endParaRPr lang="en-US" dirty="0"/>
          </a:p>
          <a:p>
            <a:r>
              <a:rPr lang="en-US" dirty="0"/>
              <a:t>RAID 1</a:t>
            </a:r>
            <a:r>
              <a:rPr lang="ru-RU" dirty="0"/>
              <a:t> – данные дублируются на двух или более дисках</a:t>
            </a:r>
          </a:p>
          <a:p>
            <a:r>
              <a:rPr lang="en-US" dirty="0"/>
              <a:t>RAID 5 – </a:t>
            </a:r>
            <a:r>
              <a:rPr lang="ru-RU" dirty="0"/>
              <a:t>разбитие данных на блоки и запись на несколько дисков с контрольной суммой, по которой можно восстановить данные в случае потери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701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Флеш</a:t>
            </a:r>
            <a:r>
              <a:rPr lang="ru-RU" dirty="0"/>
              <a:t>-память</a:t>
            </a:r>
            <a:r>
              <a:rPr lang="en-US" dirty="0"/>
              <a:t> – </a:t>
            </a:r>
            <a:r>
              <a:rPr lang="ru-RU" dirty="0"/>
              <a:t>энергонезависимая электронная память, которая используется для хранения в цифровых устройствах</a:t>
            </a:r>
          </a:p>
          <a:p>
            <a:r>
              <a:rPr lang="ru-RU" dirty="0"/>
              <a:t>Работает на основе транзисторов </a:t>
            </a:r>
            <a:r>
              <a:rPr lang="en-US" dirty="0"/>
              <a:t>NAND</a:t>
            </a:r>
            <a:r>
              <a:rPr lang="ru-RU" dirty="0"/>
              <a:t> «с плавающим затвором»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C9C9CB-3B9B-46D3-9963-E3253B5C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282950"/>
            <a:ext cx="41148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73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A0AE-A067-4BA2-AD7B-AE8632E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компьютера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353F7-EE3E-457F-A2CD-31CC0E36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USB – </a:t>
            </a:r>
            <a:r>
              <a:rPr lang="ru-RU" dirty="0"/>
              <a:t>флешки, </a:t>
            </a:r>
            <a:r>
              <a:rPr lang="en-US" dirty="0"/>
              <a:t>SD – </a:t>
            </a:r>
            <a:r>
              <a:rPr lang="ru-RU" dirty="0"/>
              <a:t>карты, жёсткие диски, телефоны, планшеты, фотоаппараты, видеокамеры</a:t>
            </a:r>
          </a:p>
          <a:p>
            <a:r>
              <a:rPr lang="ru-RU" dirty="0"/>
              <a:t>Маленький размер и энергопотребление, но медленная скорость чтения</a:t>
            </a:r>
            <a:r>
              <a:rPr lang="en-US" dirty="0"/>
              <a:t>/</a:t>
            </a:r>
            <a:r>
              <a:rPr lang="ru-RU" dirty="0"/>
              <a:t>записи, ограниченное количество циклов перезаписи, возможность сбоев</a:t>
            </a:r>
          </a:p>
        </p:txBody>
      </p:sp>
    </p:spTree>
    <p:extLst>
      <p:ext uri="{BB962C8B-B14F-4D97-AF65-F5344CB8AC3E}">
        <p14:creationId xmlns:p14="http://schemas.microsoft.com/office/powerpoint/2010/main" val="75261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1DACB-1842-47FD-AD71-E5BC4B01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347"/>
            <a:ext cx="10515600" cy="1325563"/>
          </a:xfrm>
        </p:spPr>
        <p:txBody>
          <a:bodyPr/>
          <a:lstStyle/>
          <a:p>
            <a:r>
              <a:rPr lang="ru-RU" dirty="0"/>
              <a:t>Центральный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957C1-F14F-4843-AC38-73E614F8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Основные характеристики процессоров: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sz="3200" dirty="0"/>
              <a:t>Тактовая частота (ГГц, млн оп.</a:t>
            </a:r>
            <a:r>
              <a:rPr lang="en-US" sz="3200" dirty="0"/>
              <a:t>/</a:t>
            </a:r>
            <a:r>
              <a:rPr lang="ru-RU" sz="3200" dirty="0"/>
              <a:t>сек)</a:t>
            </a:r>
          </a:p>
          <a:p>
            <a:r>
              <a:rPr lang="ru-RU" sz="3200" dirty="0"/>
              <a:t>Количество ядер</a:t>
            </a:r>
          </a:p>
          <a:p>
            <a:r>
              <a:rPr lang="ru-RU" sz="3200" dirty="0"/>
              <a:t>Размер кэша</a:t>
            </a:r>
          </a:p>
          <a:p>
            <a:r>
              <a:rPr lang="ru-RU" sz="3200" dirty="0"/>
              <a:t>Архитектура</a:t>
            </a:r>
          </a:p>
        </p:txBody>
      </p:sp>
      <p:pic>
        <p:nvPicPr>
          <p:cNvPr id="1026" name="Picture 2" descr="Купить Процессор INTEL Celeron G3900 LGA1151 OEM CM8066201928610 в  интернет-магазине ОНЛАЙН ТРЕЙД.РУ">
            <a:extLst>
              <a:ext uri="{FF2B5EF4-FFF2-40B4-BE49-F238E27FC236}">
                <a16:creationId xmlns:a16="http://schemas.microsoft.com/office/drawing/2014/main" id="{69F14E5C-FABE-448D-BAF0-8608CFD32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622" y="2838858"/>
            <a:ext cx="3670795" cy="367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08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1DACB-1842-47FD-AD71-E5BC4B01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Центральный процессор</a:t>
            </a:r>
          </a:p>
        </p:txBody>
      </p:sp>
      <p:pic>
        <p:nvPicPr>
          <p:cNvPr id="2050" name="Picture 2" descr="Intel Vs AMD | Intel, Amd, Asus">
            <a:extLst>
              <a:ext uri="{FF2B5EF4-FFF2-40B4-BE49-F238E27FC236}">
                <a16:creationId xmlns:a16="http://schemas.microsoft.com/office/drawing/2014/main" id="{E3CFA207-2C40-46FE-8803-12C17E571D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268" y="2152788"/>
            <a:ext cx="5437464" cy="330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5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1DACB-1842-47FD-AD71-E5BC4B01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Центральный процессор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A957C1-F14F-4843-AC38-73E614F8D7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Транзистор - строительный блок огромного количества электронных устройств, в том числе и процессоров.</a:t>
                </a:r>
              </a:p>
              <a:p>
                <a:r>
                  <a:rPr lang="ru-RU" dirty="0"/>
                  <a:t>Действуют как крошечные переключатели, которые могут контролировать поток электричества</a:t>
                </a:r>
              </a:p>
              <a:p>
                <a:r>
                  <a:rPr lang="ru-RU" dirty="0"/>
                  <a:t>Делаются из полупроводников (</a:t>
                </a:r>
                <a:r>
                  <a:rPr lang="en-US" dirty="0"/>
                  <a:t>Si</a:t>
                </a:r>
                <a:r>
                  <a:rPr lang="ru-RU" dirty="0"/>
                  <a:t> - кремний), имеют размеры в нанометрах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м</m:t>
                    </m:r>
                  </m:oMath>
                </a14:m>
                <a:r>
                  <a:rPr lang="ru-RU" dirty="0"/>
                  <a:t>)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A957C1-F14F-4843-AC38-73E614F8D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RF740PBF, полевой N-канальный транзистор VISHAY, 400В, 10А, 125Вт, корпус  TO-220-3. VISHAY арт: 113559. Купить оптом в РУ Электроникс">
            <a:extLst>
              <a:ext uri="{FF2B5EF4-FFF2-40B4-BE49-F238E27FC236}">
                <a16:creationId xmlns:a16="http://schemas.microsoft.com/office/drawing/2014/main" id="{266C0D87-1680-4F0D-AD00-4898243A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610" y="4001294"/>
            <a:ext cx="2874802" cy="287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05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1DACB-1842-47FD-AD71-E5BC4B01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Центральный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957C1-F14F-4843-AC38-73E614F8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Техпроцесс процессора – размер транзистора, который измеряется в нанометрах. Чем меньше техпроцесс, тем больше транзисторов можно разместить в процессоре.</a:t>
            </a:r>
          </a:p>
          <a:p>
            <a:endParaRPr lang="ru-RU" dirty="0"/>
          </a:p>
          <a:p>
            <a:r>
              <a:rPr lang="ru-RU" dirty="0"/>
              <a:t>Закон Мура – Количество транзисторов увеличивается в 2 раза каждые 2 года </a:t>
            </a:r>
            <a:r>
              <a:rPr lang="en-US" dirty="0"/>
              <a:t>=&gt;</a:t>
            </a:r>
            <a:r>
              <a:rPr lang="ru-RU" dirty="0"/>
              <a:t> растёт производительность в 2 раза</a:t>
            </a:r>
          </a:p>
          <a:p>
            <a:endParaRPr lang="ru-RU" dirty="0"/>
          </a:p>
          <a:p>
            <a:r>
              <a:rPr lang="ru-RU" dirty="0"/>
              <a:t>Закон Натана – ПО это газ и оно занимает столько ресурсов, сколько ему доступно</a:t>
            </a:r>
          </a:p>
        </p:txBody>
      </p:sp>
    </p:spTree>
    <p:extLst>
      <p:ext uri="{BB962C8B-B14F-4D97-AF65-F5344CB8AC3E}">
        <p14:creationId xmlns:p14="http://schemas.microsoft.com/office/powerpoint/2010/main" val="139773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1DACB-1842-47FD-AD71-E5BC4B01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Центральный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957C1-F14F-4843-AC38-73E614F8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79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Архитектура процессора</a:t>
            </a:r>
          </a:p>
          <a:p>
            <a:r>
              <a:rPr lang="ru-RU" dirty="0"/>
              <a:t>Похоже на структуру фон Неймана, но сложнее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2F6194-2785-4E10-8421-5E5B0F30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848" y="1345341"/>
            <a:ext cx="6050735" cy="53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1DACB-1842-47FD-AD71-E5BC4B01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Центральный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957C1-F14F-4843-AC38-73E614F8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Ядро процессора – это процессор</a:t>
            </a:r>
          </a:p>
          <a:p>
            <a:r>
              <a:rPr lang="ru-RU" dirty="0"/>
              <a:t>Обеспечивает параллельную обработку данных, многозадачность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9280C1-E2B4-43FF-ABD3-1B1A81AC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235" y="2997054"/>
            <a:ext cx="5707529" cy="32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1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1DACB-1842-47FD-AD71-E5BC4B01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Центральный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957C1-F14F-4843-AC38-73E614F8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5664" cy="4351338"/>
          </a:xfrm>
        </p:spPr>
        <p:txBody>
          <a:bodyPr/>
          <a:lstStyle/>
          <a:p>
            <a:r>
              <a:rPr lang="ru-RU" dirty="0"/>
              <a:t>Поток – последовательность инструкций, которые могут выполняться независимо от других потоков внутри процесса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A446D2-842D-40C1-9AB8-174BFD9A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311" y="1825625"/>
            <a:ext cx="4289876" cy="494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14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896</Words>
  <Application>Microsoft Office PowerPoint</Application>
  <PresentationFormat>Широкоэкранный</PresentationFormat>
  <Paragraphs>142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Тема Office</vt:lpstr>
      <vt:lpstr>Основы информационных систем</vt:lpstr>
      <vt:lpstr>Центральный процессор</vt:lpstr>
      <vt:lpstr>Центральный процессор</vt:lpstr>
      <vt:lpstr>Центральный процессор</vt:lpstr>
      <vt:lpstr>Центральный процессор</vt:lpstr>
      <vt:lpstr>Центральный процессор</vt:lpstr>
      <vt:lpstr>Центральный процессор</vt:lpstr>
      <vt:lpstr>Центральный процессор</vt:lpstr>
      <vt:lpstr>Центральный процессор</vt:lpstr>
      <vt:lpstr>Центральный процессор</vt:lpstr>
      <vt:lpstr>Центральный процессор</vt:lpstr>
      <vt:lpstr>Центральный процессор</vt:lpstr>
      <vt:lpstr>Центральный процессор</vt:lpstr>
      <vt:lpstr>Центральный процессор</vt:lpstr>
      <vt:lpstr>Память компьютера</vt:lpstr>
      <vt:lpstr>Память компьютера</vt:lpstr>
      <vt:lpstr>Память компьютера</vt:lpstr>
      <vt:lpstr>Память компьютера</vt:lpstr>
      <vt:lpstr>Память компьютера</vt:lpstr>
      <vt:lpstr>Память компьютера</vt:lpstr>
      <vt:lpstr>Память компьютера</vt:lpstr>
      <vt:lpstr>Память компьютера</vt:lpstr>
      <vt:lpstr>Память компьютера</vt:lpstr>
      <vt:lpstr>Память компьютера</vt:lpstr>
      <vt:lpstr>Память компьютера</vt:lpstr>
      <vt:lpstr>Память компьютера</vt:lpstr>
      <vt:lpstr>Память компьютера</vt:lpstr>
      <vt:lpstr>Память компьютера</vt:lpstr>
      <vt:lpstr>Память компьютера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информационных систем</dc:title>
  <dc:creator>Тимофей Латыпов</dc:creator>
  <cp:lastModifiedBy>Тимофей Латыпов</cp:lastModifiedBy>
  <cp:revision>12</cp:revision>
  <dcterms:created xsi:type="dcterms:W3CDTF">2023-10-18T19:32:45Z</dcterms:created>
  <dcterms:modified xsi:type="dcterms:W3CDTF">2023-10-18T21:41:57Z</dcterms:modified>
</cp:coreProperties>
</file>