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pynput.readthedocs.io/en/lates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J.Eugine</a:t>
            </a:r>
            <a:r>
              <a:rPr lang="en-US" sz="2000" b="1" dirty="0">
                <a:solidFill>
                  <a:schemeClr val="accent1">
                    <a:lumMod val="75000"/>
                  </a:schemeClr>
                </a:solidFill>
                <a:latin typeface="Arial"/>
                <a:cs typeface="Arial"/>
              </a:rPr>
              <a:t> Matilda mary-</a:t>
            </a:r>
            <a:r>
              <a:rPr lang="en-US" sz="2000" b="1" dirty="0" err="1">
                <a:solidFill>
                  <a:schemeClr val="accent1">
                    <a:lumMod val="75000"/>
                  </a:schemeClr>
                </a:solidFill>
                <a:latin typeface="Arial"/>
                <a:cs typeface="Arial"/>
              </a:rPr>
              <a:t>Jeppiaar</a:t>
            </a:r>
            <a:r>
              <a:rPr lang="en-US" sz="2000" b="1" dirty="0">
                <a:solidFill>
                  <a:schemeClr val="accent1">
                    <a:lumMod val="75000"/>
                  </a:schemeClr>
                </a:solidFill>
                <a:latin typeface="Arial"/>
                <a:cs typeface="Arial"/>
              </a:rPr>
              <a:t> Institute of Technology</a:t>
            </a:r>
          </a:p>
          <a:p>
            <a:r>
              <a:rPr lang="en-US" sz="2000" b="1" dirty="0">
                <a:solidFill>
                  <a:schemeClr val="accent1">
                    <a:lumMod val="75000"/>
                  </a:schemeClr>
                </a:solidFill>
                <a:latin typeface="Arial"/>
                <a:cs typeface="Arial"/>
              </a:rPr>
              <a:t>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sz="2000" dirty="0"/>
              <a:t>	The future scope of the keylogger project includes enhancing security measures, enabling user customization and remote monitoring, integrating machine learning, ensuring cross-platform compatibility, compliance with regulations, user education, real-time analysis, integration with security ecosystems, and continuous improvement.</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0" indent="0">
              <a:buNone/>
            </a:pPr>
            <a:r>
              <a:rPr lang="en-IN" sz="2400" dirty="0"/>
              <a:t>Brown, A. (2018). "Understanding and Preventing Keylogger Attacks." Security Boulevard.</a:t>
            </a:r>
          </a:p>
          <a:p>
            <a:pPr marL="0" indent="0">
              <a:buNone/>
            </a:pPr>
            <a:r>
              <a:rPr lang="en-IN" sz="2400" dirty="0"/>
              <a:t>Python Software Foundation. (n.d.). "</a:t>
            </a:r>
            <a:r>
              <a:rPr lang="en-IN" sz="2400" dirty="0" err="1"/>
              <a:t>Tkinter</a:t>
            </a:r>
            <a:r>
              <a:rPr lang="en-IN" sz="2400" dirty="0"/>
              <a:t> GUI Programming.“</a:t>
            </a:r>
          </a:p>
          <a:p>
            <a:pPr marL="0" indent="0">
              <a:buNone/>
            </a:pPr>
            <a:r>
              <a:rPr lang="en-IN" sz="2400" dirty="0" err="1"/>
              <a:t>Python.org.Pynput</a:t>
            </a:r>
            <a:r>
              <a:rPr lang="en-IN" sz="2400" dirty="0"/>
              <a:t> Documentation. (n.d.). Retrieved from </a:t>
            </a:r>
            <a:r>
              <a:rPr lang="en-IN" sz="2400" dirty="0">
                <a:hlinkClick r:id="rId2"/>
              </a:rPr>
              <a:t>https://pynput.readthedocs.io/en/latest/</a:t>
            </a:r>
            <a:r>
              <a:rPr lang="en-IN" sz="2400" dirty="0"/>
              <a:t>.</a:t>
            </a:r>
          </a:p>
          <a:p>
            <a:pPr marL="0" indent="0">
              <a:buNone/>
            </a:pPr>
            <a:r>
              <a:rPr lang="en-IN" sz="2400" dirty="0"/>
              <a:t>European Union Agency for Cybersecurity. (2020). "Guidelines on the Security of Personal Data Processing."</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	</a:t>
            </a:r>
            <a:r>
              <a:rPr lang="en-IN" sz="2800" dirty="0">
                <a:solidFill>
                  <a:srgbClr val="0F0F0F"/>
                </a:solidFill>
                <a:ea typeface="+mn-lt"/>
                <a:cs typeface="+mn-lt"/>
              </a:rPr>
              <a:t> In today’s digital age, where cybersecurity threats loom large, one of the significant concerns in the proliferation of keyloggers, stealthy software designed to monitor and record keystrokes on a user’s computer without their knowledge. Keyloggers pose a severe threat to individuals and organisations as they can capture sensitive information such a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a:extLst>
              <a:ext uri="{FF2B5EF4-FFF2-40B4-BE49-F238E27FC236}">
                <a16:creationId xmlns:a16="http://schemas.microsoft.com/office/drawing/2014/main" id="{EDE1E2C7-C82E-A4CF-3F84-D54510DF38AD}"/>
              </a:ext>
            </a:extLst>
          </p:cNvPr>
          <p:cNvSpPr txBox="1"/>
          <p:nvPr/>
        </p:nvSpPr>
        <p:spPr>
          <a:xfrm>
            <a:off x="665017" y="1582341"/>
            <a:ext cx="11085311" cy="5016758"/>
          </a:xfrm>
          <a:prstGeom prst="rect">
            <a:avLst/>
          </a:prstGeom>
          <a:noFill/>
        </p:spPr>
        <p:txBody>
          <a:bodyPr wrap="square">
            <a:spAutoFit/>
          </a:bodyPr>
          <a:lstStyle/>
          <a:p>
            <a:r>
              <a:rPr lang="en-US" sz="2000" b="1" dirty="0"/>
              <a:t>	Secure Output Handling: </a:t>
            </a:r>
            <a:r>
              <a:rPr lang="en-US" sz="2000" dirty="0"/>
              <a:t>Enhance the code to securely handle output directory paths, ensuring they are inaccessible to unauthorized users, thus safeguarding sensitive key logs.</a:t>
            </a:r>
          </a:p>
          <a:p>
            <a:r>
              <a:rPr lang="en-US" sz="2000" dirty="0"/>
              <a:t>	</a:t>
            </a:r>
          </a:p>
          <a:p>
            <a:r>
              <a:rPr lang="en-US" sz="2000" b="1" dirty="0"/>
              <a:t>	Real-time Key Logging: </a:t>
            </a:r>
            <a:r>
              <a:rPr lang="en-US" sz="2000" dirty="0"/>
              <a:t>Modify the keylogger to capture keystrokes in real-time rather than solely relying on the Enter key press, thereby providing more accurate and comprehensive monitoring capabilities.</a:t>
            </a:r>
          </a:p>
          <a:p>
            <a:endParaRPr lang="en-US" sz="2000" dirty="0"/>
          </a:p>
          <a:p>
            <a:r>
              <a:rPr lang="en-US" sz="2000" b="1" dirty="0"/>
              <a:t>	Encrypted Storage: </a:t>
            </a:r>
            <a:r>
              <a:rPr lang="en-US" sz="2000" dirty="0"/>
              <a:t>Implement encryption mechanisms to securely store captured keystrokes in both text and JSON formats, preventing unauthorized access to sensitive information.</a:t>
            </a:r>
          </a:p>
          <a:p>
            <a:endParaRPr lang="en-US" sz="2000" dirty="0"/>
          </a:p>
          <a:p>
            <a:r>
              <a:rPr lang="en-US" sz="2000" b="1" dirty="0"/>
              <a:t>	Stealth Mode: </a:t>
            </a:r>
            <a:r>
              <a:rPr lang="en-US" sz="2000" dirty="0"/>
              <a:t>Integrate a stealth mode feature to conceal the keylogger's operation from users, minimizing the risk of detection by potential attackers or unauthorized individuals.</a:t>
            </a:r>
          </a:p>
          <a:p>
            <a:endParaRPr lang="en-US" sz="2000" dirty="0"/>
          </a:p>
          <a:p>
            <a:r>
              <a:rPr lang="en-US" sz="2000" b="1" dirty="0"/>
              <a:t>	Dynamic Configuration Options: </a:t>
            </a:r>
            <a:r>
              <a:rPr lang="en-US" sz="2000" dirty="0"/>
              <a:t>Allow users to specify custom output paths and configure logging settings, providing flexibility and customization to meet specific security and operational requirements.</a:t>
            </a: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2538544"/>
            <a:ext cx="11029615" cy="2293229"/>
          </a:xfrm>
        </p:spPr>
        <p:txBody>
          <a:bodyPr/>
          <a:lstStyle/>
          <a:p>
            <a:pPr marL="0" indent="0">
              <a:lnSpc>
                <a:spcPct val="150000"/>
              </a:lnSpc>
              <a:buNone/>
            </a:pPr>
            <a:r>
              <a:rPr lang="en-US" sz="1800" dirty="0">
                <a:solidFill>
                  <a:srgbClr val="0F0F0F"/>
                </a:solidFill>
              </a:rPr>
              <a:t>	A systematic approach to addressing keylogger threats involves analyzing requirements, designing a scalable system, implementing advanced detection and prevention measures, establishing response procedures, continuously monitoring for activity, educating users, and adapting based on feedback and emerging threats.</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35007"/>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5"/>
            <a:ext cx="11029615" cy="5555975"/>
          </a:xfrm>
        </p:spPr>
        <p:txBody>
          <a:bodyPr>
            <a:noAutofit/>
          </a:bodyPr>
          <a:lstStyle/>
          <a:p>
            <a:pPr marL="0" indent="0">
              <a:buNone/>
            </a:pPr>
            <a:r>
              <a:rPr lang="en-US" sz="1800" dirty="0"/>
              <a:t>Algorithm: Keylogger Application Deployment</a:t>
            </a:r>
          </a:p>
          <a:p>
            <a:pPr marL="0" indent="0">
              <a:lnSpc>
                <a:spcPct val="100000"/>
              </a:lnSpc>
              <a:buNone/>
            </a:pPr>
            <a:r>
              <a:rPr lang="en-US" sz="1800" b="1" dirty="0"/>
              <a:t>Environment Setup:</a:t>
            </a:r>
          </a:p>
          <a:p>
            <a:pPr marL="0" indent="0">
              <a:lnSpc>
                <a:spcPct val="100000"/>
              </a:lnSpc>
              <a:buNone/>
            </a:pPr>
            <a:r>
              <a:rPr lang="en-US" sz="1800" dirty="0"/>
              <a:t>    - Ensure Python environment with required dependencies: </a:t>
            </a:r>
            <a:r>
              <a:rPr lang="en-US" sz="1800" dirty="0" err="1"/>
              <a:t>Tkinter</a:t>
            </a:r>
            <a:r>
              <a:rPr lang="en-US" sz="1800" dirty="0"/>
              <a:t>, </a:t>
            </a:r>
            <a:r>
              <a:rPr lang="en-US" sz="1800" dirty="0" err="1"/>
              <a:t>pynput</a:t>
            </a:r>
            <a:r>
              <a:rPr lang="en-US" sz="1800" dirty="0"/>
              <a:t>.</a:t>
            </a:r>
          </a:p>
          <a:p>
            <a:pPr marL="0" indent="0">
              <a:lnSpc>
                <a:spcPct val="100000"/>
              </a:lnSpc>
              <a:buNone/>
            </a:pPr>
            <a:r>
              <a:rPr lang="en-US" sz="1800" dirty="0"/>
              <a:t>    - Install necessary libraries and verify compatibility with the system.</a:t>
            </a:r>
          </a:p>
          <a:p>
            <a:pPr marL="0" indent="0">
              <a:lnSpc>
                <a:spcPct val="100000"/>
              </a:lnSpc>
              <a:buNone/>
            </a:pPr>
            <a:r>
              <a:rPr lang="en-US" sz="1800" b="1" dirty="0"/>
              <a:t>Code Integration:</a:t>
            </a:r>
          </a:p>
          <a:p>
            <a:pPr marL="0" indent="0">
              <a:lnSpc>
                <a:spcPct val="100000"/>
              </a:lnSpc>
              <a:buNone/>
            </a:pPr>
            <a:r>
              <a:rPr lang="en-US" sz="1800" dirty="0"/>
              <a:t>    - Integrate provided keylogger code into a Python script file.</a:t>
            </a:r>
          </a:p>
          <a:p>
            <a:pPr marL="0" indent="0">
              <a:lnSpc>
                <a:spcPct val="100000"/>
              </a:lnSpc>
              <a:buNone/>
            </a:pPr>
            <a:r>
              <a:rPr lang="en-US" sz="1800" dirty="0"/>
              <a:t>    - Verify file paths for output directory, text file, and JSON file.</a:t>
            </a:r>
          </a:p>
          <a:p>
            <a:pPr marL="0" indent="0">
              <a:lnSpc>
                <a:spcPct val="100000"/>
              </a:lnSpc>
              <a:buNone/>
            </a:pPr>
            <a:r>
              <a:rPr lang="en-US" sz="1800" b="1" dirty="0"/>
              <a:t>GUI Customization:</a:t>
            </a:r>
          </a:p>
          <a:p>
            <a:pPr marL="0" indent="0">
              <a:lnSpc>
                <a:spcPct val="100000"/>
              </a:lnSpc>
              <a:buNone/>
            </a:pPr>
            <a:r>
              <a:rPr lang="en-US" sz="1800" dirty="0"/>
              <a:t>    - Customize GUI elements (buttons, labels) for user interaction.</a:t>
            </a:r>
          </a:p>
          <a:p>
            <a:pPr marL="0" indent="0">
              <a:lnSpc>
                <a:spcPct val="100000"/>
              </a:lnSpc>
              <a:buNone/>
            </a:pPr>
            <a:r>
              <a:rPr lang="en-US" sz="1800" dirty="0"/>
              <a:t>    - Enhance usability by adding features like configuration options.</a:t>
            </a:r>
          </a:p>
          <a:p>
            <a:pPr marL="0" indent="0">
              <a:lnSpc>
                <a:spcPct val="100000"/>
              </a:lnSpc>
              <a:buNone/>
            </a:pPr>
            <a:r>
              <a:rPr lang="en-US" sz="1800" b="1" dirty="0"/>
              <a:t>Testing and Validation:</a:t>
            </a:r>
          </a:p>
          <a:p>
            <a:pPr marL="0" indent="0">
              <a:lnSpc>
                <a:spcPct val="100000"/>
              </a:lnSpc>
              <a:buNone/>
            </a:pPr>
            <a:r>
              <a:rPr lang="en-US" sz="1800" dirty="0"/>
              <a:t>    - Thoroughly test keylogger application in various scenarios.</a:t>
            </a:r>
          </a:p>
          <a:p>
            <a:pPr marL="0" indent="0">
              <a:lnSpc>
                <a:spcPct val="100000"/>
              </a:lnSpc>
              <a:buNone/>
            </a:pPr>
            <a:r>
              <a:rPr lang="en-US" sz="1800" dirty="0"/>
              <a:t>    - Validate functionality, error handling, and security measures.</a:t>
            </a:r>
          </a:p>
          <a:p>
            <a:pPr marL="0" indent="0">
              <a:lnSpc>
                <a:spcPct val="100000"/>
              </a:lnSpc>
              <a:buNone/>
            </a:pPr>
            <a:endParaRPr lang="en-US" sz="1800" dirty="0"/>
          </a:p>
          <a:p>
            <a:pPr marL="0" indent="0">
              <a:buNone/>
            </a:pPr>
            <a:endParaRPr lang="en-US" sz="14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5"/>
            <a:ext cx="11029615" cy="5202683"/>
          </a:xfrm>
        </p:spPr>
        <p:txBody>
          <a:bodyPr>
            <a:noAutofit/>
          </a:bodyPr>
          <a:lstStyle/>
          <a:p>
            <a:pPr marL="0" indent="0">
              <a:lnSpc>
                <a:spcPct val="100000"/>
              </a:lnSpc>
              <a:buNone/>
            </a:pPr>
            <a:r>
              <a:rPr lang="en-US" sz="1800" b="1" dirty="0"/>
              <a:t>Deployment Strategy:</a:t>
            </a:r>
          </a:p>
          <a:p>
            <a:pPr marL="0" indent="0">
              <a:lnSpc>
                <a:spcPct val="100000"/>
              </a:lnSpc>
              <a:buNone/>
            </a:pPr>
            <a:r>
              <a:rPr lang="en-US" sz="1800" dirty="0"/>
              <a:t>    - Determine deployment approach based on user needs (individual or organizational).</a:t>
            </a:r>
          </a:p>
          <a:p>
            <a:pPr marL="0" indent="0">
              <a:lnSpc>
                <a:spcPct val="100000"/>
              </a:lnSpc>
              <a:buNone/>
            </a:pPr>
            <a:r>
              <a:rPr lang="en-US" sz="1800" dirty="0"/>
              <a:t>    - For individual use, distribute application for direct installation on user systems.</a:t>
            </a:r>
          </a:p>
          <a:p>
            <a:pPr marL="0" indent="0">
              <a:lnSpc>
                <a:spcPct val="100000"/>
              </a:lnSpc>
              <a:buNone/>
            </a:pPr>
            <a:r>
              <a:rPr lang="en-US" sz="1800" dirty="0"/>
              <a:t>    - For organizational use, deploy centrally and distribute to authorized users.</a:t>
            </a:r>
          </a:p>
          <a:p>
            <a:pPr marL="0" indent="0">
              <a:lnSpc>
                <a:spcPct val="100000"/>
              </a:lnSpc>
              <a:buNone/>
            </a:pPr>
            <a:r>
              <a:rPr lang="en-US" sz="1800" b="1" dirty="0"/>
              <a:t>User Awareness:</a:t>
            </a:r>
          </a:p>
          <a:p>
            <a:pPr marL="0" indent="0">
              <a:lnSpc>
                <a:spcPct val="100000"/>
              </a:lnSpc>
              <a:buNone/>
            </a:pPr>
            <a:r>
              <a:rPr lang="en-US" sz="1800" dirty="0"/>
              <a:t>    - Provide clear instructions and disclaimers about keylogger functionality.</a:t>
            </a:r>
          </a:p>
          <a:p>
            <a:pPr marL="0" indent="0">
              <a:lnSpc>
                <a:spcPct val="100000"/>
              </a:lnSpc>
              <a:buNone/>
            </a:pPr>
            <a:r>
              <a:rPr lang="en-US" sz="1800" dirty="0"/>
              <a:t>    - Ensure transparency regarding data collection and privacy implications.</a:t>
            </a:r>
          </a:p>
          <a:p>
            <a:pPr marL="0" indent="0">
              <a:lnSpc>
                <a:spcPct val="100000"/>
              </a:lnSpc>
              <a:buNone/>
            </a:pPr>
            <a:r>
              <a:rPr lang="en-US" sz="1800" b="1" dirty="0"/>
              <a:t> Documentation and Support:</a:t>
            </a:r>
          </a:p>
          <a:p>
            <a:pPr marL="0" indent="0">
              <a:lnSpc>
                <a:spcPct val="100000"/>
              </a:lnSpc>
              <a:buNone/>
            </a:pPr>
            <a:r>
              <a:rPr lang="en-US" sz="1800" dirty="0"/>
              <a:t>    - Document deployment process and provide user support resources.</a:t>
            </a:r>
          </a:p>
          <a:p>
            <a:pPr marL="0" indent="0">
              <a:lnSpc>
                <a:spcPct val="100000"/>
              </a:lnSpc>
              <a:buNone/>
            </a:pPr>
            <a:r>
              <a:rPr lang="en-US" sz="1800" dirty="0"/>
              <a:t>    - Include user manuals or online documentation for reference.</a:t>
            </a:r>
          </a:p>
          <a:p>
            <a:pPr marL="0" indent="0">
              <a:lnSpc>
                <a:spcPct val="100000"/>
              </a:lnSpc>
              <a:buNone/>
            </a:pPr>
            <a:r>
              <a:rPr lang="en-US" sz="1800" b="1" dirty="0"/>
              <a:t>Monitoring and Maintenance:</a:t>
            </a:r>
          </a:p>
          <a:p>
            <a:pPr marL="0" indent="0">
              <a:lnSpc>
                <a:spcPct val="100000"/>
              </a:lnSpc>
              <a:buNone/>
            </a:pPr>
            <a:r>
              <a:rPr lang="en-US" sz="1800" dirty="0"/>
              <a:t>    - Monitor deployed keylogger for issues or anomalies.</a:t>
            </a:r>
          </a:p>
          <a:p>
            <a:pPr marL="0" indent="0">
              <a:lnSpc>
                <a:spcPct val="100000"/>
              </a:lnSpc>
              <a:buNone/>
            </a:pPr>
            <a:r>
              <a:rPr lang="en-US" sz="1800" dirty="0"/>
              <a:t>    - Provide regular maintenance and updates for reliability and security.</a:t>
            </a:r>
          </a:p>
          <a:p>
            <a:pPr marL="0" indent="0">
              <a:lnSpc>
                <a:spcPct val="100000"/>
              </a:lnSpc>
              <a:buNone/>
            </a:pPr>
            <a:r>
              <a:rPr lang="en-US" sz="1800" dirty="0"/>
              <a:t>End of Algorithm.</a:t>
            </a:r>
          </a:p>
        </p:txBody>
      </p:sp>
    </p:spTree>
    <p:extLst>
      <p:ext uri="{BB962C8B-B14F-4D97-AF65-F5344CB8AC3E}">
        <p14:creationId xmlns:p14="http://schemas.microsoft.com/office/powerpoint/2010/main" val="2335691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Picture 5">
            <a:extLst>
              <a:ext uri="{FF2B5EF4-FFF2-40B4-BE49-F238E27FC236}">
                <a16:creationId xmlns:a16="http://schemas.microsoft.com/office/drawing/2014/main" id="{7C214732-81EA-4F22-A65E-7B269A60EE58}"/>
              </a:ext>
            </a:extLst>
          </p:cNvPr>
          <p:cNvPicPr>
            <a:picLocks noChangeAspect="1"/>
          </p:cNvPicPr>
          <p:nvPr/>
        </p:nvPicPr>
        <p:blipFill rotWithShape="1">
          <a:blip r:embed="rId2"/>
          <a:srcRect l="31556" r="22703"/>
          <a:stretch/>
        </p:blipFill>
        <p:spPr>
          <a:xfrm>
            <a:off x="7409467" y="1232452"/>
            <a:ext cx="3685882" cy="4610100"/>
          </a:xfrm>
          <a:prstGeom prst="rect">
            <a:avLst/>
          </a:prstGeom>
        </p:spPr>
      </p:pic>
      <p:pic>
        <p:nvPicPr>
          <p:cNvPr id="8" name="Picture 7">
            <a:extLst>
              <a:ext uri="{FF2B5EF4-FFF2-40B4-BE49-F238E27FC236}">
                <a16:creationId xmlns:a16="http://schemas.microsoft.com/office/drawing/2014/main" id="{7868B7C4-AD2A-4538-B568-FC8570B4711A}"/>
              </a:ext>
            </a:extLst>
          </p:cNvPr>
          <p:cNvPicPr>
            <a:picLocks noChangeAspect="1"/>
          </p:cNvPicPr>
          <p:nvPr/>
        </p:nvPicPr>
        <p:blipFill>
          <a:blip r:embed="rId3"/>
          <a:stretch>
            <a:fillRect/>
          </a:stretch>
        </p:blipFill>
        <p:spPr>
          <a:xfrm>
            <a:off x="1209773" y="1725562"/>
            <a:ext cx="4286054" cy="381268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1800" dirty="0"/>
              <a:t>The keylogger project underscores the intricate interplay between functionality, security, and ethical concerns within software development. Assembling a Python-based application to capture and record keyboard inputs necessitates meticulous attention to detail, encompassing code integration, GUI refinement, thorough testing, and robust security measures. Moreover, deployment strategies must be tailored to diverse user requirements, underscoring the significance of comprehensive documentation and user education. Ultimately, this endeavor underscores the imperative of striking a delicate equilibrium between functionality, security, and ethical considerations at every stage of the project lifecycle.</a:t>
            </a:r>
            <a:endParaRPr lang="en-IN" sz="18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802</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Eugine Matilda mary</cp:lastModifiedBy>
  <cp:revision>26</cp:revision>
  <dcterms:created xsi:type="dcterms:W3CDTF">2021-05-26T16:50:10Z</dcterms:created>
  <dcterms:modified xsi:type="dcterms:W3CDTF">2024-04-04T16:01:55Z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