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40C222-000E-4600-B5B2-EA0D41E2B275}" v="913" dt="2023-06-12T02:16:10.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notesMaster" Target="notesMasters/notesMaster1.xml" Id="rId13" /><Relationship Type="http://schemas.openxmlformats.org/officeDocument/2006/relationships/font" Target="fonts/font5.fntdata" Id="rId18" /><Relationship Type="http://schemas.openxmlformats.org/officeDocument/2006/relationships/presProps" Target="presProps.xml" Id="rId26" /><Relationship Type="http://schemas.openxmlformats.org/officeDocument/2006/relationships/slide" Target="slides/slide2.xml" Id="rId3" /><Relationship Type="http://schemas.openxmlformats.org/officeDocument/2006/relationships/font" Target="fonts/font8.fntdata"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font" Target="fonts/font4.fntdata" Id="rId17" /><Relationship Type="http://schemas.openxmlformats.org/officeDocument/2006/relationships/font" Target="fonts/font12.fntdata" Id="rId25" /><Relationship Type="http://schemas.openxmlformats.org/officeDocument/2006/relationships/slide" Target="slides/slide1.xml" Id="rId2" /><Relationship Type="http://schemas.openxmlformats.org/officeDocument/2006/relationships/font" Target="fonts/font3.fntdata" Id="rId16" /><Relationship Type="http://schemas.openxmlformats.org/officeDocument/2006/relationships/font" Target="fonts/font7.fntdata" Id="rId20" /><Relationship Type="http://schemas.openxmlformats.org/officeDocument/2006/relationships/tableStyles" Target="tableStyles.xml" Id="rId29"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font" Target="fonts/font11.fntdata" Id="rId24" /><Relationship Type="http://schemas.openxmlformats.org/officeDocument/2006/relationships/slide" Target="slides/slide4.xml" Id="rId5" /><Relationship Type="http://schemas.openxmlformats.org/officeDocument/2006/relationships/font" Target="fonts/font2.fntdata" Id="rId15" /><Relationship Type="http://schemas.openxmlformats.org/officeDocument/2006/relationships/font" Target="fonts/font10.fntdata" Id="rId23" /><Relationship Type="http://schemas.openxmlformats.org/officeDocument/2006/relationships/theme" Target="theme/theme1.xml" Id="rId28" /><Relationship Type="http://schemas.openxmlformats.org/officeDocument/2006/relationships/slide" Target="slides/slide9.xml" Id="rId10" /><Relationship Type="http://schemas.openxmlformats.org/officeDocument/2006/relationships/font" Target="fonts/font6.fntdata" Id="rId19" /><Relationship Type="http://schemas.microsoft.com/office/2015/10/relationships/revisionInfo" Target="revisionInfo.xml" Id="rId31"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font" Target="fonts/font1.fntdata" Id="rId14" /><Relationship Type="http://schemas.openxmlformats.org/officeDocument/2006/relationships/font" Target="fonts/font9.fntdata" Id="rId22" /><Relationship Type="http://schemas.openxmlformats.org/officeDocument/2006/relationships/viewProps" Target="viewProps.xml" Id="rId27"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11/06/2023</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pPr>
              <a:spcBef>
                <a:spcPts val="0"/>
              </a:spcBef>
            </a:pPr>
            <a:r>
              <a:rPr lang="en-GB" sz="1800" dirty="0">
                <a:latin typeface="Roboto"/>
                <a:ea typeface="Roboto"/>
                <a:cs typeface="Segoe UI"/>
              </a:rPr>
              <a:t>We can see that Trial store 77 sales for March and April exceeds 95% threshold of control store. Same goes to store 86 &amp; 88 sales for March.</a:t>
            </a:r>
            <a:endParaRPr lang="en-US" sz="1800">
              <a:latin typeface="Roboto"/>
              <a:ea typeface="Roboto"/>
              <a:cs typeface="Segoe UI"/>
            </a:endParaRPr>
          </a:p>
          <a:p>
            <a:pPr>
              <a:spcBef>
                <a:spcPts val="0"/>
              </a:spcBef>
            </a:pPr>
            <a:r>
              <a:rPr lang="en-GB" sz="1800" dirty="0">
                <a:latin typeface="Roboto"/>
                <a:ea typeface="Roboto"/>
                <a:cs typeface="Segoe UI"/>
              </a:rPr>
              <a:t>In conclusion We’ve found control stores 233, 155, 237 for trial stores 77, 86 and 88 respectively. The results for trial stores 77 and 88 during the trial period show a significant difference in at least two of the three trial months but this is not the case for trial store 86.</a:t>
            </a:r>
            <a:endParaRPr lang="en-AU" dirty="0">
              <a:latin typeface="Roboto"/>
              <a:ea typeface="Roboto"/>
              <a:cs typeface="Roboto"/>
            </a:endParaRP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AU" sz="1400" dirty="0">
                <a:solidFill>
                  <a:srgbClr val="1F2328"/>
                </a:solidFill>
                <a:latin typeface="Calibri"/>
                <a:ea typeface="+mn-lt"/>
                <a:cs typeface="+mn-lt"/>
              </a:rPr>
              <a:t>After the analysis some insights were found that could be communicated to the category manager for informed decision on the nature of chips sales in the region. these includes the following:</a:t>
            </a:r>
            <a:endParaRPr lang="en-US" sz="1400">
              <a:latin typeface="Calibri"/>
              <a:cs typeface="Calibri"/>
            </a:endParaRPr>
          </a:p>
          <a:p>
            <a:r>
              <a:rPr lang="en-AU" sz="1400" dirty="0">
                <a:solidFill>
                  <a:srgbClr val="1F2328"/>
                </a:solidFill>
                <a:latin typeface="Calibri"/>
                <a:ea typeface="+mn-lt"/>
                <a:cs typeface="+mn-lt"/>
              </a:rPr>
              <a:t>It is seen that Sales have mainly been due to Budget - older families, Mainstream - young singles/couples (YSC), and Mainstream retirees shoppers.</a:t>
            </a:r>
            <a:endParaRPr lang="en-AU" sz="1400">
              <a:latin typeface="Calibri"/>
              <a:cs typeface="Calibri"/>
            </a:endParaRPr>
          </a:p>
          <a:p>
            <a:r>
              <a:rPr lang="en-AU" sz="1400" dirty="0">
                <a:solidFill>
                  <a:srgbClr val="1F2328"/>
                </a:solidFill>
                <a:latin typeface="Calibri"/>
                <a:ea typeface="+mn-lt"/>
                <a:cs typeface="+mn-lt"/>
              </a:rPr>
              <a:t>We found that the high spend in chips for mainstream young singles/couples and retirees is due to there being more of them than other buyers.</a:t>
            </a:r>
            <a:endParaRPr lang="en-AU" sz="1400">
              <a:latin typeface="Calibri"/>
              <a:cs typeface="Calibri"/>
            </a:endParaRPr>
          </a:p>
          <a:p>
            <a:r>
              <a:rPr lang="en-AU" sz="1400" dirty="0">
                <a:solidFill>
                  <a:srgbClr val="1F2328"/>
                </a:solidFill>
                <a:latin typeface="Calibri"/>
                <a:ea typeface="+mn-lt"/>
                <a:cs typeface="+mn-lt"/>
              </a:rPr>
              <a:t>Mainstream, </a:t>
            </a:r>
            <a:r>
              <a:rPr lang="en-AU" sz="1400" err="1">
                <a:solidFill>
                  <a:srgbClr val="1F2328"/>
                </a:solidFill>
                <a:latin typeface="Calibri"/>
                <a:ea typeface="+mn-lt"/>
                <a:cs typeface="+mn-lt"/>
              </a:rPr>
              <a:t>midage</a:t>
            </a:r>
            <a:r>
              <a:rPr lang="en-AU" sz="1400" dirty="0">
                <a:solidFill>
                  <a:srgbClr val="1F2328"/>
                </a:solidFill>
                <a:latin typeface="Calibri"/>
                <a:ea typeface="+mn-lt"/>
                <a:cs typeface="+mn-lt"/>
              </a:rPr>
              <a:t> and young singles and couples are also more likely to pay more per packet of chips.</a:t>
            </a:r>
            <a:endParaRPr lang="en-AU" sz="1400" dirty="0">
              <a:latin typeface="Calibri"/>
            </a:endParaRPr>
          </a:p>
          <a:p>
            <a:pPr algn="l"/>
            <a:endParaRPr lang="en-AU" sz="1200" dirty="0">
              <a:latin typeface="Roboto Light" panose="02000000000000000000" pitchFamily="2" charset="0"/>
              <a:ea typeface="Roboto Light" panose="02000000000000000000" pitchFamily="2" charset="0"/>
              <a:cs typeface="Roboto Light"/>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3976832" y="4158466"/>
            <a:ext cx="7699742" cy="1718742"/>
          </a:xfrm>
          <a:prstGeom prst="rect">
            <a:avLst/>
          </a:prstGeom>
          <a:noFill/>
        </p:spPr>
        <p:txBody>
          <a:bodyPr wrap="square" lIns="0" tIns="0" rIns="0" bIns="0" rtlCol="0" anchor="t">
            <a:noAutofit/>
          </a:bodyPr>
          <a:lstStyle/>
          <a:p>
            <a:r>
              <a:rPr lang="en-GB" sz="1600" dirty="0">
                <a:latin typeface="Calibri"/>
                <a:ea typeface="-apple-system"/>
                <a:cs typeface="-apple-system"/>
              </a:rPr>
              <a:t>We’ve found control stores 233, 155, 237 for trial stores 77, 86 and 88 respectively. The results for trial stores 77 and 88 during the trial period show a significant difference in at least two of the three trial months but this is not the case for trial store 86 but overall, the trial shows a significant increase in sales. </a:t>
            </a:r>
            <a:endParaRPr lang="en-GB">
              <a:latin typeface="-apple-system"/>
              <a:ea typeface="Roboto Light"/>
              <a:cs typeface="Roboto Light"/>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1177791"/>
          </a:xfrm>
        </p:spPr>
        <p:txBody>
          <a:bodyPr lIns="0" tIns="0" rIns="91440" bIns="45720" anchor="t"/>
          <a:lstStyle/>
          <a:p>
            <a:r>
              <a:rPr lang="en-AU" sz="1600" dirty="0">
                <a:latin typeface="Roboto"/>
                <a:ea typeface="Roboto"/>
                <a:cs typeface="Roboto"/>
              </a:rPr>
              <a:t>Overview: From Visualization, we can see that sales increase while approaching the 25th of Dec and then decline on the 25th (due to non-operational holiday) and revert back to the normal sales after the 25th... </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2" descr="Table&#10;&#10;Description automatically generated">
            <a:extLst>
              <a:ext uri="{FF2B5EF4-FFF2-40B4-BE49-F238E27FC236}">
                <a16:creationId xmlns:a16="http://schemas.microsoft.com/office/drawing/2014/main" id="{8F9F8EF5-561D-C9E5-1905-F3AB0775B211}"/>
              </a:ext>
            </a:extLst>
          </p:cNvPr>
          <p:cNvPicPr>
            <a:picLocks noChangeAspect="1"/>
          </p:cNvPicPr>
          <p:nvPr/>
        </p:nvPicPr>
        <p:blipFill>
          <a:blip r:embed="rId3"/>
          <a:stretch>
            <a:fillRect/>
          </a:stretch>
        </p:blipFill>
        <p:spPr>
          <a:xfrm>
            <a:off x="837097" y="1094496"/>
            <a:ext cx="6829286" cy="5033441"/>
          </a:xfrm>
          <a:prstGeom prst="rect">
            <a:avLst/>
          </a:prstGeom>
        </p:spPr>
      </p:pic>
      <p:pic>
        <p:nvPicPr>
          <p:cNvPr id="3" name="Picture 4" descr="Chart, line chart&#10;&#10;Description automatically generated">
            <a:extLst>
              <a:ext uri="{FF2B5EF4-FFF2-40B4-BE49-F238E27FC236}">
                <a16:creationId xmlns:a16="http://schemas.microsoft.com/office/drawing/2014/main" id="{47C51B7A-6B07-AD1D-DA4E-B0403A07AEA6}"/>
              </a:ext>
            </a:extLst>
          </p:cNvPr>
          <p:cNvPicPr>
            <a:picLocks noChangeAspect="1"/>
          </p:cNvPicPr>
          <p:nvPr/>
        </p:nvPicPr>
        <p:blipFill>
          <a:blip r:embed="rId4"/>
          <a:stretch>
            <a:fillRect/>
          </a:stretch>
        </p:blipFill>
        <p:spPr>
          <a:xfrm>
            <a:off x="7165009" y="1635628"/>
            <a:ext cx="4962938" cy="356465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r>
              <a:rPr lang="en-AU" sz="1600" dirty="0">
                <a:latin typeface="Roboto"/>
                <a:ea typeface="Roboto"/>
                <a:cs typeface="Roboto"/>
              </a:rPr>
              <a:t>From this visuals we can see that the budget older families followed by the mainstream young single couples have the highest total sales, which means that affluence doesn’t seem to affect their purchasing power</a:t>
            </a:r>
            <a:endParaRPr lang="en-AU" sz="1600">
              <a:latin typeface="Roboto"/>
              <a:cs typeface="Roboto"/>
            </a:endParaRPr>
          </a:p>
          <a:p>
            <a:endParaRPr lang="en-AU" sz="1400" dirty="0">
              <a:latin typeface="Roboto"/>
              <a:cs typeface="Roboto"/>
            </a:endParaRPr>
          </a:p>
          <a:p>
            <a:endParaRPr lang="en-AU" dirty="0">
              <a:cs typeface="Roboto"/>
            </a:endParaRP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6" name="Picture 6" descr="Chart, bar chart&#10;&#10;Description automatically generated">
            <a:extLst>
              <a:ext uri="{FF2B5EF4-FFF2-40B4-BE49-F238E27FC236}">
                <a16:creationId xmlns:a16="http://schemas.microsoft.com/office/drawing/2014/main" id="{389EA393-0555-2B40-A438-E22CD170F05E}"/>
              </a:ext>
            </a:extLst>
          </p:cNvPr>
          <p:cNvPicPr>
            <a:picLocks noChangeAspect="1"/>
          </p:cNvPicPr>
          <p:nvPr/>
        </p:nvPicPr>
        <p:blipFill>
          <a:blip r:embed="rId3"/>
          <a:stretch>
            <a:fillRect/>
          </a:stretch>
        </p:blipFill>
        <p:spPr>
          <a:xfrm>
            <a:off x="1731618" y="1454427"/>
            <a:ext cx="9557025" cy="4633843"/>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endParaRPr lang="en-AU" dirty="0"/>
          </a:p>
          <a:p>
            <a:endParaRPr lang="en-AU" dirty="0">
              <a:cs typeface="Roboto"/>
            </a:endParaRPr>
          </a:p>
          <a:p>
            <a:endParaRPr lang="en-AU" dirty="0">
              <a:cs typeface="Roboto"/>
            </a:endParaRP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5" name="Picture 5" descr="Chart, bar chart&#10;&#10;Description automatically generated">
            <a:extLst>
              <a:ext uri="{FF2B5EF4-FFF2-40B4-BE49-F238E27FC236}">
                <a16:creationId xmlns:a16="http://schemas.microsoft.com/office/drawing/2014/main" id="{8B3E5A11-DB29-37BB-1017-66378FA5C84F}"/>
              </a:ext>
            </a:extLst>
          </p:cNvPr>
          <p:cNvPicPr>
            <a:picLocks noChangeAspect="1"/>
          </p:cNvPicPr>
          <p:nvPr/>
        </p:nvPicPr>
        <p:blipFill>
          <a:blip r:embed="rId3"/>
          <a:stretch>
            <a:fillRect/>
          </a:stretch>
        </p:blipFill>
        <p:spPr>
          <a:xfrm>
            <a:off x="936488" y="1189383"/>
            <a:ext cx="10882242" cy="5340625"/>
          </a:xfrm>
          <a:prstGeom prst="rect">
            <a:avLst/>
          </a:prstGeom>
        </p:spPr>
      </p:pic>
      <p:sp>
        <p:nvSpPr>
          <p:cNvPr id="6" name="TextBox 5">
            <a:extLst>
              <a:ext uri="{FF2B5EF4-FFF2-40B4-BE49-F238E27FC236}">
                <a16:creationId xmlns:a16="http://schemas.microsoft.com/office/drawing/2014/main" id="{D80942A1-D427-4D3B-D3E4-21F078FA7E25}"/>
              </a:ext>
            </a:extLst>
          </p:cNvPr>
          <p:cNvSpPr txBox="1"/>
          <p:nvPr/>
        </p:nvSpPr>
        <p:spPr>
          <a:xfrm>
            <a:off x="1366630" y="579782"/>
            <a:ext cx="9822069"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GB" sz="1600" dirty="0">
                <a:latin typeface="Roboto"/>
                <a:ea typeface="Roboto Light"/>
                <a:cs typeface="Roboto Light"/>
              </a:rPr>
              <a:t>Even though the budget older families have the highest total sales, we can see that it is not as a result of having the highest members in this life stage group. Mainstream Young single couples seem to have the highest members with 0ver 7k members and retirees with over 6k members</a:t>
            </a:r>
            <a:endParaRPr lang="en-GB" sz="1600" dirty="0" err="1">
              <a:latin typeface="Roboto"/>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endParaRPr lang="en-AU" dirty="0">
              <a:cs typeface="Roboto"/>
            </a:endParaRPr>
          </a:p>
          <a:p>
            <a:endParaRPr lang="en-AU" dirty="0">
              <a:cs typeface="Roboto"/>
            </a:endParaRP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4" descr="Chart, bar chart&#10;&#10;Description automatically generated">
            <a:extLst>
              <a:ext uri="{FF2B5EF4-FFF2-40B4-BE49-F238E27FC236}">
                <a16:creationId xmlns:a16="http://schemas.microsoft.com/office/drawing/2014/main" id="{CB511D6F-071F-D6D0-5B7E-8426390BC4DD}"/>
              </a:ext>
            </a:extLst>
          </p:cNvPr>
          <p:cNvPicPr>
            <a:picLocks noChangeAspect="1"/>
          </p:cNvPicPr>
          <p:nvPr/>
        </p:nvPicPr>
        <p:blipFill>
          <a:blip r:embed="rId3"/>
          <a:stretch>
            <a:fillRect/>
          </a:stretch>
        </p:blipFill>
        <p:spPr>
          <a:xfrm>
            <a:off x="775855" y="1647365"/>
            <a:ext cx="3821875" cy="3909633"/>
          </a:xfrm>
          <a:prstGeom prst="rect">
            <a:avLst/>
          </a:prstGeom>
        </p:spPr>
      </p:pic>
      <p:pic>
        <p:nvPicPr>
          <p:cNvPr id="5" name="Picture 5" descr="Chart, bar chart&#10;&#10;Description automatically generated">
            <a:extLst>
              <a:ext uri="{FF2B5EF4-FFF2-40B4-BE49-F238E27FC236}">
                <a16:creationId xmlns:a16="http://schemas.microsoft.com/office/drawing/2014/main" id="{B943F4EE-4167-DFDD-BB69-BB4E9462ACC0}"/>
              </a:ext>
            </a:extLst>
          </p:cNvPr>
          <p:cNvPicPr>
            <a:picLocks noChangeAspect="1"/>
          </p:cNvPicPr>
          <p:nvPr/>
        </p:nvPicPr>
        <p:blipFill>
          <a:blip r:embed="rId3"/>
          <a:stretch>
            <a:fillRect/>
          </a:stretch>
        </p:blipFill>
        <p:spPr>
          <a:xfrm>
            <a:off x="4803569" y="1716639"/>
            <a:ext cx="3782289" cy="3731503"/>
          </a:xfrm>
          <a:prstGeom prst="rect">
            <a:avLst/>
          </a:prstGeom>
        </p:spPr>
      </p:pic>
      <p:pic>
        <p:nvPicPr>
          <p:cNvPr id="6" name="Picture 6" descr="Chart, bar chart&#10;&#10;Description automatically generated">
            <a:extLst>
              <a:ext uri="{FF2B5EF4-FFF2-40B4-BE49-F238E27FC236}">
                <a16:creationId xmlns:a16="http://schemas.microsoft.com/office/drawing/2014/main" id="{64B171B9-4298-4142-328E-22511770F9C1}"/>
              </a:ext>
            </a:extLst>
          </p:cNvPr>
          <p:cNvPicPr>
            <a:picLocks noChangeAspect="1"/>
          </p:cNvPicPr>
          <p:nvPr/>
        </p:nvPicPr>
        <p:blipFill>
          <a:blip r:embed="rId3"/>
          <a:stretch>
            <a:fillRect/>
          </a:stretch>
        </p:blipFill>
        <p:spPr>
          <a:xfrm>
            <a:off x="8593777" y="1815601"/>
            <a:ext cx="3544783" cy="3434619"/>
          </a:xfrm>
          <a:prstGeom prst="rect">
            <a:avLst/>
          </a:prstGeom>
        </p:spPr>
      </p:pic>
      <p:sp>
        <p:nvSpPr>
          <p:cNvPr id="7" name="TextBox 6">
            <a:extLst>
              <a:ext uri="{FF2B5EF4-FFF2-40B4-BE49-F238E27FC236}">
                <a16:creationId xmlns:a16="http://schemas.microsoft.com/office/drawing/2014/main" id="{30091DFD-E39E-3C2D-5B1B-D0324CFD5D04}"/>
              </a:ext>
            </a:extLst>
          </p:cNvPr>
          <p:cNvSpPr txBox="1"/>
          <p:nvPr/>
        </p:nvSpPr>
        <p:spPr>
          <a:xfrm>
            <a:off x="1739348" y="262282"/>
            <a:ext cx="9317934" cy="80021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endParaRPr lang="en-GB" sz="1600" dirty="0">
              <a:latin typeface="Roboto"/>
              <a:ea typeface="var(--jp-content-font-family)"/>
              <a:cs typeface="var(--jp-content-font-family)"/>
            </a:endParaRPr>
          </a:p>
          <a:p>
            <a:r>
              <a:rPr lang="en-GB" dirty="0">
                <a:latin typeface="-apple-system"/>
                <a:ea typeface="-apple-system"/>
                <a:cs typeface="-apple-system"/>
              </a:rPr>
              <a:t>Control vs Other stores </a:t>
            </a:r>
          </a:p>
          <a:p>
            <a:endParaRPr lang="en-GB">
              <a:latin typeface="-apple-system"/>
              <a:ea typeface="-apple-system"/>
              <a:cs typeface="-apple-system"/>
            </a:endParaRPr>
          </a:p>
        </p:txBody>
      </p:sp>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6328</TotalTime>
  <Words>372</Words>
  <Application>Microsoft Office PowerPoint</Application>
  <PresentationFormat>Widescreen</PresentationFormat>
  <Paragraphs>36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Sarah D'oliveiro</cp:lastModifiedBy>
  <cp:revision>613</cp:revision>
  <dcterms:created xsi:type="dcterms:W3CDTF">2018-02-07T23:23:24Z</dcterms:created>
  <dcterms:modified xsi:type="dcterms:W3CDTF">2023-06-12T02:16:12Z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