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338" r:id="rId6"/>
    <p:sldId id="328" r:id="rId7"/>
    <p:sldId id="339" r:id="rId8"/>
    <p:sldId id="340" r:id="rId9"/>
    <p:sldId id="333" r:id="rId10"/>
    <p:sldId id="334" r:id="rId11"/>
    <p:sldId id="335" r:id="rId12"/>
    <p:sldId id="336" r:id="rId13"/>
    <p:sldId id="337" r:id="rId14"/>
    <p:sldId id="332" r:id="rId15"/>
    <p:sldId id="268" r:id="rId16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65">
          <p15:clr>
            <a:srgbClr val="A4A3A4"/>
          </p15:clr>
        </p15:guide>
        <p15:guide id="3" orient="horz" pos="709">
          <p15:clr>
            <a:srgbClr val="A4A3A4"/>
          </p15:clr>
        </p15:guide>
        <p15:guide id="4" pos="2880">
          <p15:clr>
            <a:srgbClr val="A4A3A4"/>
          </p15:clr>
        </p15:guide>
        <p15:guide id="5" orient="horz" pos="365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A5D6E3"/>
    <a:srgbClr val="76C0D4"/>
    <a:srgbClr val="8BB7FF"/>
    <a:srgbClr val="50AEC8"/>
    <a:srgbClr val="79C1D5"/>
    <a:srgbClr val="5B89C1"/>
    <a:srgbClr val="5283BE"/>
    <a:srgbClr val="97B5D9"/>
    <a:srgbClr val="AAC2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 autoAdjust="0"/>
    <p:restoredTop sz="88539" autoAdjust="0"/>
  </p:normalViewPr>
  <p:slideViewPr>
    <p:cSldViewPr>
      <p:cViewPr varScale="1">
        <p:scale>
          <a:sx n="97" d="100"/>
          <a:sy n="97" d="100"/>
        </p:scale>
        <p:origin x="1908" y="96"/>
      </p:cViewPr>
      <p:guideLst>
        <p:guide orient="horz" pos="2160"/>
        <p:guide orient="horz" pos="4065"/>
        <p:guide orient="horz" pos="709"/>
        <p:guide pos="2880"/>
        <p:guide orient="horz" pos="36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6434A-D895-430C-AAE3-010E58B4A5D3}" type="datetimeFigureOut">
              <a:rPr lang="ko-KR" altLang="en-US" smtClean="0"/>
              <a:pPr/>
              <a:t>2021-10-07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99D6F-6914-44B3-BAC5-F801858112F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7928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E42E9-9779-4EB1-A4E7-DC2A33AE97F9}" type="datetimeFigureOut">
              <a:rPr lang="ko-KR" altLang="en-US" smtClean="0"/>
              <a:pPr/>
              <a:t>2021-10-07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996AB9-55DC-445E-98F1-083156B566B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9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9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7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7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831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EE873-B126-4470-908A-236855859A26}" type="datetime1">
              <a:rPr lang="ko-KR" altLang="en-US" smtClean="0"/>
              <a:pPr/>
              <a:t>2021-10-07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24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18C72-0370-4AD1-AE20-4F15CF520E32}" type="datetime1">
              <a:rPr lang="ko-KR" altLang="en-US" smtClean="0"/>
              <a:pPr/>
              <a:t>2021-10-07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344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403C5-5F23-42E0-BA0B-6D64D76B5D9F}" type="datetime1">
              <a:rPr lang="ko-KR" altLang="en-US" smtClean="0"/>
              <a:pPr/>
              <a:t>2021-10-07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051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D801-2CCC-4546-85CA-F8B6A8D2F67A}" type="datetime1">
              <a:rPr lang="ko-KR" altLang="en-US" smtClean="0"/>
              <a:pPr/>
              <a:t>2021-10-07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552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4BED-A048-40B4-80F6-BBEAAD6B8F6C}" type="datetime1">
              <a:rPr lang="ko-KR" altLang="en-US" smtClean="0"/>
              <a:pPr/>
              <a:t>2021-10-07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08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F8FA7-1DFF-4E45-AFC9-BC0889776265}" type="datetime1">
              <a:rPr lang="ko-KR" altLang="en-US" smtClean="0"/>
              <a:pPr/>
              <a:t>2021-10-07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558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3F87-59EB-43CC-9455-2DF7B47E554E}" type="datetime1">
              <a:rPr lang="ko-KR" altLang="en-US" smtClean="0"/>
              <a:pPr/>
              <a:t>2021-10-07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247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9FD4A-B6B0-44D0-9EAD-680DB59CA056}" type="datetime1">
              <a:rPr lang="ko-KR" altLang="en-US" smtClean="0"/>
              <a:pPr/>
              <a:t>2021-10-07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997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4342D-A9C9-421E-8269-A483224EFD3B}" type="datetime1">
              <a:rPr lang="ko-KR" altLang="en-US" smtClean="0"/>
              <a:pPr/>
              <a:t>2021-10-07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354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3AC9D-2678-4BA3-B24D-62FEB7954F84}" type="datetime1">
              <a:rPr lang="ko-KR" altLang="en-US" smtClean="0"/>
              <a:pPr/>
              <a:t>2021-10-07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235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101E3-4813-4238-AEB6-0004BDD659B9}" type="datetime1">
              <a:rPr lang="ko-KR" altLang="en-US" smtClean="0"/>
              <a:pPr/>
              <a:t>2021-10-07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358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215A3-146C-4A20-83CB-E4B6D72044D7}" type="datetime1">
              <a:rPr lang="ko-KR" altLang="en-US" smtClean="0"/>
              <a:pPr/>
              <a:t>2021-10-07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F1735-76E7-4572-8B2E-9E571AA161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05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wmf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">
            <a:extLst>
              <a:ext uri="{FF2B5EF4-FFF2-40B4-BE49-F238E27FC236}">
                <a16:creationId xmlns:a16="http://schemas.microsoft.com/office/drawing/2014/main" id="{2DCEA000-D289-4EF4-A734-FC6F45D2314B}"/>
              </a:ext>
            </a:extLst>
          </p:cNvPr>
          <p:cNvGrpSpPr/>
          <p:nvPr/>
        </p:nvGrpSpPr>
        <p:grpSpPr>
          <a:xfrm>
            <a:off x="205390" y="807350"/>
            <a:ext cx="8712968" cy="1200329"/>
            <a:chOff x="157020" y="3061083"/>
            <a:chExt cx="8712968" cy="1200329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B794F71-B286-46DF-B6BB-A599C6C62D0C}"/>
                </a:ext>
              </a:extLst>
            </p:cNvPr>
            <p:cNvSpPr/>
            <p:nvPr/>
          </p:nvSpPr>
          <p:spPr>
            <a:xfrm>
              <a:off x="157020" y="3061083"/>
              <a:ext cx="871296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330325" eaLnBrk="0" latinLnBrk="0" hangingPunct="0">
                <a:buSzPct val="100000"/>
                <a:defRPr/>
              </a:pPr>
              <a:r>
                <a:rPr lang="ko-KR" altLang="en-US" sz="3200" kern="0" dirty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「지능화 파일럿 프로젝트」</a:t>
              </a:r>
              <a:endParaRPr lang="en-US" altLang="ko-KR" sz="4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 algn="ctr" defTabSz="1330325" eaLnBrk="0" latinLnBrk="0" hangingPunct="0">
                <a:buSzPct val="100000"/>
                <a:defRPr/>
              </a:pPr>
              <a:r>
                <a:rPr lang="ko-KR" altLang="en-US" sz="4000" kern="0" dirty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프로젝트 </a:t>
              </a:r>
              <a:r>
                <a:rPr lang="en-US" altLang="ko-KR" sz="4000" kern="0" dirty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5</a:t>
              </a:r>
              <a:r>
                <a:rPr lang="ko-KR" altLang="en-US" sz="4000" kern="0" dirty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주차</a:t>
              </a:r>
              <a:endParaRPr lang="en-US" altLang="ko-KR" sz="32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E058587-107D-4BD4-940A-D86F73E1D0D0}"/>
                </a:ext>
              </a:extLst>
            </p:cNvPr>
            <p:cNvSpPr/>
            <p:nvPr/>
          </p:nvSpPr>
          <p:spPr>
            <a:xfrm>
              <a:off x="899592" y="3278004"/>
              <a:ext cx="59855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330325" eaLnBrk="0" latinLnBrk="0" hangingPunct="0">
                <a:buSzPct val="100000"/>
                <a:defRPr/>
              </a:pPr>
              <a:endParaRPr lang="ko-KR" altLang="en-US" sz="36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BFCAF9A-328B-48C6-8CA3-8371B22412AE}"/>
              </a:ext>
            </a:extLst>
          </p:cNvPr>
          <p:cNvSpPr/>
          <p:nvPr/>
        </p:nvSpPr>
        <p:spPr>
          <a:xfrm>
            <a:off x="279136" y="4941168"/>
            <a:ext cx="8712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en-US" altLang="ko-KR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2021.  9.  29.</a:t>
            </a:r>
            <a:endParaRPr lang="ko-KR" altLang="en-US" sz="2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5DC8246-BB7A-4724-8E53-DC111B95C56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4" b="31683"/>
          <a:stretch/>
        </p:blipFill>
        <p:spPr>
          <a:xfrm>
            <a:off x="3019454" y="5877272"/>
            <a:ext cx="3105092" cy="574594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C348A6EF-FA5B-4986-B0E6-1FB988DF7F77}"/>
              </a:ext>
            </a:extLst>
          </p:cNvPr>
          <p:cNvSpPr/>
          <p:nvPr/>
        </p:nvSpPr>
        <p:spPr>
          <a:xfrm>
            <a:off x="611560" y="2420888"/>
            <a:ext cx="8048120" cy="4821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2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프로젝트명</a:t>
            </a:r>
            <a:r>
              <a:rPr lang="en-US" altLang="ko-KR" sz="2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) </a:t>
            </a:r>
            <a:r>
              <a:rPr lang="ko-KR" altLang="en-US" sz="2000" kern="0" dirty="0" err="1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추력벡터제어기</a:t>
            </a:r>
            <a:r>
              <a:rPr lang="ko-KR" altLang="en-US" sz="2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단종 대체 및 보완 설계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A7FDF87-2724-410D-A13B-CED912323628}"/>
              </a:ext>
            </a:extLst>
          </p:cNvPr>
          <p:cNvSpPr/>
          <p:nvPr/>
        </p:nvSpPr>
        <p:spPr>
          <a:xfrm>
            <a:off x="611560" y="3563719"/>
            <a:ext cx="8048120" cy="9437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2020254004</a:t>
            </a:r>
          </a:p>
          <a:p>
            <a:pPr algn="ctr">
              <a:lnSpc>
                <a:spcPct val="150000"/>
              </a:lnSpc>
            </a:pPr>
            <a:r>
              <a:rPr lang="ko-KR" altLang="en-US" sz="2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손 의 걸</a:t>
            </a:r>
          </a:p>
        </p:txBody>
      </p:sp>
    </p:spTree>
    <p:extLst>
      <p:ext uri="{BB962C8B-B14F-4D97-AF65-F5344CB8AC3E}">
        <p14:creationId xmlns:p14="http://schemas.microsoft.com/office/powerpoint/2010/main" val="2057676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사전기술 조사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682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사전 기술 조사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1500174"/>
            <a:ext cx="66294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285720" y="6000768"/>
            <a:ext cx="8706254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2000" b="1" dirty="0">
                <a:latin typeface="+mn-ea"/>
              </a:rPr>
              <a:t>N-CH MOSFET</a:t>
            </a:r>
            <a:r>
              <a:rPr lang="ko-KR" altLang="en-US" sz="2000" b="1" dirty="0">
                <a:latin typeface="+mn-ea"/>
              </a:rPr>
              <a:t>를 구동하기 위한 방법에 대한 연구 필요</a:t>
            </a:r>
            <a:r>
              <a:rPr lang="en-US" altLang="ko-KR" sz="2000" b="1" dirty="0">
                <a:latin typeface="+mn-ea"/>
              </a:rPr>
              <a:t>.</a:t>
            </a:r>
            <a:endParaRPr lang="en-US" altLang="ko-KR" sz="1600" dirty="0">
              <a:latin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추진 일정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19516AB-587C-4488-A1D4-4C94FA88F6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664769"/>
              </p:ext>
            </p:extLst>
          </p:nvPr>
        </p:nvGraphicFramePr>
        <p:xfrm>
          <a:off x="200302" y="1679029"/>
          <a:ext cx="8743395" cy="4579123"/>
        </p:xfrm>
        <a:graphic>
          <a:graphicData uri="http://schemas.openxmlformats.org/drawingml/2006/table">
            <a:tbl>
              <a:tblPr/>
              <a:tblGrid>
                <a:gridCol w="1954080">
                  <a:extLst>
                    <a:ext uri="{9D8B030D-6E8A-4147-A177-3AD203B41FA5}">
                      <a16:colId xmlns:a16="http://schemas.microsoft.com/office/drawing/2014/main" val="158197171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2638795995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2520036919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338659438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320168934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1860574894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1815215520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1477946318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3219378058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487532261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121685450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899732632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711462308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2050584228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3158328922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382734725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609234018"/>
                    </a:ext>
                  </a:extLst>
                </a:gridCol>
              </a:tblGrid>
              <a:tr h="476813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세부 추진일정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gridSpan="1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주차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비고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6742936"/>
                  </a:ext>
                </a:extLst>
              </a:tr>
              <a:tr h="5097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15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219853"/>
                  </a:ext>
                </a:extLst>
              </a:tr>
              <a:tr h="331369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프로젝트 계획 수립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2743581"/>
                  </a:ext>
                </a:extLst>
              </a:tr>
              <a:tr h="326120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사전 기술 조사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5986936"/>
                  </a:ext>
                </a:extLst>
              </a:tr>
              <a:tr h="326120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요구 사항 정의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5876919"/>
                  </a:ext>
                </a:extLst>
              </a:tr>
              <a:tr h="326120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예비 설계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9580341"/>
                  </a:ext>
                </a:extLst>
              </a:tr>
              <a:tr h="326120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검증방안 설계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5455331"/>
                  </a:ext>
                </a:extLst>
              </a:tr>
              <a:tr h="326120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상세 설계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7847534"/>
                  </a:ext>
                </a:extLst>
              </a:tr>
              <a:tr h="326120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Drawing</a:t>
                      </a:r>
                      <a:endParaRPr lang="ko-KR" altLang="en-US" sz="1100" b="1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1503471"/>
                  </a:ext>
                </a:extLst>
              </a:tr>
              <a:tr h="326120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제작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년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8462742"/>
                  </a:ext>
                </a:extLst>
              </a:tr>
              <a:tr h="326120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시험 및 검증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년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4378810"/>
                  </a:ext>
                </a:extLst>
              </a:tr>
              <a:tr h="326120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환경 시험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년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4821148"/>
                  </a:ext>
                </a:extLst>
              </a:tr>
              <a:tr h="326120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보고서 작성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년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8089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3812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493247" y="2372687"/>
            <a:ext cx="80153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ko-KR" altLang="en-US" sz="72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감사합니다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24DDEAE-3E0E-48AA-8411-A7AB43C4667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4" b="31683"/>
          <a:stretch/>
        </p:blipFill>
        <p:spPr>
          <a:xfrm>
            <a:off x="3019454" y="5877272"/>
            <a:ext cx="3105092" cy="574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517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개요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3307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연구 배경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- </a:t>
            </a:r>
            <a:r>
              <a:rPr lang="ko-KR" altLang="en-US" sz="1600" dirty="0">
                <a:latin typeface="+mn-ea"/>
              </a:rPr>
              <a:t>단종된 </a:t>
            </a:r>
            <a:r>
              <a:rPr lang="en-US" altLang="ko-KR" sz="1600" dirty="0">
                <a:latin typeface="+mn-ea"/>
              </a:rPr>
              <a:t>SPM </a:t>
            </a:r>
            <a:r>
              <a:rPr lang="ko-KR" altLang="en-US" sz="1600" dirty="0">
                <a:latin typeface="+mn-ea"/>
              </a:rPr>
              <a:t>을 대체하기 위해 인버터 회로의 대한 연구와 기술 개발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- EMI </a:t>
            </a:r>
            <a:r>
              <a:rPr lang="ko-KR" altLang="en-US" sz="1600" dirty="0">
                <a:latin typeface="+mn-ea"/>
              </a:rPr>
              <a:t>필터의 발열을 최소화하고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비용을 절감할 수 있는 방법에 대한 연구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기존 기술의 문제점 및 애로사항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- EMI/EMC</a:t>
            </a:r>
            <a:r>
              <a:rPr lang="ko-KR" altLang="en-US" sz="1600" dirty="0">
                <a:latin typeface="+mn-ea"/>
              </a:rPr>
              <a:t>를 대비하기 위해 장착하는 필터의 전압 강하로 인하여 발열로 나타나게 됨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  MIL-STD-461F </a:t>
            </a:r>
            <a:r>
              <a:rPr lang="ko-KR" altLang="en-US" sz="1600" dirty="0">
                <a:latin typeface="+mn-ea"/>
              </a:rPr>
              <a:t>시험 </a:t>
            </a:r>
            <a:r>
              <a:rPr lang="en-US" altLang="ko-KR" sz="1600" dirty="0">
                <a:latin typeface="+mn-ea"/>
              </a:rPr>
              <a:t>FAIL</a:t>
            </a:r>
            <a:r>
              <a:rPr lang="ko-KR" altLang="en-US" sz="1600" dirty="0">
                <a:latin typeface="+mn-ea"/>
              </a:rPr>
              <a:t>시 부품 교환이 어려움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- </a:t>
            </a:r>
            <a:r>
              <a:rPr lang="ko-KR" altLang="en-US" sz="1600" dirty="0">
                <a:latin typeface="+mn-ea"/>
              </a:rPr>
              <a:t>기존 인버터 회로에 적용했던 </a:t>
            </a:r>
            <a:r>
              <a:rPr lang="en-US" altLang="ko-KR" sz="1600" dirty="0">
                <a:latin typeface="+mn-ea"/>
              </a:rPr>
              <a:t>SPM(Smart Power Module)</a:t>
            </a:r>
            <a:r>
              <a:rPr lang="ko-KR" altLang="en-US" sz="1600" dirty="0">
                <a:latin typeface="+mn-ea"/>
              </a:rPr>
              <a:t> 의 경우 단종되었으며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높은 지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 </a:t>
            </a:r>
            <a:r>
              <a:rPr lang="ko-KR" altLang="en-US" sz="1600" dirty="0">
                <a:latin typeface="+mn-ea"/>
              </a:rPr>
              <a:t>연시간 및 </a:t>
            </a:r>
            <a:r>
              <a:rPr lang="en-US" altLang="ko-KR" sz="1600" dirty="0" err="1">
                <a:latin typeface="+mn-ea"/>
              </a:rPr>
              <a:t>Rds_ON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값에 의해 발열 및 효율이 떨어지며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매우 고가의 부품으로 대량 생산에 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 </a:t>
            </a:r>
            <a:r>
              <a:rPr lang="ko-KR" altLang="en-US" sz="1600" dirty="0">
                <a:latin typeface="+mn-ea"/>
              </a:rPr>
              <a:t>적합하지 않음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- </a:t>
            </a:r>
            <a:r>
              <a:rPr lang="ko-KR" altLang="en-US" sz="1600" dirty="0">
                <a:latin typeface="+mn-ea"/>
              </a:rPr>
              <a:t>발열 대비 </a:t>
            </a:r>
            <a:r>
              <a:rPr lang="ko-KR" altLang="en-US" sz="1600" dirty="0" err="1">
                <a:latin typeface="+mn-ea"/>
              </a:rPr>
              <a:t>설계시</a:t>
            </a:r>
            <a:r>
              <a:rPr lang="ko-KR" altLang="en-US" sz="1600" dirty="0">
                <a:latin typeface="+mn-ea"/>
              </a:rPr>
              <a:t> 무게가 증가하여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경량화 설계에 어려움이 있음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 i="1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000C54-88B9-4291-92CE-2AC72DBCFE43}"/>
              </a:ext>
            </a:extLst>
          </p:cNvPr>
          <p:cNvSpPr txBox="1"/>
          <p:nvPr/>
        </p:nvSpPr>
        <p:spPr>
          <a:xfrm>
            <a:off x="1835696" y="6444044"/>
            <a:ext cx="213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EMI</a:t>
            </a:r>
            <a:r>
              <a:rPr lang="ko-KR" altLang="en-US" b="1" dirty="0"/>
              <a:t> 필터 형상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69942A-4B96-4C39-B0F3-6AE79A7DAFCD}"/>
              </a:ext>
            </a:extLst>
          </p:cNvPr>
          <p:cNvSpPr txBox="1"/>
          <p:nvPr/>
        </p:nvSpPr>
        <p:spPr>
          <a:xfrm>
            <a:off x="5537706" y="6444044"/>
            <a:ext cx="213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SPM </a:t>
            </a:r>
            <a:r>
              <a:rPr lang="ko-KR" altLang="en-US" b="1" dirty="0"/>
              <a:t>형상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B4D9605-E5FC-4874-AE00-DDCDC9A8793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27897" y="4268136"/>
            <a:ext cx="3000487" cy="188562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9C77107-CCD8-4BA4-8D86-5284DB69D38C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79567" y="4063186"/>
            <a:ext cx="3524250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233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목표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2422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연구 목표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- </a:t>
            </a:r>
            <a:r>
              <a:rPr lang="ko-KR" altLang="en-US" sz="1600" dirty="0">
                <a:latin typeface="+mn-ea"/>
              </a:rPr>
              <a:t>비용 절감을 위한 인버터 회로 개발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- </a:t>
            </a:r>
            <a:r>
              <a:rPr lang="ko-KR" altLang="en-US" sz="1600" dirty="0">
                <a:latin typeface="+mn-ea"/>
              </a:rPr>
              <a:t>단종된 </a:t>
            </a:r>
            <a:r>
              <a:rPr lang="en-US" altLang="ko-KR" sz="1600" dirty="0">
                <a:latin typeface="+mn-ea"/>
              </a:rPr>
              <a:t>SPM</a:t>
            </a:r>
            <a:r>
              <a:rPr lang="ko-KR" altLang="en-US" sz="1600" dirty="0">
                <a:latin typeface="+mn-ea"/>
              </a:rPr>
              <a:t>과 동등 이상 성능을 낼 수 있고 저렴한 인버터 개발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세부 연구 목표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-  MIL-STD-810F </a:t>
            </a:r>
            <a:r>
              <a:rPr lang="ko-KR" altLang="en-US" sz="1600" dirty="0">
                <a:latin typeface="+mn-ea"/>
              </a:rPr>
              <a:t>기준 최대 발열량 </a:t>
            </a:r>
            <a:r>
              <a:rPr lang="en-US" altLang="ko-KR" sz="1600" dirty="0">
                <a:latin typeface="+mn-ea"/>
              </a:rPr>
              <a:t>100℃ </a:t>
            </a:r>
            <a:r>
              <a:rPr lang="ko-KR" altLang="en-US" sz="1600" dirty="0">
                <a:latin typeface="+mn-ea"/>
              </a:rPr>
              <a:t>이하 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- EMI</a:t>
            </a:r>
            <a:r>
              <a:rPr lang="ko-KR" altLang="en-US" sz="1600" dirty="0">
                <a:latin typeface="+mn-ea"/>
              </a:rPr>
              <a:t>필터와 </a:t>
            </a:r>
            <a:r>
              <a:rPr lang="en-US" altLang="ko-KR" sz="1600" dirty="0">
                <a:latin typeface="+mn-ea"/>
              </a:rPr>
              <a:t>MOSFET </a:t>
            </a:r>
            <a:r>
              <a:rPr lang="ko-KR" altLang="en-US" sz="1600" dirty="0">
                <a:latin typeface="+mn-ea"/>
              </a:rPr>
              <a:t>내부 저항 </a:t>
            </a:r>
            <a:r>
              <a:rPr lang="en-US" altLang="ko-KR" sz="1600" dirty="0">
                <a:latin typeface="+mn-ea"/>
              </a:rPr>
              <a:t>20m</a:t>
            </a:r>
            <a:r>
              <a:rPr lang="el-GR" altLang="ko-KR" sz="1600" dirty="0">
                <a:latin typeface="+mn-ea"/>
              </a:rPr>
              <a:t>Ω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이하 </a:t>
            </a:r>
            <a:r>
              <a:rPr lang="en-US" altLang="ko-KR" sz="1600" dirty="0">
                <a:latin typeface="+mn-ea"/>
              </a:rPr>
              <a:t>(</a:t>
            </a:r>
            <a:r>
              <a:rPr lang="ko-KR" altLang="en-US" sz="1600" dirty="0">
                <a:latin typeface="+mn-ea"/>
              </a:rPr>
              <a:t>부품 선정 기준</a:t>
            </a:r>
            <a:r>
              <a:rPr lang="en-US" altLang="ko-KR" sz="1600" dirty="0">
                <a:latin typeface="+mn-ea"/>
              </a:rPr>
              <a:t>)</a:t>
            </a: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- </a:t>
            </a:r>
            <a:r>
              <a:rPr lang="ko-KR" altLang="en-US" sz="1600" dirty="0">
                <a:latin typeface="+mn-ea"/>
              </a:rPr>
              <a:t>부품 비용 </a:t>
            </a:r>
            <a:r>
              <a:rPr lang="en-US" altLang="ko-KR" sz="1600" dirty="0">
                <a:latin typeface="+mn-ea"/>
              </a:rPr>
              <a:t>50% </a:t>
            </a:r>
            <a:r>
              <a:rPr lang="ko-KR" altLang="en-US" sz="1600" dirty="0">
                <a:latin typeface="+mn-ea"/>
              </a:rPr>
              <a:t>이상 절감</a:t>
            </a:r>
            <a:endParaRPr lang="en-US" altLang="ko-KR" sz="1600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69942A-4B96-4C39-B0F3-6AE79A7DAFCD}"/>
              </a:ext>
            </a:extLst>
          </p:cNvPr>
          <p:cNvSpPr txBox="1"/>
          <p:nvPr/>
        </p:nvSpPr>
        <p:spPr>
          <a:xfrm>
            <a:off x="1619672" y="6350738"/>
            <a:ext cx="1734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필터 회로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AB1EBB1-C2E9-401E-BAED-A0EBD0173F44}"/>
              </a:ext>
            </a:extLst>
          </p:cNvPr>
          <p:cNvSpPr txBox="1"/>
          <p:nvPr/>
        </p:nvSpPr>
        <p:spPr>
          <a:xfrm>
            <a:off x="5148064" y="6328084"/>
            <a:ext cx="1734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SPM </a:t>
            </a:r>
            <a:r>
              <a:rPr lang="ko-KR" altLang="en-US" b="1" dirty="0"/>
              <a:t>회로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1852466-5119-4F58-8F13-F1F1FF239F5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89235" y="3798386"/>
            <a:ext cx="4754838" cy="245132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96A090C-F25E-43C4-A321-069296D017AC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99927" y="4310587"/>
            <a:ext cx="3744416" cy="1220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453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7" name="직사각형 6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8" name="직선 연결선 7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기존 사양 조사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2000" b="1" dirty="0">
                <a:latin typeface="+mn-ea"/>
              </a:rPr>
              <a:t>EMI </a:t>
            </a:r>
            <a:r>
              <a:rPr lang="ko-KR" altLang="en-US" sz="2000" b="1" dirty="0">
                <a:latin typeface="+mn-ea"/>
              </a:rPr>
              <a:t>필터의 기존 사양</a:t>
            </a:r>
            <a:endParaRPr lang="en-US" altLang="ko-KR" sz="2000" b="1" dirty="0">
              <a:latin typeface="+mn-ea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642910" y="1500174"/>
          <a:ext cx="7500990" cy="2357453"/>
        </p:xfrm>
        <a:graphic>
          <a:graphicData uri="http://schemas.openxmlformats.org/drawingml/2006/table">
            <a:tbl>
              <a:tblPr/>
              <a:tblGrid>
                <a:gridCol w="16202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74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77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56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677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구분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E6DCAC"/>
                        </a:gs>
                        <a:gs pos="12000">
                          <a:srgbClr val="E6D78A"/>
                        </a:gs>
                        <a:gs pos="30000">
                          <a:srgbClr val="C7AC4C"/>
                        </a:gs>
                        <a:gs pos="45000">
                          <a:srgbClr val="E6D78A"/>
                        </a:gs>
                        <a:gs pos="77000">
                          <a:srgbClr val="C7AC4C"/>
                        </a:gs>
                        <a:gs pos="100000">
                          <a:srgbClr val="E6DCAC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이전 설계치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E6DCAC"/>
                        </a:gs>
                        <a:gs pos="12000">
                          <a:srgbClr val="E6D78A"/>
                        </a:gs>
                        <a:gs pos="30000">
                          <a:srgbClr val="C7AC4C"/>
                        </a:gs>
                        <a:gs pos="45000">
                          <a:srgbClr val="E6D78A"/>
                        </a:gs>
                        <a:gs pos="77000">
                          <a:srgbClr val="C7AC4C"/>
                        </a:gs>
                        <a:gs pos="100000">
                          <a:srgbClr val="E6DCAC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목표 성능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E6DCAC"/>
                        </a:gs>
                        <a:gs pos="12000">
                          <a:srgbClr val="E6D78A"/>
                        </a:gs>
                        <a:gs pos="30000">
                          <a:srgbClr val="C7AC4C"/>
                        </a:gs>
                        <a:gs pos="45000">
                          <a:srgbClr val="E6D78A"/>
                        </a:gs>
                        <a:gs pos="77000">
                          <a:srgbClr val="C7AC4C"/>
                        </a:gs>
                        <a:gs pos="100000">
                          <a:srgbClr val="E6DCAC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기타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E6DCAC"/>
                        </a:gs>
                        <a:gs pos="12000">
                          <a:srgbClr val="E6D78A"/>
                        </a:gs>
                        <a:gs pos="30000">
                          <a:srgbClr val="C7AC4C"/>
                        </a:gs>
                        <a:gs pos="45000">
                          <a:srgbClr val="E6D78A"/>
                        </a:gs>
                        <a:gs pos="77000">
                          <a:srgbClr val="C7AC4C"/>
                        </a:gs>
                        <a:gs pos="100000">
                          <a:srgbClr val="E6DCAC"/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77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규격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MIL-STD-461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latin typeface="맑은 고딕"/>
                        </a:rPr>
                        <a:t>MIL-STD-461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chemeClr val="tx1"/>
                          </a:solidFill>
                          <a:latin typeface="맑은 고딕"/>
                        </a:rPr>
                        <a:t>동등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77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입력전압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28VDC (16VDC~50VDC)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latin typeface="맑은 고딕"/>
                        </a:rPr>
                        <a:t>28VDC (16VDC~50VDC)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chemeClr val="tx1"/>
                          </a:solidFill>
                          <a:latin typeface="맑은 고딕"/>
                        </a:rPr>
                        <a:t>동등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77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chemeClr val="tx1"/>
                          </a:solidFill>
                          <a:latin typeface="맑은 고딕"/>
                        </a:rPr>
                        <a:t>내부저항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latin typeface="맑은 고딕"/>
                        </a:rPr>
                        <a:t>60m</a:t>
                      </a:r>
                      <a:r>
                        <a:rPr lang="el-GR" sz="1000" b="0" i="0" u="none" strike="noStrike">
                          <a:solidFill>
                            <a:schemeClr val="tx1"/>
                          </a:solidFill>
                          <a:latin typeface="맑은 고딕"/>
                        </a:rPr>
                        <a:t>Ω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30m</a:t>
                      </a:r>
                      <a:r>
                        <a:rPr lang="el-GR" sz="1000" b="0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Ω </a:t>
                      </a: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이하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chemeClr val="tx1"/>
                          </a:solidFill>
                          <a:latin typeface="맑은 고딕"/>
                        </a:rPr>
                        <a:t>동등이상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77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chemeClr val="tx1"/>
                          </a:solidFill>
                          <a:latin typeface="맑은 고딕"/>
                        </a:rPr>
                        <a:t>최대 허용전류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latin typeface="맑은 고딕"/>
                        </a:rPr>
                        <a:t>20A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30A </a:t>
                      </a: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이상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chemeClr val="tx1"/>
                          </a:solidFill>
                          <a:latin typeface="맑은 고딕"/>
                        </a:rPr>
                        <a:t>동등이상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677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chemeClr val="tx1"/>
                          </a:solidFill>
                          <a:latin typeface="맑은 고딕"/>
                        </a:rPr>
                        <a:t>무게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latin typeface="맑은 고딕"/>
                        </a:rPr>
                        <a:t>75g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40g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동등이상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677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chemeClr val="tx1"/>
                          </a:solidFill>
                          <a:latin typeface="맑은 고딕"/>
                        </a:rPr>
                        <a:t>동작온도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latin typeface="맑은 고딕"/>
                        </a:rPr>
                        <a:t>-55°C to +125°C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latin typeface="맑은 고딕"/>
                        </a:rPr>
                        <a:t>-55°C to +125°C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동등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571472" y="3857628"/>
            <a:ext cx="8706254" cy="977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- </a:t>
            </a:r>
            <a:r>
              <a:rPr lang="ko-KR" altLang="en-US" sz="1600" dirty="0">
                <a:latin typeface="+mn-ea"/>
              </a:rPr>
              <a:t>상용으로 개발되어 있는 기존 부품을 최적화 하여 비용 절감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- </a:t>
            </a:r>
            <a:r>
              <a:rPr lang="ko-KR" altLang="en-US" sz="1600" dirty="0">
                <a:latin typeface="+mn-ea"/>
              </a:rPr>
              <a:t>부품은 </a:t>
            </a:r>
            <a:r>
              <a:rPr lang="en-US" altLang="ko-KR" sz="1600" dirty="0">
                <a:latin typeface="+mn-ea"/>
              </a:rPr>
              <a:t>MILITARY </a:t>
            </a:r>
            <a:r>
              <a:rPr lang="ko-KR" altLang="en-US" sz="1600" dirty="0">
                <a:latin typeface="+mn-ea"/>
              </a:rPr>
              <a:t>규격을 만족하는 부품을 사용하여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온도조건 만족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 dirty="0">
              <a:latin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2" name="그룹 5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7" name="직사각형 6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8" name="직선 연결선 7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기존 사양 조사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2000" b="1" dirty="0">
                <a:latin typeface="+mn-ea"/>
              </a:rPr>
              <a:t>SPM</a:t>
            </a:r>
            <a:r>
              <a:rPr lang="ko-KR" altLang="en-US" sz="2000" b="1" dirty="0">
                <a:latin typeface="+mn-ea"/>
              </a:rPr>
              <a:t> 기존 사양</a:t>
            </a:r>
            <a:endParaRPr lang="en-US" altLang="ko-KR" sz="2000" b="1" dirty="0"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571472" y="5000636"/>
            <a:ext cx="8706254" cy="1272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- </a:t>
            </a:r>
            <a:r>
              <a:rPr lang="ko-KR" altLang="en-US" sz="1600" dirty="0">
                <a:latin typeface="+mn-ea"/>
              </a:rPr>
              <a:t>빠른 </a:t>
            </a:r>
            <a:r>
              <a:rPr lang="en-US" altLang="ko-KR" sz="1600" dirty="0">
                <a:latin typeface="+mn-ea"/>
              </a:rPr>
              <a:t>TURN ON/OFF TIME </a:t>
            </a:r>
            <a:r>
              <a:rPr lang="ko-KR" altLang="en-US" sz="1600" dirty="0">
                <a:latin typeface="+mn-ea"/>
              </a:rPr>
              <a:t>으로 손실 최소화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- </a:t>
            </a:r>
            <a:r>
              <a:rPr lang="ko-KR" altLang="en-US" sz="1600" dirty="0">
                <a:latin typeface="+mn-ea"/>
              </a:rPr>
              <a:t>낮은 </a:t>
            </a:r>
            <a:r>
              <a:rPr lang="en-US" altLang="ko-KR" sz="1600" dirty="0">
                <a:latin typeface="+mn-ea"/>
              </a:rPr>
              <a:t>RDS on </a:t>
            </a:r>
            <a:r>
              <a:rPr lang="ko-KR" altLang="en-US" sz="1600" dirty="0">
                <a:latin typeface="+mn-ea"/>
              </a:rPr>
              <a:t>으로 발열 및 전력 손실 최소화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- </a:t>
            </a:r>
            <a:r>
              <a:rPr lang="ko-KR" altLang="en-US" sz="1600" dirty="0">
                <a:latin typeface="+mn-ea"/>
              </a:rPr>
              <a:t>빠른 </a:t>
            </a:r>
            <a:r>
              <a:rPr lang="ko-KR" altLang="en-US" sz="1600" dirty="0" err="1">
                <a:latin typeface="+mn-ea"/>
              </a:rPr>
              <a:t>스위칭</a:t>
            </a:r>
            <a:r>
              <a:rPr lang="ko-KR" altLang="en-US" sz="1600" dirty="0">
                <a:latin typeface="+mn-ea"/>
              </a:rPr>
              <a:t> 주파수 허용하여 전력 손실 최소화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- </a:t>
            </a:r>
            <a:r>
              <a:rPr lang="ko-KR" altLang="en-US" sz="1600" dirty="0">
                <a:latin typeface="+mn-ea"/>
              </a:rPr>
              <a:t>전원 분리로 구동 </a:t>
            </a:r>
            <a:r>
              <a:rPr lang="ko-KR" altLang="en-US" sz="1600" dirty="0" err="1">
                <a:latin typeface="+mn-ea"/>
              </a:rPr>
              <a:t>노이즈</a:t>
            </a:r>
            <a:r>
              <a:rPr lang="ko-KR" altLang="en-US" sz="1600" dirty="0">
                <a:latin typeface="+mn-ea"/>
              </a:rPr>
              <a:t> 감쇄</a:t>
            </a:r>
            <a:endParaRPr lang="en-US" altLang="ko-KR" sz="1600" dirty="0">
              <a:latin typeface="+mn-ea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571472" y="1500174"/>
          <a:ext cx="7572427" cy="3429020"/>
        </p:xfrm>
        <a:graphic>
          <a:graphicData uri="http://schemas.openxmlformats.org/drawingml/2006/table">
            <a:tbl>
              <a:tblPr/>
              <a:tblGrid>
                <a:gridCol w="16356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62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022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82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290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구분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FBE4AE"/>
                        </a:gs>
                        <a:gs pos="13000">
                          <a:srgbClr val="BD922A"/>
                        </a:gs>
                        <a:gs pos="21001">
                          <a:srgbClr val="BD922A"/>
                        </a:gs>
                        <a:gs pos="63000">
                          <a:srgbClr val="FBE4AE"/>
                        </a:gs>
                        <a:gs pos="67000">
                          <a:srgbClr val="BD922A"/>
                        </a:gs>
                        <a:gs pos="69000">
                          <a:srgbClr val="835E17"/>
                        </a:gs>
                        <a:gs pos="82001">
                          <a:srgbClr val="A28949"/>
                        </a:gs>
                        <a:gs pos="100000">
                          <a:srgbClr val="FAE3B7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이전 설계치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FBE4AE"/>
                        </a:gs>
                        <a:gs pos="13000">
                          <a:srgbClr val="BD922A"/>
                        </a:gs>
                        <a:gs pos="21001">
                          <a:srgbClr val="BD922A"/>
                        </a:gs>
                        <a:gs pos="63000">
                          <a:srgbClr val="FBE4AE"/>
                        </a:gs>
                        <a:gs pos="67000">
                          <a:srgbClr val="BD922A"/>
                        </a:gs>
                        <a:gs pos="69000">
                          <a:srgbClr val="835E17"/>
                        </a:gs>
                        <a:gs pos="82001">
                          <a:srgbClr val="A28949"/>
                        </a:gs>
                        <a:gs pos="100000">
                          <a:srgbClr val="FAE3B7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목표 성능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FBE4AE"/>
                        </a:gs>
                        <a:gs pos="13000">
                          <a:srgbClr val="BD922A"/>
                        </a:gs>
                        <a:gs pos="21001">
                          <a:srgbClr val="BD922A"/>
                        </a:gs>
                        <a:gs pos="63000">
                          <a:srgbClr val="FBE4AE"/>
                        </a:gs>
                        <a:gs pos="67000">
                          <a:srgbClr val="BD922A"/>
                        </a:gs>
                        <a:gs pos="69000">
                          <a:srgbClr val="835E17"/>
                        </a:gs>
                        <a:gs pos="82001">
                          <a:srgbClr val="A28949"/>
                        </a:gs>
                        <a:gs pos="100000">
                          <a:srgbClr val="FAE3B7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기타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FBE4AE"/>
                        </a:gs>
                        <a:gs pos="13000">
                          <a:srgbClr val="BD922A"/>
                        </a:gs>
                        <a:gs pos="21001">
                          <a:srgbClr val="BD922A"/>
                        </a:gs>
                        <a:gs pos="63000">
                          <a:srgbClr val="FBE4AE"/>
                        </a:gs>
                        <a:gs pos="67000">
                          <a:srgbClr val="BD922A"/>
                        </a:gs>
                        <a:gs pos="69000">
                          <a:srgbClr val="835E17"/>
                        </a:gs>
                        <a:gs pos="82001">
                          <a:srgbClr val="A28949"/>
                        </a:gs>
                        <a:gs pos="100000">
                          <a:srgbClr val="FAE3B7"/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최대허용전압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100VDC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100VDC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동등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허용전류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50A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80A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동등이상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TURN ON TIME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45nsec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20nsec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동등이상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9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TURN OFF TIME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350nsec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40nsec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동등이상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9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RDS on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80m</a:t>
                      </a:r>
                      <a:r>
                        <a:rPr lang="el-GR" sz="105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Ω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20m</a:t>
                      </a:r>
                      <a:r>
                        <a:rPr lang="el-GR" sz="105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Ω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동등이상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290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스위칭 주파수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20KHz MAX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50KHz MAX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동등이상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290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전원 분리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1KV 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이상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50KV 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이상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동등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290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동작온도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-55°C to +125°C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-55°C to +125°C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동등이상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290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기타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전류 센싱기능 포함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전류 센싱 기능 포힘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동등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472" y="4429132"/>
            <a:ext cx="7858148" cy="228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2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사전기술 조사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977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사전 기술 조사</a:t>
            </a:r>
            <a:r>
              <a:rPr lang="en-US" altLang="ko-KR" sz="2000" b="1" dirty="0">
                <a:latin typeface="+mn-ea"/>
              </a:rPr>
              <a:t>(EMI </a:t>
            </a:r>
            <a:r>
              <a:rPr lang="ko-KR" altLang="en-US" sz="2000" b="1" dirty="0">
                <a:latin typeface="+mn-ea"/>
              </a:rPr>
              <a:t>필터</a:t>
            </a:r>
            <a:r>
              <a:rPr lang="en-US" altLang="ko-KR" sz="2000" b="1" dirty="0">
                <a:latin typeface="+mn-ea"/>
              </a:rPr>
              <a:t>)</a:t>
            </a: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- EMI </a:t>
            </a:r>
            <a:r>
              <a:rPr lang="ko-KR" altLang="en-US" sz="1600" dirty="0">
                <a:latin typeface="+mn-ea"/>
              </a:rPr>
              <a:t>필터의 개발 </a:t>
            </a:r>
            <a:r>
              <a:rPr lang="en-US" altLang="ko-KR" sz="1600" dirty="0">
                <a:latin typeface="+mn-ea"/>
              </a:rPr>
              <a:t>(MIL-STD-461F CE102 </a:t>
            </a:r>
            <a:r>
              <a:rPr lang="ko-KR" altLang="en-US" sz="1600" dirty="0">
                <a:latin typeface="+mn-ea"/>
              </a:rPr>
              <a:t>시험 기준</a:t>
            </a:r>
            <a:r>
              <a:rPr lang="en-US" altLang="ko-KR" sz="1600" dirty="0">
                <a:latin typeface="+mn-ea"/>
              </a:rPr>
              <a:t>)</a:t>
            </a:r>
          </a:p>
          <a:p>
            <a:pPr>
              <a:lnSpc>
                <a:spcPts val="2300"/>
              </a:lnSpc>
            </a:pPr>
            <a:endParaRPr lang="en-US" altLang="ko-KR" sz="1600" dirty="0">
              <a:latin typeface="+mn-ea"/>
            </a:endParaRPr>
          </a:p>
        </p:txBody>
      </p:sp>
      <p:pic>
        <p:nvPicPr>
          <p:cNvPr id="13" name="Picture 2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034" y="1857364"/>
            <a:ext cx="42672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14876" y="2000240"/>
            <a:ext cx="4144947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51453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pPr/>
              <a:t>7</a:t>
            </a:fld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38" y="1643050"/>
            <a:ext cx="3933825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사전기술 조사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977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사전 기술 조사</a:t>
            </a:r>
            <a:r>
              <a:rPr lang="en-US" altLang="ko-KR" sz="2000" b="1" dirty="0">
                <a:latin typeface="+mn-ea"/>
              </a:rPr>
              <a:t>(EMI </a:t>
            </a:r>
            <a:r>
              <a:rPr lang="ko-KR" altLang="en-US" sz="2000" b="1" dirty="0">
                <a:latin typeface="+mn-ea"/>
              </a:rPr>
              <a:t>필터</a:t>
            </a:r>
            <a:r>
              <a:rPr lang="en-US" altLang="ko-KR" sz="2000" b="1" dirty="0">
                <a:latin typeface="+mn-ea"/>
              </a:rPr>
              <a:t>)</a:t>
            </a: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- </a:t>
            </a:r>
            <a:r>
              <a:rPr lang="ko-KR" altLang="en-US" sz="1600" dirty="0">
                <a:latin typeface="+mn-ea"/>
              </a:rPr>
              <a:t>유사 제품 형상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 dirty="0"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AA1D65-BA3D-4A6D-952C-5B0B9CCE1A5E}"/>
              </a:ext>
            </a:extLst>
          </p:cNvPr>
          <p:cNvSpPr txBox="1"/>
          <p:nvPr/>
        </p:nvSpPr>
        <p:spPr>
          <a:xfrm>
            <a:off x="899592" y="4548886"/>
            <a:ext cx="6264696" cy="682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2300"/>
              </a:lnSpc>
              <a:buFontTx/>
              <a:buChar char="-"/>
            </a:pPr>
            <a:r>
              <a:rPr lang="ko-KR" altLang="en-US" sz="2000" b="1" dirty="0">
                <a:latin typeface="+mn-ea"/>
              </a:rPr>
              <a:t>적정 코어의 </a:t>
            </a:r>
            <a:r>
              <a:rPr lang="en-US" altLang="ko-KR" sz="2000" b="1" dirty="0">
                <a:latin typeface="+mn-ea"/>
              </a:rPr>
              <a:t>H</a:t>
            </a:r>
            <a:r>
              <a:rPr lang="ko-KR" altLang="en-US" sz="2000" b="1" dirty="0">
                <a:latin typeface="+mn-ea"/>
              </a:rPr>
              <a:t>값 방법 연구</a:t>
            </a:r>
            <a:r>
              <a:rPr lang="en-US" altLang="ko-KR" sz="2000" b="1" dirty="0">
                <a:latin typeface="+mn-ea"/>
              </a:rPr>
              <a:t>.</a:t>
            </a:r>
          </a:p>
          <a:p>
            <a:pPr marL="285750" indent="-285750">
              <a:lnSpc>
                <a:spcPts val="2300"/>
              </a:lnSpc>
              <a:buFontTx/>
              <a:buChar char="-"/>
            </a:pPr>
            <a:r>
              <a:rPr lang="en-US" altLang="ko-KR" sz="2000" b="1" dirty="0">
                <a:latin typeface="+mn-ea"/>
              </a:rPr>
              <a:t> S capacitor</a:t>
            </a:r>
            <a:r>
              <a:rPr lang="ko-KR" altLang="en-US" sz="2000" b="1" dirty="0">
                <a:latin typeface="+mn-ea"/>
              </a:rPr>
              <a:t>의 선정 방법 연구</a:t>
            </a:r>
            <a:r>
              <a:rPr lang="en-US" altLang="ko-KR" sz="2000" b="1" dirty="0">
                <a:latin typeface="+mn-ea"/>
              </a:rPr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사전기술 조사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977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사전 기술 조사</a:t>
            </a:r>
            <a:r>
              <a:rPr lang="en-US" altLang="ko-KR" sz="2000" b="1" dirty="0">
                <a:latin typeface="+mn-ea"/>
              </a:rPr>
              <a:t>(SPM)</a:t>
            </a: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- BLDC </a:t>
            </a:r>
            <a:r>
              <a:rPr lang="ko-KR" altLang="en-US" sz="1600" dirty="0">
                <a:latin typeface="+mn-ea"/>
              </a:rPr>
              <a:t>모터의 구조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 dirty="0">
              <a:latin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3" y="1643050"/>
            <a:ext cx="7309909" cy="400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pPr/>
              <a:t>9</a:t>
            </a:fld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1785926"/>
            <a:ext cx="4167190" cy="3682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3438" y="2143116"/>
            <a:ext cx="4164680" cy="3105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사전기술 조사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977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사전 기술 조사</a:t>
            </a:r>
            <a:r>
              <a:rPr lang="en-US" altLang="ko-KR" sz="2000" b="1" dirty="0">
                <a:latin typeface="+mn-ea"/>
              </a:rPr>
              <a:t>(SPM)</a:t>
            </a: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- BLDC </a:t>
            </a:r>
            <a:r>
              <a:rPr lang="ko-KR" altLang="en-US" sz="1600" dirty="0">
                <a:latin typeface="+mn-ea"/>
              </a:rPr>
              <a:t>모터 구동 방법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 dirty="0">
              <a:latin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8E678091357F24E8F48B77CA27B8190" ma:contentTypeVersion="10" ma:contentTypeDescription="새 문서를 만듭니다." ma:contentTypeScope="" ma:versionID="6214b655059a3f220a35174d05e9def0">
  <xsd:schema xmlns:xsd="http://www.w3.org/2001/XMLSchema" xmlns:xs="http://www.w3.org/2001/XMLSchema" xmlns:p="http://schemas.microsoft.com/office/2006/metadata/properties" xmlns:ns2="df922d41-91bf-45f8-8b2c-e1591bc010d5" targetNamespace="http://schemas.microsoft.com/office/2006/metadata/properties" ma:root="true" ma:fieldsID="f68fc4224146a5b1fae48ae4f549800b" ns2:_="">
    <xsd:import namespace="df922d41-91bf-45f8-8b2c-e1591bc010d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922d41-91bf-45f8-8b2c-e1591bc010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7FA2EDF-CBB7-475B-B0D9-861160A9824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752C289-7328-4F4C-BE3C-6FF959ED22D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922d41-91bf-45f8-8b2c-e1591bc010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A025E80-6017-4340-852A-AD128310F2C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6484</TotalTime>
  <Words>588</Words>
  <Application>Microsoft Office PowerPoint</Application>
  <PresentationFormat>화면 슬라이드 쇼(4:3)</PresentationFormat>
  <Paragraphs>175</Paragraphs>
  <Slides>12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0" baseType="lpstr">
      <vt:lpstr>HY견고딕</vt:lpstr>
      <vt:lpstr>HY헤드라인M</vt:lpstr>
      <vt:lpstr>맑은 고딕</vt:lpstr>
      <vt:lpstr>바른돋움 3</vt:lpstr>
      <vt:lpstr>-윤고딕330</vt:lpstr>
      <vt:lpstr>-윤고딕340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Kised</dc:creator>
  <cp:lastModifiedBy>ATMS</cp:lastModifiedBy>
  <cp:revision>373</cp:revision>
  <cp:lastPrinted>2019-09-16T00:28:29Z</cp:lastPrinted>
  <dcterms:created xsi:type="dcterms:W3CDTF">2017-03-29T07:13:25Z</dcterms:created>
  <dcterms:modified xsi:type="dcterms:W3CDTF">2021-10-07T10:30:19Z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0x01010048E678091357F24E8F48B77CA27B8190</vt:lpwstr>
  </property>
</Properties>
</file>