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6" r:id="rId5"/>
    <p:sldId id="338" r:id="rId6"/>
    <p:sldId id="328" r:id="rId7"/>
    <p:sldId id="339" r:id="rId8"/>
    <p:sldId id="340" r:id="rId9"/>
    <p:sldId id="333" r:id="rId10"/>
    <p:sldId id="334" r:id="rId11"/>
    <p:sldId id="335" r:id="rId12"/>
    <p:sldId id="336" r:id="rId13"/>
    <p:sldId id="337" r:id="rId14"/>
    <p:sldId id="342" r:id="rId15"/>
    <p:sldId id="341" r:id="rId16"/>
    <p:sldId id="347" r:id="rId17"/>
    <p:sldId id="344" r:id="rId18"/>
    <p:sldId id="343" r:id="rId19"/>
    <p:sldId id="349" r:id="rId20"/>
    <p:sldId id="348" r:id="rId21"/>
    <p:sldId id="350" r:id="rId22"/>
    <p:sldId id="351" r:id="rId23"/>
    <p:sldId id="346" r:id="rId24"/>
    <p:sldId id="332" r:id="rId25"/>
    <p:sldId id="268" r:id="rId26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D6E3"/>
    <a:srgbClr val="76C0D4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88539" autoAdjust="0"/>
  </p:normalViewPr>
  <p:slideViewPr>
    <p:cSldViewPr>
      <p:cViewPr varScale="1">
        <p:scale>
          <a:sx n="69" d="100"/>
          <a:sy n="69" d="100"/>
        </p:scale>
        <p:origin x="1188" y="44"/>
      </p:cViewPr>
      <p:guideLst>
        <p:guide orient="horz" pos="2160"/>
        <p:guide orient="horz" pos="4065"/>
        <p:guide orient="horz" pos="709"/>
        <p:guide pos="2880"/>
        <p:guide orient="horz" pos="3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pPr/>
              <a:t>2021-11-03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pPr/>
              <a:t>2021-11-03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831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pPr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pPr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pPr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pPr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pPr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pPr/>
              <a:t>2021-11-03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pPr/>
              <a:t>2021-11-03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pPr/>
              <a:t>2021-11-03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pPr/>
              <a:t>2021-11-03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pPr/>
              <a:t>2021-11-03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pPr/>
              <a:t>2021-11-03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pPr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wmf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">
            <a:extLst>
              <a:ext uri="{FF2B5EF4-FFF2-40B4-BE49-F238E27FC236}">
                <a16:creationId xmlns:a16="http://schemas.microsoft.com/office/drawing/2014/main" id="{2DCEA000-D289-4EF4-A734-FC6F45D2314B}"/>
              </a:ext>
            </a:extLst>
          </p:cNvPr>
          <p:cNvGrpSpPr/>
          <p:nvPr/>
        </p:nvGrpSpPr>
        <p:grpSpPr>
          <a:xfrm>
            <a:off x="205390" y="807350"/>
            <a:ext cx="8712968" cy="1200329"/>
            <a:chOff x="157020" y="3061083"/>
            <a:chExt cx="8712968" cy="120032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B794F71-B286-46DF-B6BB-A599C6C62D0C}"/>
                </a:ext>
              </a:extLst>
            </p:cNvPr>
            <p:cNvSpPr/>
            <p:nvPr/>
          </p:nvSpPr>
          <p:spPr>
            <a:xfrm>
              <a:off x="157020" y="3061083"/>
              <a:ext cx="871296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r>
                <a:rPr lang="ko-KR" altLang="en-US" sz="32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「지능화 파일럿 프로젝트」</a:t>
              </a:r>
              <a:endParaRPr lang="en-US" altLang="ko-KR" sz="4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 defTabSz="1330325" eaLnBrk="0" latinLnBrk="0" hangingPunct="0">
                <a:buSzPct val="100000"/>
                <a:defRPr/>
              </a:pPr>
              <a:r>
                <a:rPr lang="ko-KR" altLang="en-US" sz="40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</a:t>
              </a:r>
              <a:r>
                <a:rPr lang="en-US" altLang="ko-KR" sz="40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9</a:t>
              </a:r>
              <a:r>
                <a:rPr lang="ko-KR" altLang="en-US" sz="40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주차</a:t>
              </a:r>
              <a:endParaRPr lang="en-US" altLang="ko-KR" sz="32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E058587-107D-4BD4-940A-D86F73E1D0D0}"/>
                </a:ext>
              </a:extLst>
            </p:cNvPr>
            <p:cNvSpPr/>
            <p:nvPr/>
          </p:nvSpPr>
          <p:spPr>
            <a:xfrm>
              <a:off x="899592" y="3278004"/>
              <a:ext cx="59855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endParaRPr lang="ko-KR" altLang="en-US" sz="36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BFCAF9A-328B-48C6-8CA3-8371B22412AE}"/>
              </a:ext>
            </a:extLst>
          </p:cNvPr>
          <p:cNvSpPr/>
          <p:nvPr/>
        </p:nvSpPr>
        <p:spPr>
          <a:xfrm>
            <a:off x="279136" y="4941168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2021.  10.  28.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3019454" y="5877272"/>
            <a:ext cx="3105092" cy="574594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48A6EF-FA5B-4986-B0E6-1FB988DF7F77}"/>
              </a:ext>
            </a:extLst>
          </p:cNvPr>
          <p:cNvSpPr/>
          <p:nvPr/>
        </p:nvSpPr>
        <p:spPr>
          <a:xfrm>
            <a:off x="611560" y="2420888"/>
            <a:ext cx="8048120" cy="482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프로젝트명</a:t>
            </a:r>
            <a:r>
              <a: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sz="2000" kern="0" dirty="0" err="1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추력벡터제어기</a:t>
            </a:r>
            <a:r>
              <a:rPr lang="ko-KR" altLang="en-US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단종 대체 및 보완 설계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7FDF87-2724-410D-A13B-CED912323628}"/>
              </a:ext>
            </a:extLst>
          </p:cNvPr>
          <p:cNvSpPr/>
          <p:nvPr/>
        </p:nvSpPr>
        <p:spPr>
          <a:xfrm>
            <a:off x="611560" y="3563719"/>
            <a:ext cx="8048120" cy="943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2020254004</a:t>
            </a:r>
          </a:p>
          <a:p>
            <a:pPr algn="ctr">
              <a:lnSpc>
                <a:spcPct val="150000"/>
              </a:lnSpc>
            </a:pPr>
            <a:r>
              <a:rPr lang="ko-KR" altLang="en-US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손 의 걸</a:t>
            </a:r>
          </a:p>
        </p:txBody>
      </p:sp>
    </p:spTree>
    <p:extLst>
      <p:ext uri="{BB962C8B-B14F-4D97-AF65-F5344CB8AC3E}">
        <p14:creationId xmlns:p14="http://schemas.microsoft.com/office/powerpoint/2010/main" val="2057676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사전기술 조사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사전 기술 조사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500174"/>
            <a:ext cx="6629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285720" y="6000768"/>
            <a:ext cx="870625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>
                <a:latin typeface="+mn-ea"/>
              </a:rPr>
              <a:t>N-CH MOSFET</a:t>
            </a:r>
            <a:r>
              <a:rPr lang="ko-KR" altLang="en-US" sz="2000" b="1" dirty="0">
                <a:latin typeface="+mn-ea"/>
              </a:rPr>
              <a:t>를 구동하기 위한 방법에 대한 연구 필요</a:t>
            </a:r>
            <a:r>
              <a:rPr lang="en-US" altLang="ko-KR" sz="2000" b="1" dirty="0">
                <a:latin typeface="+mn-ea"/>
              </a:rPr>
              <a:t>.</a:t>
            </a:r>
            <a:endParaRPr lang="en-US" altLang="ko-KR" sz="1600" dirty="0">
              <a:latin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B0B6FC-993E-479A-865B-4639BA2D6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7851CC7-D605-4C89-B28F-354A2042586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980728"/>
            <a:ext cx="5317667" cy="30625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A08EEB-B81C-4D19-A13B-A5A4FACF4026}"/>
              </a:ext>
            </a:extLst>
          </p:cNvPr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사전기술 조사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C205FB-4CCD-4A27-96BF-4D1E22541BF2}"/>
              </a:ext>
            </a:extLst>
          </p:cNvPr>
          <p:cNvSpPr txBox="1"/>
          <p:nvPr/>
        </p:nvSpPr>
        <p:spPr>
          <a:xfrm>
            <a:off x="329384" y="872865"/>
            <a:ext cx="8706254" cy="358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dirty="0" err="1">
                <a:latin typeface="+mn-ea"/>
              </a:rPr>
              <a:t>BootStrap</a:t>
            </a:r>
            <a:r>
              <a:rPr lang="en-US" altLang="ko-KR" sz="1600" dirty="0">
                <a:latin typeface="+mn-ea"/>
              </a:rPr>
              <a:t> 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D126BDB-0585-4986-A4D9-4D168F6AE62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31640" y="3922183"/>
            <a:ext cx="5029635" cy="286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147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56D136-6C13-48FF-8931-B34F93D72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3C9C9B9-366D-44B2-B88C-3A754362561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7662" y="1562100"/>
            <a:ext cx="8448675" cy="3733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469A01-75E4-40E1-B0CF-1EA6C6FA1E31}"/>
              </a:ext>
            </a:extLst>
          </p:cNvPr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사전기술 조사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B9C0BB-0EEC-47B4-BAC2-B6E77197136E}"/>
              </a:ext>
            </a:extLst>
          </p:cNvPr>
          <p:cNvSpPr txBox="1"/>
          <p:nvPr/>
        </p:nvSpPr>
        <p:spPr>
          <a:xfrm>
            <a:off x="155912" y="944638"/>
            <a:ext cx="870625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부트 </a:t>
            </a:r>
            <a:r>
              <a:rPr lang="ko-KR" altLang="en-US" sz="2000" b="1" dirty="0" err="1">
                <a:latin typeface="+mn-ea"/>
              </a:rPr>
              <a:t>스트랩</a:t>
            </a:r>
            <a:r>
              <a:rPr lang="ko-KR" altLang="en-US" sz="2000" b="1" dirty="0">
                <a:latin typeface="+mn-ea"/>
              </a:rPr>
              <a:t> 원리</a:t>
            </a:r>
            <a:r>
              <a:rPr lang="en-US" altLang="ko-KR" sz="1600" dirty="0">
                <a:latin typeface="+mn-ea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64315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469A01-75E4-40E1-B0CF-1EA6C6FA1E31}"/>
              </a:ext>
            </a:extLst>
          </p:cNvPr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논문 및 사전 기술 조사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3" y="714356"/>
            <a:ext cx="5572164" cy="288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3B9C0BB-0EEC-47B4-BAC2-B6E77197136E}"/>
              </a:ext>
            </a:extLst>
          </p:cNvPr>
          <p:cNvSpPr txBox="1"/>
          <p:nvPr/>
        </p:nvSpPr>
        <p:spPr>
          <a:xfrm>
            <a:off x="437746" y="5929330"/>
            <a:ext cx="8706254" cy="653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Gate </a:t>
            </a:r>
            <a:r>
              <a:rPr lang="ko-KR" altLang="en-US" sz="1600" dirty="0">
                <a:latin typeface="+mn-ea"/>
              </a:rPr>
              <a:t>드라이버의 동작 원리와 스위치의 필요성</a:t>
            </a:r>
            <a:r>
              <a:rPr lang="en-US" altLang="ko-KR" sz="1600" dirty="0">
                <a:latin typeface="+mn-ea"/>
              </a:rPr>
              <a:t>, Floating </a:t>
            </a:r>
            <a:r>
              <a:rPr lang="ko-KR" altLang="en-US" sz="1600" dirty="0">
                <a:latin typeface="+mn-ea"/>
              </a:rPr>
              <a:t>전원을 사용하는 </a:t>
            </a:r>
            <a:r>
              <a:rPr lang="en-US" altLang="ko-KR" sz="1600" dirty="0">
                <a:latin typeface="+mn-ea"/>
              </a:rPr>
              <a:t>BLDC </a:t>
            </a:r>
            <a:r>
              <a:rPr lang="ko-KR" altLang="en-US" sz="1600" dirty="0">
                <a:latin typeface="+mn-ea"/>
              </a:rPr>
              <a:t>모터의 전원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1600" dirty="0">
                <a:latin typeface="+mn-ea"/>
              </a:rPr>
              <a:t>회로의 설계 방안과 구동회로의 원가 절감 및 </a:t>
            </a:r>
            <a:r>
              <a:rPr lang="en-US" altLang="ko-KR" sz="1600" dirty="0">
                <a:latin typeface="+mn-ea"/>
              </a:rPr>
              <a:t>PCB </a:t>
            </a:r>
            <a:r>
              <a:rPr lang="ko-KR" altLang="en-US" sz="1600" dirty="0">
                <a:latin typeface="+mn-ea"/>
              </a:rPr>
              <a:t>공간 절약에 도움이 됨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388" y="1285860"/>
            <a:ext cx="2296923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5786" y="3714752"/>
            <a:ext cx="2169680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71868" y="3714752"/>
            <a:ext cx="2059622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43636" y="3786190"/>
            <a:ext cx="2199289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469A01-75E4-40E1-B0CF-1EA6C6FA1E31}"/>
              </a:ext>
            </a:extLst>
          </p:cNvPr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예비 설계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B9C0BB-0EEC-47B4-BAC2-B6E77197136E}"/>
              </a:ext>
            </a:extLst>
          </p:cNvPr>
          <p:cNvSpPr txBox="1"/>
          <p:nvPr/>
        </p:nvSpPr>
        <p:spPr>
          <a:xfrm>
            <a:off x="437746" y="714356"/>
            <a:ext cx="8706254" cy="358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1600" dirty="0">
                <a:latin typeface="+mn-ea"/>
              </a:rPr>
              <a:t>부트스트랩 구성 및 원리</a:t>
            </a:r>
            <a:endParaRPr lang="en-US" altLang="ko-KR" sz="1600" dirty="0">
              <a:latin typeface="+mn-ea"/>
            </a:endParaRPr>
          </a:p>
        </p:txBody>
      </p:sp>
      <p:pic>
        <p:nvPicPr>
          <p:cNvPr id="7" name="Picture 3"/>
          <p:cNvPicPr>
            <a:picLocks noGrp="1"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32" y="1357298"/>
            <a:ext cx="5904656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제목 2"/>
          <p:cNvSpPr txBox="1">
            <a:spLocks/>
          </p:cNvSpPr>
          <p:nvPr/>
        </p:nvSpPr>
        <p:spPr>
          <a:xfrm>
            <a:off x="416056" y="4381634"/>
            <a:ext cx="8229600" cy="251536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noProof="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그림</a:t>
            </a:r>
            <a:r>
              <a:rPr lang="en-US" altLang="ko-KR" sz="1100" noProof="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3.  </a:t>
            </a:r>
            <a:r>
              <a:rPr lang="ko-KR" altLang="en-US" sz="1100" noProof="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간단한 구조의 </a:t>
            </a:r>
            <a:r>
              <a:rPr lang="en-US" altLang="ko-KR" sz="1100" noProof="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Bootstrap </a:t>
            </a:r>
            <a:r>
              <a:rPr lang="ko-KR" altLang="en-US" sz="1100" noProof="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회로</a:t>
            </a:r>
            <a:endParaRPr kumimoji="0" lang="ko-KR" altLang="en-US" sz="110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5888664" y="1357298"/>
            <a:ext cx="0" cy="72008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504288" y="1357298"/>
            <a:ext cx="338437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776096" y="2869466"/>
            <a:ext cx="1296144" cy="216024"/>
            <a:chOff x="1043608" y="2708920"/>
            <a:chExt cx="1296144" cy="216024"/>
          </a:xfrm>
        </p:grpSpPr>
        <p:cxnSp>
          <p:nvCxnSpPr>
            <p:cNvPr id="29" name="꺾인 연결선 28"/>
            <p:cNvCxnSpPr/>
            <p:nvPr/>
          </p:nvCxnSpPr>
          <p:spPr>
            <a:xfrm flipV="1">
              <a:off x="1043608" y="2708920"/>
              <a:ext cx="360040" cy="216024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꺾인 연결선 29"/>
            <p:cNvCxnSpPr/>
            <p:nvPr/>
          </p:nvCxnSpPr>
          <p:spPr>
            <a:xfrm>
              <a:off x="1403648" y="2708920"/>
              <a:ext cx="288032" cy="216024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꺾인 연결선 30"/>
            <p:cNvCxnSpPr/>
            <p:nvPr/>
          </p:nvCxnSpPr>
          <p:spPr>
            <a:xfrm flipV="1">
              <a:off x="1691680" y="2708920"/>
              <a:ext cx="288032" cy="216024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꺾인 연결선 31"/>
            <p:cNvCxnSpPr/>
            <p:nvPr/>
          </p:nvCxnSpPr>
          <p:spPr>
            <a:xfrm>
              <a:off x="1979712" y="2708920"/>
              <a:ext cx="360040" cy="216024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28"/>
          <p:cNvSpPr txBox="1"/>
          <p:nvPr/>
        </p:nvSpPr>
        <p:spPr>
          <a:xfrm>
            <a:off x="416056" y="265344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FF0000"/>
                </a:solidFill>
              </a:rPr>
              <a:t>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29"/>
          <p:cNvSpPr txBox="1"/>
          <p:nvPr/>
        </p:nvSpPr>
        <p:spPr>
          <a:xfrm>
            <a:off x="416056" y="294147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0000FF"/>
                </a:solidFill>
              </a:rPr>
              <a:t>L</a:t>
            </a:r>
            <a:endParaRPr lang="ko-KR" altLang="en-US" dirty="0">
              <a:solidFill>
                <a:srgbClr val="0000FF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4160472" y="1789346"/>
            <a:ext cx="0" cy="1728192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160472" y="1789346"/>
            <a:ext cx="792088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">
            <a:extLst>
              <a:ext uri="{FF2B5EF4-FFF2-40B4-BE49-F238E27FC236}">
                <a16:creationId xmlns:a16="http://schemas.microsoft.com/office/drawing/2014/main" id="{0C5A33CB-A45E-40FC-930F-43409B77F8FE}"/>
              </a:ext>
            </a:extLst>
          </p:cNvPr>
          <p:cNvSpPr txBox="1"/>
          <p:nvPr/>
        </p:nvSpPr>
        <p:spPr>
          <a:xfrm>
            <a:off x="5960672" y="1357298"/>
            <a:ext cx="936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FF0000"/>
                </a:solidFill>
              </a:rPr>
              <a:t>방전</a:t>
            </a:r>
          </a:p>
        </p:txBody>
      </p:sp>
      <p:sp>
        <p:nvSpPr>
          <p:cNvPr id="17" name="TextBox 2">
            <a:extLst>
              <a:ext uri="{FF2B5EF4-FFF2-40B4-BE49-F238E27FC236}">
                <a16:creationId xmlns:a16="http://schemas.microsoft.com/office/drawing/2014/main" id="{69F45CEB-CFC4-4AFB-9041-87D883B568DD}"/>
              </a:ext>
            </a:extLst>
          </p:cNvPr>
          <p:cNvSpPr txBox="1"/>
          <p:nvPr/>
        </p:nvSpPr>
        <p:spPr>
          <a:xfrm>
            <a:off x="5960672" y="1717338"/>
            <a:ext cx="79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0000FF"/>
                </a:solidFill>
              </a:rPr>
              <a:t>충전</a:t>
            </a:r>
          </a:p>
        </p:txBody>
      </p:sp>
      <p:sp>
        <p:nvSpPr>
          <p:cNvPr id="18" name="TextBox 30"/>
          <p:cNvSpPr txBox="1"/>
          <p:nvPr/>
        </p:nvSpPr>
        <p:spPr>
          <a:xfrm>
            <a:off x="3080352" y="308549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FF0000"/>
                </a:solidFill>
              </a:rPr>
              <a:t>ON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TextBox 31"/>
          <p:cNvSpPr txBox="1"/>
          <p:nvPr/>
        </p:nvSpPr>
        <p:spPr>
          <a:xfrm>
            <a:off x="3080352" y="344553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0000FF"/>
                </a:solidFill>
              </a:rPr>
              <a:t>OFF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20" name="TextBox 35"/>
          <p:cNvSpPr txBox="1"/>
          <p:nvPr/>
        </p:nvSpPr>
        <p:spPr>
          <a:xfrm>
            <a:off x="7256816" y="236541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FF0000"/>
                </a:solidFill>
              </a:rPr>
              <a:t>OFF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TextBox 37"/>
          <p:cNvSpPr txBox="1"/>
          <p:nvPr/>
        </p:nvSpPr>
        <p:spPr>
          <a:xfrm>
            <a:off x="7256816" y="265344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0000FF"/>
                </a:solidFill>
              </a:rPr>
              <a:t>ON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5297742" y="1554272"/>
            <a:ext cx="100583" cy="91058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4952560" y="1789346"/>
            <a:ext cx="0" cy="36004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42"/>
          <p:cNvSpPr txBox="1"/>
          <p:nvPr/>
        </p:nvSpPr>
        <p:spPr>
          <a:xfrm>
            <a:off x="6320712" y="925250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srgbClr val="FF0000"/>
                </a:solidFill>
              </a:rPr>
              <a:t>※</a:t>
            </a:r>
            <a:r>
              <a:rPr lang="ko-KR" altLang="en-US" sz="1200" dirty="0">
                <a:solidFill>
                  <a:srgbClr val="FF0000"/>
                </a:solidFill>
              </a:rPr>
              <a:t>회로도면 </a:t>
            </a:r>
            <a:r>
              <a:rPr lang="en-US" altLang="ko-KR" sz="1200" dirty="0" err="1">
                <a:solidFill>
                  <a:srgbClr val="FF0000"/>
                </a:solidFill>
              </a:rPr>
              <a:t>OrCAD</a:t>
            </a:r>
            <a:r>
              <a:rPr lang="ko-KR" altLang="en-US" sz="1200" dirty="0">
                <a:solidFill>
                  <a:srgbClr val="FF0000"/>
                </a:solidFill>
              </a:rPr>
              <a:t>로 작성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648304" y="1429306"/>
            <a:ext cx="720080" cy="432048"/>
          </a:xfrm>
          <a:prstGeom prst="rect">
            <a:avLst/>
          </a:prstGeom>
          <a:noFill/>
          <a:ln cmpd="sng">
            <a:solidFill>
              <a:srgbClr val="C709C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024568" y="1933362"/>
            <a:ext cx="720080" cy="432048"/>
          </a:xfrm>
          <a:prstGeom prst="rect">
            <a:avLst/>
          </a:prstGeom>
          <a:noFill/>
          <a:ln cmpd="sng">
            <a:solidFill>
              <a:srgbClr val="C709C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7" name="TextBox 48"/>
          <p:cNvSpPr txBox="1"/>
          <p:nvPr/>
        </p:nvSpPr>
        <p:spPr>
          <a:xfrm>
            <a:off x="1640192" y="1933362"/>
            <a:ext cx="237626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rgbClr val="C709C7"/>
                </a:solidFill>
              </a:rPr>
              <a:t>부트스트랩 다이오드</a:t>
            </a:r>
            <a:endParaRPr lang="ko-KR" altLang="en-US" dirty="0">
              <a:solidFill>
                <a:srgbClr val="C709C7"/>
              </a:solidFill>
            </a:endParaRPr>
          </a:p>
        </p:txBody>
      </p:sp>
      <p:sp>
        <p:nvSpPr>
          <p:cNvPr id="28" name="TextBox 50"/>
          <p:cNvSpPr txBox="1"/>
          <p:nvPr/>
        </p:nvSpPr>
        <p:spPr>
          <a:xfrm>
            <a:off x="4304488" y="2437418"/>
            <a:ext cx="237626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709C7"/>
                </a:solidFill>
              </a:rPr>
              <a:t>부트스트랩 </a:t>
            </a:r>
            <a:r>
              <a:rPr lang="ko-KR" altLang="en-US" dirty="0" err="1">
                <a:solidFill>
                  <a:srgbClr val="C709C7"/>
                </a:solidFill>
              </a:rPr>
              <a:t>커패시터</a:t>
            </a:r>
            <a:endParaRPr lang="ko-KR" altLang="en-US" dirty="0">
              <a:solidFill>
                <a:srgbClr val="C709C7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469A01-75E4-40E1-B0CF-1EA6C6FA1E31}"/>
              </a:ext>
            </a:extLst>
          </p:cNvPr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예비 설계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B9C0BB-0EEC-47B4-BAC2-B6E77197136E}"/>
              </a:ext>
            </a:extLst>
          </p:cNvPr>
          <p:cNvSpPr txBox="1"/>
          <p:nvPr/>
        </p:nvSpPr>
        <p:spPr>
          <a:xfrm>
            <a:off x="437746" y="714356"/>
            <a:ext cx="8706254" cy="358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1600" dirty="0">
                <a:latin typeface="+mn-ea"/>
              </a:rPr>
              <a:t>부트스트랩 구성 및 원리</a:t>
            </a:r>
            <a:endParaRPr lang="en-US" altLang="ko-KR" sz="1600" dirty="0">
              <a:latin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20058" y="1211872"/>
            <a:ext cx="8303885" cy="4578271"/>
            <a:chOff x="534219" y="908720"/>
            <a:chExt cx="8303885" cy="4722287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8BB441C-C935-4EC0-93F4-2B65142E2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1680" y="1124744"/>
              <a:ext cx="7146424" cy="4506263"/>
            </a:xfrm>
            <a:prstGeom prst="rect">
              <a:avLst/>
            </a:prstGeom>
          </p:spPr>
        </p:pic>
        <p:sp>
          <p:nvSpPr>
            <p:cNvPr id="10" name="TextBox 13"/>
            <p:cNvSpPr txBox="1"/>
            <p:nvPr/>
          </p:nvSpPr>
          <p:spPr>
            <a:xfrm>
              <a:off x="1873796" y="908720"/>
              <a:ext cx="1944216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400" dirty="0">
                  <a:solidFill>
                    <a:srgbClr val="FF0000"/>
                  </a:solidFill>
                </a:rPr>
                <a:t>부트스트랩 전압</a:t>
              </a:r>
            </a:p>
          </p:txBody>
        </p:sp>
        <p:sp>
          <p:nvSpPr>
            <p:cNvPr id="11" name="TextBox 16"/>
            <p:cNvSpPr txBox="1"/>
            <p:nvPr/>
          </p:nvSpPr>
          <p:spPr>
            <a:xfrm>
              <a:off x="1907704" y="2060848"/>
              <a:ext cx="1944216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400" dirty="0">
                  <a:solidFill>
                    <a:srgbClr val="0000FF"/>
                  </a:solidFill>
                </a:rPr>
                <a:t>로드전압</a:t>
              </a:r>
            </a:p>
          </p:txBody>
        </p:sp>
        <p:sp>
          <p:nvSpPr>
            <p:cNvPr id="12" name="TextBox 17"/>
            <p:cNvSpPr txBox="1"/>
            <p:nvPr/>
          </p:nvSpPr>
          <p:spPr>
            <a:xfrm>
              <a:off x="1835696" y="3212976"/>
              <a:ext cx="1944216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400" dirty="0" err="1">
                  <a:solidFill>
                    <a:srgbClr val="00FF00"/>
                  </a:solidFill>
                </a:rPr>
                <a:t>게이트</a:t>
              </a:r>
              <a:r>
                <a:rPr lang="ko-KR" altLang="en-US" sz="1400" dirty="0">
                  <a:solidFill>
                    <a:srgbClr val="00FF00"/>
                  </a:solidFill>
                </a:rPr>
                <a:t> 인가 전압</a:t>
              </a:r>
            </a:p>
          </p:txBody>
        </p:sp>
        <p:sp>
          <p:nvSpPr>
            <p:cNvPr id="13" name="TextBox 18"/>
            <p:cNvSpPr txBox="1"/>
            <p:nvPr/>
          </p:nvSpPr>
          <p:spPr>
            <a:xfrm>
              <a:off x="1907704" y="4293096"/>
              <a:ext cx="1944216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400" dirty="0" err="1">
                  <a:solidFill>
                    <a:srgbClr val="C709C7"/>
                  </a:solidFill>
                </a:rPr>
                <a:t>게이트</a:t>
              </a:r>
              <a:r>
                <a:rPr lang="en-US" altLang="ko-KR" sz="1400" dirty="0">
                  <a:solidFill>
                    <a:srgbClr val="C709C7"/>
                  </a:solidFill>
                </a:rPr>
                <a:t>-</a:t>
              </a:r>
              <a:r>
                <a:rPr lang="ko-KR" altLang="en-US" sz="1400" dirty="0">
                  <a:solidFill>
                    <a:srgbClr val="C709C7"/>
                  </a:solidFill>
                </a:rPr>
                <a:t>소스전압</a:t>
              </a:r>
            </a:p>
          </p:txBody>
        </p:sp>
        <p:cxnSp>
          <p:nvCxnSpPr>
            <p:cNvPr id="14" name="직선 화살표 연결선 13"/>
            <p:cNvCxnSpPr/>
            <p:nvPr/>
          </p:nvCxnSpPr>
          <p:spPr>
            <a:xfrm flipH="1">
              <a:off x="1547664" y="1412776"/>
              <a:ext cx="936104" cy="0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22"/>
            <p:cNvSpPr txBox="1"/>
            <p:nvPr/>
          </p:nvSpPr>
          <p:spPr>
            <a:xfrm>
              <a:off x="534219" y="1244377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rgbClr val="FF0000"/>
                  </a:solidFill>
                </a:rPr>
                <a:t>41.52V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 flipH="1">
              <a:off x="1547664" y="2492896"/>
              <a:ext cx="936104" cy="0"/>
            </a:xfrm>
            <a:prstGeom prst="straightConnector1">
              <a:avLst/>
            </a:prstGeom>
            <a:ln w="25400" cmpd="sng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24"/>
            <p:cNvSpPr txBox="1"/>
            <p:nvPr/>
          </p:nvSpPr>
          <p:spPr>
            <a:xfrm>
              <a:off x="539552" y="2324497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rgbClr val="0000FF"/>
                  </a:solidFill>
                </a:rPr>
                <a:t>27.12V</a:t>
              </a:r>
              <a:endParaRPr lang="ko-KR" altLang="en-US" dirty="0">
                <a:solidFill>
                  <a:srgbClr val="0000FF"/>
                </a:solidFill>
              </a:endParaRPr>
            </a:p>
          </p:txBody>
        </p:sp>
        <p:cxnSp>
          <p:nvCxnSpPr>
            <p:cNvPr id="18" name="직선 화살표 연결선 17"/>
            <p:cNvCxnSpPr/>
            <p:nvPr/>
          </p:nvCxnSpPr>
          <p:spPr>
            <a:xfrm flipH="1">
              <a:off x="1547664" y="3573016"/>
              <a:ext cx="648072" cy="0"/>
            </a:xfrm>
            <a:prstGeom prst="straightConnector1">
              <a:avLst/>
            </a:prstGeom>
            <a:ln w="25400" cmpd="sng">
              <a:solidFill>
                <a:srgbClr val="00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27"/>
            <p:cNvSpPr txBox="1"/>
            <p:nvPr/>
          </p:nvSpPr>
          <p:spPr>
            <a:xfrm>
              <a:off x="827584" y="3385567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rgbClr val="00FF00"/>
                  </a:solidFill>
                </a:rPr>
                <a:t>3.3V</a:t>
              </a:r>
              <a:endParaRPr lang="ko-KR" altLang="en-US" dirty="0">
                <a:solidFill>
                  <a:srgbClr val="00FF00"/>
                </a:solidFill>
              </a:endParaRPr>
            </a:p>
          </p:txBody>
        </p:sp>
        <p:sp>
          <p:nvSpPr>
            <p:cNvPr id="20" name="TextBox 28"/>
            <p:cNvSpPr txBox="1"/>
            <p:nvPr/>
          </p:nvSpPr>
          <p:spPr>
            <a:xfrm>
              <a:off x="683568" y="5085184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rgbClr val="F640F6"/>
                  </a:solidFill>
                </a:rPr>
                <a:t>0.87V</a:t>
              </a:r>
              <a:endParaRPr lang="ko-KR" altLang="en-US" dirty="0">
                <a:solidFill>
                  <a:srgbClr val="F640F6"/>
                </a:solidFill>
              </a:endParaRPr>
            </a:p>
          </p:txBody>
        </p:sp>
        <p:cxnSp>
          <p:nvCxnSpPr>
            <p:cNvPr id="21" name="직선 화살표 연결선 20"/>
            <p:cNvCxnSpPr/>
            <p:nvPr/>
          </p:nvCxnSpPr>
          <p:spPr>
            <a:xfrm flipH="1">
              <a:off x="1547664" y="5301208"/>
              <a:ext cx="936104" cy="0"/>
            </a:xfrm>
            <a:prstGeom prst="straightConnector1">
              <a:avLst/>
            </a:prstGeom>
            <a:ln w="25400" cmpd="sng">
              <a:solidFill>
                <a:srgbClr val="F640F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/>
            <p:nvPr/>
          </p:nvCxnSpPr>
          <p:spPr>
            <a:xfrm flipH="1">
              <a:off x="1547664" y="1969790"/>
              <a:ext cx="648072" cy="0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32"/>
            <p:cNvSpPr txBox="1"/>
            <p:nvPr/>
          </p:nvSpPr>
          <p:spPr>
            <a:xfrm>
              <a:off x="903784" y="1772816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rgbClr val="FF0000"/>
                  </a:solidFill>
                </a:rPr>
                <a:t>15V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8" name="TextBox 36"/>
          <p:cNvSpPr txBox="1"/>
          <p:nvPr/>
        </p:nvSpPr>
        <p:spPr>
          <a:xfrm>
            <a:off x="5249927" y="1067856"/>
            <a:ext cx="3456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srgbClr val="FF0000"/>
                </a:solidFill>
              </a:rPr>
              <a:t>※</a:t>
            </a:r>
            <a:r>
              <a:rPr lang="ko-KR" altLang="en-US" sz="1200" dirty="0">
                <a:solidFill>
                  <a:srgbClr val="FF0000"/>
                </a:solidFill>
              </a:rPr>
              <a:t>회로도면 </a:t>
            </a:r>
            <a:r>
              <a:rPr lang="en-US" altLang="ko-KR" sz="1200" dirty="0" err="1">
                <a:solidFill>
                  <a:srgbClr val="FF0000"/>
                </a:solidFill>
              </a:rPr>
              <a:t>OrCAD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</a:rPr>
              <a:t>시뮬레이션 </a:t>
            </a:r>
            <a:r>
              <a:rPr lang="en-US" altLang="ko-KR" sz="1200" dirty="0">
                <a:solidFill>
                  <a:srgbClr val="FF0000"/>
                </a:solidFill>
              </a:rPr>
              <a:t>Tool P-spice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469A01-75E4-40E1-B0CF-1EA6C6FA1E31}"/>
              </a:ext>
            </a:extLst>
          </p:cNvPr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예비 설계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B9C0BB-0EEC-47B4-BAC2-B6E77197136E}"/>
              </a:ext>
            </a:extLst>
          </p:cNvPr>
          <p:cNvSpPr txBox="1"/>
          <p:nvPr/>
        </p:nvSpPr>
        <p:spPr>
          <a:xfrm>
            <a:off x="437746" y="714356"/>
            <a:ext cx="870625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1600" dirty="0">
                <a:latin typeface="+mn-ea"/>
              </a:rPr>
              <a:t>부트스트랩 구성 회로</a:t>
            </a:r>
            <a:endParaRPr lang="en-US" altLang="ko-KR" sz="1600" dirty="0">
              <a:latin typeface="+mn-ea"/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3788" y="4293096"/>
            <a:ext cx="4176464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3"/>
          <p:cNvSpPr txBox="1"/>
          <p:nvPr/>
        </p:nvSpPr>
        <p:spPr>
          <a:xfrm>
            <a:off x="6552220" y="1052736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srgbClr val="FF0000"/>
                </a:solidFill>
              </a:rPr>
              <a:t>※</a:t>
            </a:r>
            <a:r>
              <a:rPr lang="ko-KR" altLang="en-US" sz="1200" dirty="0">
                <a:solidFill>
                  <a:srgbClr val="FF0000"/>
                </a:solidFill>
              </a:rPr>
              <a:t>회로도면 </a:t>
            </a:r>
            <a:r>
              <a:rPr lang="en-US" altLang="ko-KR" sz="1200" dirty="0" err="1">
                <a:solidFill>
                  <a:srgbClr val="FF0000"/>
                </a:solidFill>
              </a:rPr>
              <a:t>OrCAD</a:t>
            </a:r>
            <a:r>
              <a:rPr lang="ko-KR" altLang="en-US" sz="1200" dirty="0">
                <a:solidFill>
                  <a:srgbClr val="FF0000"/>
                </a:solidFill>
              </a:rPr>
              <a:t>로 작성</a:t>
            </a: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9532" y="1268760"/>
            <a:ext cx="8424936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469A01-75E4-40E1-B0CF-1EA6C6FA1E31}"/>
              </a:ext>
            </a:extLst>
          </p:cNvPr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예비 설계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B9C0BB-0EEC-47B4-BAC2-B6E77197136E}"/>
              </a:ext>
            </a:extLst>
          </p:cNvPr>
          <p:cNvSpPr txBox="1"/>
          <p:nvPr/>
        </p:nvSpPr>
        <p:spPr>
          <a:xfrm>
            <a:off x="437746" y="714356"/>
            <a:ext cx="8706254" cy="358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1600" dirty="0" err="1">
                <a:latin typeface="+mn-ea"/>
              </a:rPr>
              <a:t>게이트</a:t>
            </a:r>
            <a:r>
              <a:rPr lang="ko-KR" altLang="en-US" sz="1600" dirty="0">
                <a:latin typeface="+mn-ea"/>
              </a:rPr>
              <a:t> 보호용 다이오드의 선정</a:t>
            </a:r>
            <a:endParaRPr lang="en-US" altLang="ko-KR" sz="1600" dirty="0">
              <a:latin typeface="+mn-ea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6632" y="1376773"/>
            <a:ext cx="8208912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5273176" y="2168860"/>
            <a:ext cx="936104" cy="648072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304624" y="4401108"/>
            <a:ext cx="8534752" cy="1512168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2628" indent="-342900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Arial" pitchFamily="34" charset="0"/>
              <a:buChar char="•"/>
            </a:pPr>
            <a:r>
              <a:rPr lang="ko-KR" altLang="en-US" sz="1400" dirty="0" err="1">
                <a:latin typeface="굴림체" pitchFamily="49" charset="-127"/>
                <a:ea typeface="굴림체" pitchFamily="49" charset="-127"/>
              </a:rPr>
              <a:t>제너다이오드</a:t>
            </a:r>
            <a:r>
              <a:rPr lang="ko-KR" altLang="en-US" sz="1400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>
                <a:latin typeface="굴림체" pitchFamily="49" charset="-127"/>
                <a:ea typeface="굴림체" pitchFamily="49" charset="-127"/>
              </a:rPr>
              <a:t>Bias</a:t>
            </a:r>
            <a:r>
              <a:rPr lang="ko-KR" altLang="en-US" sz="1400" dirty="0">
                <a:latin typeface="굴림체" pitchFamily="49" charset="-127"/>
                <a:ea typeface="굴림체" pitchFamily="49" charset="-127"/>
              </a:rPr>
              <a:t>용 저항선정</a:t>
            </a:r>
            <a:br>
              <a:rPr lang="en-US" altLang="ko-KR" sz="1400" dirty="0">
                <a:latin typeface="굴림체" pitchFamily="49" charset="-127"/>
                <a:ea typeface="굴림체" pitchFamily="49" charset="-127"/>
              </a:rPr>
            </a:br>
            <a:r>
              <a:rPr lang="en-US" altLang="ko-KR" sz="1400" dirty="0">
                <a:latin typeface="굴림체" pitchFamily="49" charset="-127"/>
                <a:ea typeface="굴림체" pitchFamily="49" charset="-127"/>
              </a:rPr>
              <a:t>R16</a:t>
            </a:r>
            <a:r>
              <a:rPr lang="ko-KR" altLang="en-US" sz="1400" dirty="0">
                <a:latin typeface="굴림체" pitchFamily="49" charset="-127"/>
                <a:ea typeface="굴림체" pitchFamily="49" charset="-127"/>
              </a:rPr>
              <a:t>에 걸리는 전압</a:t>
            </a:r>
            <a:r>
              <a:rPr lang="en-US" altLang="ko-KR" sz="1400" dirty="0">
                <a:latin typeface="굴림체" pitchFamily="49" charset="-127"/>
                <a:ea typeface="굴림체" pitchFamily="49" charset="-127"/>
              </a:rPr>
              <a:t>V</a:t>
            </a:r>
            <a:r>
              <a:rPr lang="en-US" altLang="ko-KR" sz="1100" dirty="0">
                <a:latin typeface="굴림체" pitchFamily="49" charset="-127"/>
                <a:ea typeface="굴림체" pitchFamily="49" charset="-127"/>
              </a:rPr>
              <a:t>R</a:t>
            </a:r>
            <a:r>
              <a:rPr lang="en-US" altLang="ko-KR" sz="1400" dirty="0">
                <a:latin typeface="굴림체" pitchFamily="49" charset="-127"/>
                <a:ea typeface="굴림체" pitchFamily="49" charset="-127"/>
              </a:rPr>
              <a:t>=</a:t>
            </a:r>
            <a:r>
              <a:rPr lang="en-US" altLang="ko-KR" sz="1400" dirty="0" err="1">
                <a:latin typeface="굴림체" pitchFamily="49" charset="-127"/>
                <a:ea typeface="굴림체" pitchFamily="49" charset="-127"/>
              </a:rPr>
              <a:t>V</a:t>
            </a:r>
            <a:r>
              <a:rPr lang="en-US" altLang="ko-KR" sz="1100" dirty="0" err="1">
                <a:latin typeface="굴림체" pitchFamily="49" charset="-127"/>
                <a:ea typeface="굴림체" pitchFamily="49" charset="-127"/>
              </a:rPr>
              <a:t>boot</a:t>
            </a:r>
            <a:r>
              <a:rPr lang="en-US" altLang="ko-KR" sz="1400" dirty="0">
                <a:latin typeface="굴림체" pitchFamily="49" charset="-127"/>
                <a:ea typeface="굴림체" pitchFamily="49" charset="-127"/>
              </a:rPr>
              <a:t>-{</a:t>
            </a:r>
            <a:r>
              <a:rPr lang="en-US" altLang="ko-KR" sz="1400" dirty="0" err="1">
                <a:latin typeface="굴림체" pitchFamily="49" charset="-127"/>
                <a:ea typeface="굴림체" pitchFamily="49" charset="-127"/>
              </a:rPr>
              <a:t>V</a:t>
            </a:r>
            <a:r>
              <a:rPr lang="en-US" altLang="ko-KR" sz="1100" dirty="0" err="1">
                <a:latin typeface="굴림체" pitchFamily="49" charset="-127"/>
                <a:ea typeface="굴림체" pitchFamily="49" charset="-127"/>
              </a:rPr>
              <a:t>z</a:t>
            </a:r>
            <a:r>
              <a:rPr lang="en-US" altLang="ko-KR" sz="1400" dirty="0"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400" dirty="0" err="1">
                <a:latin typeface="굴림체" pitchFamily="49" charset="-127"/>
                <a:ea typeface="굴림체" pitchFamily="49" charset="-127"/>
              </a:rPr>
              <a:t>제너전압</a:t>
            </a:r>
            <a:r>
              <a:rPr lang="en-US" altLang="ko-KR" sz="1400" dirty="0">
                <a:latin typeface="굴림체" pitchFamily="49" charset="-127"/>
                <a:ea typeface="굴림체" pitchFamily="49" charset="-127"/>
              </a:rPr>
              <a:t>)+</a:t>
            </a:r>
            <a:r>
              <a:rPr lang="ko-KR" altLang="en-US" sz="1400" dirty="0">
                <a:latin typeface="굴림체" pitchFamily="49" charset="-127"/>
                <a:ea typeface="굴림체" pitchFamily="49" charset="-127"/>
              </a:rPr>
              <a:t>부하전압</a:t>
            </a:r>
            <a:r>
              <a:rPr lang="en-US" altLang="ko-KR" sz="1400" dirty="0">
                <a:latin typeface="굴림체" pitchFamily="49" charset="-127"/>
                <a:ea typeface="굴림체" pitchFamily="49" charset="-127"/>
              </a:rPr>
              <a:t>}=42.3V-(12V+28V)=2.3V</a:t>
            </a:r>
          </a:p>
          <a:p>
            <a:pPr marL="452628" indent="-342900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Arial" pitchFamily="34" charset="0"/>
              <a:buChar char="•"/>
            </a:pPr>
            <a:r>
              <a:rPr lang="ko-KR" altLang="en-US" sz="1400" dirty="0" err="1">
                <a:latin typeface="굴림체" pitchFamily="49" charset="-127"/>
                <a:ea typeface="굴림체" pitchFamily="49" charset="-127"/>
              </a:rPr>
              <a:t>제너</a:t>
            </a:r>
            <a:r>
              <a:rPr lang="ko-KR" altLang="en-US" sz="1400" dirty="0">
                <a:latin typeface="굴림체" pitchFamily="49" charset="-127"/>
                <a:ea typeface="굴림체" pitchFamily="49" charset="-127"/>
              </a:rPr>
              <a:t> 전류 </a:t>
            </a:r>
            <a:r>
              <a:rPr lang="en-US" altLang="ko-KR" sz="1400" dirty="0" err="1">
                <a:latin typeface="굴림체" pitchFamily="49" charset="-127"/>
                <a:ea typeface="굴림체" pitchFamily="49" charset="-127"/>
              </a:rPr>
              <a:t>I</a:t>
            </a:r>
            <a:r>
              <a:rPr lang="en-US" altLang="ko-KR" sz="1100" dirty="0" err="1">
                <a:latin typeface="굴림체" pitchFamily="49" charset="-127"/>
                <a:ea typeface="굴림체" pitchFamily="49" charset="-127"/>
              </a:rPr>
              <a:t>z</a:t>
            </a:r>
            <a:r>
              <a:rPr lang="en-US" altLang="ko-KR" sz="1400" dirty="0">
                <a:latin typeface="굴림체" pitchFamily="49" charset="-127"/>
                <a:ea typeface="굴림체" pitchFamily="49" charset="-127"/>
              </a:rPr>
              <a:t>=10mA</a:t>
            </a:r>
            <a:r>
              <a:rPr lang="ko-KR" altLang="en-US" sz="1400" dirty="0">
                <a:latin typeface="굴림체" pitchFamily="49" charset="-127"/>
                <a:ea typeface="굴림체" pitchFamily="49" charset="-127"/>
              </a:rPr>
              <a:t>로 선정</a:t>
            </a:r>
            <a:endParaRPr lang="en-US" altLang="ko-KR" sz="1400" dirty="0">
              <a:latin typeface="굴림체" pitchFamily="49" charset="-127"/>
              <a:ea typeface="굴림체" pitchFamily="49" charset="-127"/>
            </a:endParaRPr>
          </a:p>
          <a:p>
            <a:pPr marL="452628" indent="-342900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Arial" pitchFamily="34" charset="0"/>
              <a:buChar char="•"/>
            </a:pPr>
            <a:r>
              <a:rPr lang="en-US" altLang="ko-KR" sz="1400" dirty="0">
                <a:latin typeface="굴림체" pitchFamily="49" charset="-127"/>
                <a:ea typeface="굴림체" pitchFamily="49" charset="-127"/>
              </a:rPr>
              <a:t>R16=2.3V/10mA ≒ 230</a:t>
            </a:r>
            <a:r>
              <a:rPr lang="el-GR" altLang="ko-KR" sz="1400" dirty="0">
                <a:latin typeface="굴림체" pitchFamily="49" charset="-127"/>
                <a:ea typeface="굴림체" pitchFamily="49" charset="-127"/>
              </a:rPr>
              <a:t>Ω</a:t>
            </a:r>
            <a:endParaRPr lang="en-US" altLang="ko-KR" sz="1400" dirty="0">
              <a:latin typeface="굴림체" pitchFamily="49" charset="-127"/>
              <a:ea typeface="굴림체" pitchFamily="49" charset="-127"/>
            </a:endParaRPr>
          </a:p>
          <a:p>
            <a:pPr marL="452628" indent="-342900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+mj-ea"/>
              <a:buAutoNum type="circleNumDbPlain"/>
            </a:pPr>
            <a:endParaRPr lang="en-US" altLang="ko-KR" sz="1200" dirty="0"/>
          </a:p>
        </p:txBody>
      </p:sp>
      <p:sp>
        <p:nvSpPr>
          <p:cNvPr id="10" name="제목 2"/>
          <p:cNvSpPr txBox="1">
            <a:spLocks/>
          </p:cNvSpPr>
          <p:nvPr/>
        </p:nvSpPr>
        <p:spPr>
          <a:xfrm>
            <a:off x="448640" y="4185084"/>
            <a:ext cx="8229600" cy="251536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noProof="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그림</a:t>
            </a:r>
            <a:r>
              <a:rPr lang="en-US" altLang="ko-KR" sz="1100" noProof="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7.  IR2110</a:t>
            </a:r>
            <a:r>
              <a:rPr lang="ko-KR" altLang="en-US" sz="1100" noProof="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을 이용한 </a:t>
            </a:r>
            <a:r>
              <a:rPr lang="en-US" altLang="ko-KR" sz="1100" noProof="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Bootstrap </a:t>
            </a:r>
            <a:r>
              <a:rPr lang="ko-KR" altLang="en-US" sz="1100" noProof="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회로</a:t>
            </a:r>
            <a:endParaRPr lang="en-US" altLang="ko-KR" sz="1100" noProof="0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1" name="TextBox 13"/>
          <p:cNvSpPr txBox="1"/>
          <p:nvPr/>
        </p:nvSpPr>
        <p:spPr>
          <a:xfrm>
            <a:off x="6497312" y="944724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srgbClr val="FF0000"/>
                </a:solidFill>
              </a:rPr>
              <a:t>※</a:t>
            </a:r>
            <a:r>
              <a:rPr lang="ko-KR" altLang="en-US" sz="1200" dirty="0">
                <a:solidFill>
                  <a:srgbClr val="FF0000"/>
                </a:solidFill>
              </a:rPr>
              <a:t>회로도면 </a:t>
            </a:r>
            <a:r>
              <a:rPr lang="en-US" altLang="ko-KR" sz="1200" dirty="0" err="1">
                <a:solidFill>
                  <a:srgbClr val="FF0000"/>
                </a:solidFill>
              </a:rPr>
              <a:t>OrCAD</a:t>
            </a:r>
            <a:r>
              <a:rPr lang="ko-KR" altLang="en-US" sz="1200" dirty="0">
                <a:solidFill>
                  <a:srgbClr val="FF0000"/>
                </a:solidFill>
              </a:rPr>
              <a:t>로 작성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469A01-75E4-40E1-B0CF-1EA6C6FA1E31}"/>
              </a:ext>
            </a:extLst>
          </p:cNvPr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예비 설계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B9C0BB-0EEC-47B4-BAC2-B6E77197136E}"/>
              </a:ext>
            </a:extLst>
          </p:cNvPr>
          <p:cNvSpPr txBox="1"/>
          <p:nvPr/>
        </p:nvSpPr>
        <p:spPr>
          <a:xfrm>
            <a:off x="437746" y="714356"/>
            <a:ext cx="870625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1600" dirty="0">
                <a:latin typeface="+mn-ea"/>
              </a:rPr>
              <a:t>부트 </a:t>
            </a:r>
            <a:r>
              <a:rPr lang="ko-KR" altLang="en-US" sz="1600" dirty="0" err="1">
                <a:latin typeface="+mn-ea"/>
              </a:rPr>
              <a:t>스트랩</a:t>
            </a:r>
            <a:r>
              <a:rPr lang="ko-KR" altLang="en-US" sz="1600" dirty="0">
                <a:latin typeface="+mn-ea"/>
              </a:rPr>
              <a:t> 다이오드의 선정</a:t>
            </a:r>
            <a:endParaRPr lang="en-US" altLang="ko-KR" sz="1600" dirty="0">
              <a:latin typeface="+mn-ea"/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666031"/>
            <a:ext cx="5760640" cy="352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3203848" y="2818159"/>
            <a:ext cx="648072" cy="648072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4168" y="1666032"/>
            <a:ext cx="2657475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168" y="3538239"/>
            <a:ext cx="2664296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3B9C0BB-0EEC-47B4-BAC2-B6E77197136E}"/>
              </a:ext>
            </a:extLst>
          </p:cNvPr>
          <p:cNvSpPr txBox="1"/>
          <p:nvPr/>
        </p:nvSpPr>
        <p:spPr>
          <a:xfrm>
            <a:off x="285720" y="5357826"/>
            <a:ext cx="8706254" cy="358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FAST </a:t>
            </a:r>
            <a:r>
              <a:rPr lang="ko-KR" altLang="en-US" sz="1600" dirty="0">
                <a:latin typeface="+mn-ea"/>
              </a:rPr>
              <a:t>타입의 다이오드 선정</a:t>
            </a:r>
            <a:endParaRPr lang="en-US" altLang="ko-KR" sz="1600" dirty="0">
              <a:latin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469A01-75E4-40E1-B0CF-1EA6C6FA1E31}"/>
              </a:ext>
            </a:extLst>
          </p:cNvPr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예비 설계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B9C0BB-0EEC-47B4-BAC2-B6E77197136E}"/>
              </a:ext>
            </a:extLst>
          </p:cNvPr>
          <p:cNvSpPr txBox="1"/>
          <p:nvPr/>
        </p:nvSpPr>
        <p:spPr>
          <a:xfrm>
            <a:off x="437746" y="714356"/>
            <a:ext cx="8706254" cy="358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1600" dirty="0">
                <a:latin typeface="+mn-ea"/>
              </a:rPr>
              <a:t>부트스트랩 </a:t>
            </a:r>
            <a:r>
              <a:rPr lang="ko-KR" altLang="en-US" sz="1600" dirty="0" err="1">
                <a:latin typeface="+mn-ea"/>
              </a:rPr>
              <a:t>캐패시터의</a:t>
            </a:r>
            <a:r>
              <a:rPr lang="ko-KR" altLang="en-US" sz="1600" dirty="0">
                <a:latin typeface="+mn-ea"/>
              </a:rPr>
              <a:t> 용량 선정</a:t>
            </a:r>
            <a:endParaRPr lang="en-US" altLang="ko-KR" sz="1600" dirty="0">
              <a:latin typeface="+mn-ea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285860"/>
            <a:ext cx="4104456" cy="3597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2013912" y="2654012"/>
            <a:ext cx="432048" cy="504056"/>
          </a:xfrm>
          <a:prstGeom prst="rect">
            <a:avLst/>
          </a:prstGeom>
          <a:noFill/>
          <a:ln cmpd="sng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62184" y="1501884"/>
            <a:ext cx="4392488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34192" y="3086060"/>
            <a:ext cx="4320480" cy="161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3B9C0BB-0EEC-47B4-BAC2-B6E77197136E}"/>
              </a:ext>
            </a:extLst>
          </p:cNvPr>
          <p:cNvSpPr txBox="1"/>
          <p:nvPr/>
        </p:nvSpPr>
        <p:spPr>
          <a:xfrm>
            <a:off x="285720" y="5000636"/>
            <a:ext cx="870625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1600" dirty="0">
                <a:latin typeface="+mn-ea"/>
              </a:rPr>
              <a:t>수식에 대입하여 적정한 용량의 </a:t>
            </a:r>
            <a:r>
              <a:rPr lang="ko-KR" altLang="en-US" sz="1600" dirty="0" err="1">
                <a:latin typeface="+mn-ea"/>
              </a:rPr>
              <a:t>캐패시터를</a:t>
            </a:r>
            <a:r>
              <a:rPr lang="ko-KR" altLang="en-US" sz="1600" dirty="0">
                <a:latin typeface="+mn-ea"/>
              </a:rPr>
              <a:t> 선정하고 관련 시뮬레이션 수행 예정</a:t>
            </a:r>
            <a:endParaRPr lang="en-US" altLang="ko-KR" sz="1600" dirty="0">
              <a:latin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307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연구 배경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단종된 </a:t>
            </a:r>
            <a:r>
              <a:rPr lang="en-US" altLang="ko-KR" sz="1600" dirty="0">
                <a:latin typeface="+mn-ea"/>
              </a:rPr>
              <a:t>SPM </a:t>
            </a:r>
            <a:r>
              <a:rPr lang="ko-KR" altLang="en-US" sz="1600" dirty="0">
                <a:latin typeface="+mn-ea"/>
              </a:rPr>
              <a:t>을 대체하기 위해 인버터 회로의 대한 연구와 기술 개발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EMI </a:t>
            </a:r>
            <a:r>
              <a:rPr lang="ko-KR" altLang="en-US" sz="1600" dirty="0">
                <a:latin typeface="+mn-ea"/>
              </a:rPr>
              <a:t>필터의 발열을 최소화하고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비용을 절감할 수 있는 방법에 대한 연구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기존 기술의 문제점 및 애로사항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EMI/EMC</a:t>
            </a:r>
            <a:r>
              <a:rPr lang="ko-KR" altLang="en-US" sz="1600" dirty="0">
                <a:latin typeface="+mn-ea"/>
              </a:rPr>
              <a:t>를 대비하기 위해 장착하는 필터의 전압 강하로 인하여 발열로 나타나게 됨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  MIL-STD-461F </a:t>
            </a:r>
            <a:r>
              <a:rPr lang="ko-KR" altLang="en-US" sz="1600" dirty="0">
                <a:latin typeface="+mn-ea"/>
              </a:rPr>
              <a:t>시험 </a:t>
            </a:r>
            <a:r>
              <a:rPr lang="en-US" altLang="ko-KR" sz="1600" dirty="0">
                <a:latin typeface="+mn-ea"/>
              </a:rPr>
              <a:t>FAIL</a:t>
            </a:r>
            <a:r>
              <a:rPr lang="ko-KR" altLang="en-US" sz="1600" dirty="0">
                <a:latin typeface="+mn-ea"/>
              </a:rPr>
              <a:t>시 부품 교환이 어려움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기존 인버터 회로에 적용했던 </a:t>
            </a:r>
            <a:r>
              <a:rPr lang="en-US" altLang="ko-KR" sz="1600" dirty="0">
                <a:latin typeface="+mn-ea"/>
              </a:rPr>
              <a:t>SPM(Smart Power Module)</a:t>
            </a:r>
            <a:r>
              <a:rPr lang="ko-KR" altLang="en-US" sz="1600" dirty="0">
                <a:latin typeface="+mn-ea"/>
              </a:rPr>
              <a:t> 의 경우 단종되었으며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높은 지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 </a:t>
            </a:r>
            <a:r>
              <a:rPr lang="ko-KR" altLang="en-US" sz="1600" dirty="0">
                <a:latin typeface="+mn-ea"/>
              </a:rPr>
              <a:t>연시간 및 </a:t>
            </a:r>
            <a:r>
              <a:rPr lang="en-US" altLang="ko-KR" sz="1600" dirty="0" err="1">
                <a:latin typeface="+mn-ea"/>
              </a:rPr>
              <a:t>Rds_ON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값에 의해 발열 및 효율이 떨어지며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매우 고가의 부품으로 대량 생산에 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 </a:t>
            </a:r>
            <a:r>
              <a:rPr lang="ko-KR" altLang="en-US" sz="1600" dirty="0">
                <a:latin typeface="+mn-ea"/>
              </a:rPr>
              <a:t>적합하지 않음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발열 대비 </a:t>
            </a:r>
            <a:r>
              <a:rPr lang="ko-KR" altLang="en-US" sz="1600" dirty="0" err="1">
                <a:latin typeface="+mn-ea"/>
              </a:rPr>
              <a:t>설계시</a:t>
            </a:r>
            <a:r>
              <a:rPr lang="ko-KR" altLang="en-US" sz="1600" dirty="0">
                <a:latin typeface="+mn-ea"/>
              </a:rPr>
              <a:t> 무게가 증가하여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경량화 설계에 어려움이 있음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000C54-88B9-4291-92CE-2AC72DBCFE43}"/>
              </a:ext>
            </a:extLst>
          </p:cNvPr>
          <p:cNvSpPr txBox="1"/>
          <p:nvPr/>
        </p:nvSpPr>
        <p:spPr>
          <a:xfrm>
            <a:off x="1835696" y="6444044"/>
            <a:ext cx="213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EMI</a:t>
            </a:r>
            <a:r>
              <a:rPr lang="ko-KR" altLang="en-US" b="1" dirty="0"/>
              <a:t> 필터 형상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69942A-4B96-4C39-B0F3-6AE79A7DAFCD}"/>
              </a:ext>
            </a:extLst>
          </p:cNvPr>
          <p:cNvSpPr txBox="1"/>
          <p:nvPr/>
        </p:nvSpPr>
        <p:spPr>
          <a:xfrm>
            <a:off x="5537706" y="6444044"/>
            <a:ext cx="213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SPM </a:t>
            </a:r>
            <a:r>
              <a:rPr lang="ko-KR" altLang="en-US" b="1" dirty="0"/>
              <a:t>형상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B4D9605-E5FC-4874-AE00-DDCDC9A8793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27897" y="4268136"/>
            <a:ext cx="3000487" cy="188562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9C77107-CCD8-4BA4-8D86-5284DB69D38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9567" y="4063186"/>
            <a:ext cx="35242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233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469A01-75E4-40E1-B0CF-1EA6C6FA1E31}"/>
              </a:ext>
            </a:extLst>
          </p:cNvPr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논문 및 사전 기술 조사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B9C0BB-0EEC-47B4-BAC2-B6E77197136E}"/>
              </a:ext>
            </a:extLst>
          </p:cNvPr>
          <p:cNvSpPr txBox="1"/>
          <p:nvPr/>
        </p:nvSpPr>
        <p:spPr>
          <a:xfrm>
            <a:off x="155912" y="944638"/>
            <a:ext cx="8706254" cy="1272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>
                <a:latin typeface="+mn-ea"/>
              </a:rPr>
              <a:t>EMI CE102 : </a:t>
            </a:r>
            <a:r>
              <a:rPr lang="ko-KR" altLang="en-US" sz="2000" b="1" dirty="0">
                <a:latin typeface="+mn-ea"/>
              </a:rPr>
              <a:t>관련 자료 없음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2000" b="1" dirty="0">
                <a:latin typeface="+mn-ea"/>
              </a:rPr>
              <a:t>                 </a:t>
            </a:r>
            <a:r>
              <a:rPr lang="ko-KR" altLang="en-US" sz="2000" b="1" dirty="0">
                <a:latin typeface="+mn-ea"/>
              </a:rPr>
              <a:t>전문 컨설팅 업체에 문의한 결과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2000" b="1" dirty="0">
                <a:latin typeface="+mn-ea"/>
              </a:rPr>
              <a:t>                 </a:t>
            </a:r>
            <a:r>
              <a:rPr lang="ko-KR" altLang="en-US" sz="2000" b="1" dirty="0" err="1">
                <a:latin typeface="+mn-ea"/>
              </a:rPr>
              <a:t>아트웍등</a:t>
            </a:r>
            <a:r>
              <a:rPr lang="ko-KR" altLang="en-US" sz="2000" b="1" dirty="0">
                <a:latin typeface="+mn-ea"/>
              </a:rPr>
              <a:t> 다양한 구성에서 변수가 많아서 정확한 계산이 되지 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2000" b="1" dirty="0">
                <a:latin typeface="+mn-ea"/>
              </a:rPr>
              <a:t>                 </a:t>
            </a:r>
            <a:r>
              <a:rPr lang="ko-KR" altLang="en-US" sz="2000" b="1" dirty="0">
                <a:latin typeface="+mn-ea"/>
              </a:rPr>
              <a:t>않으며</a:t>
            </a:r>
            <a:r>
              <a:rPr lang="en-US" altLang="ko-KR" sz="2000" b="1" dirty="0">
                <a:latin typeface="+mn-ea"/>
              </a:rPr>
              <a:t>, </a:t>
            </a:r>
            <a:r>
              <a:rPr lang="ko-KR" altLang="en-US" sz="2000" b="1" dirty="0">
                <a:latin typeface="+mn-ea"/>
              </a:rPr>
              <a:t>시험을 통해서만 검증 가능</a:t>
            </a:r>
            <a:endParaRPr lang="en-US" altLang="ko-KR" sz="1600" dirty="0">
              <a:latin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2357430"/>
            <a:ext cx="5229225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38" y="4143380"/>
            <a:ext cx="1341402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488" y="4143380"/>
            <a:ext cx="2214578" cy="2355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57884" y="3714752"/>
            <a:ext cx="2619375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추진 일정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19516AB-587C-4488-A1D4-4C94FA88F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664769"/>
              </p:ext>
            </p:extLst>
          </p:nvPr>
        </p:nvGraphicFramePr>
        <p:xfrm>
          <a:off x="200302" y="1679029"/>
          <a:ext cx="8743395" cy="4579123"/>
        </p:xfrm>
        <a:graphic>
          <a:graphicData uri="http://schemas.openxmlformats.org/drawingml/2006/table">
            <a:tbl>
              <a:tblPr/>
              <a:tblGrid>
                <a:gridCol w="1954080">
                  <a:extLst>
                    <a:ext uri="{9D8B030D-6E8A-4147-A177-3AD203B41FA5}">
                      <a16:colId xmlns:a16="http://schemas.microsoft.com/office/drawing/2014/main" val="158197171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2638795995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2520036919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3865943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20168934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1860574894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1815215520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147794631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21937805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487532261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121685450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899732632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71146230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205058422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158328922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82734725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609234018"/>
                    </a:ext>
                  </a:extLst>
                </a:gridCol>
              </a:tblGrid>
              <a:tr h="47681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세부 추진일정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742936"/>
                  </a:ext>
                </a:extLst>
              </a:tr>
              <a:tr h="5097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219853"/>
                  </a:ext>
                </a:extLst>
              </a:tr>
              <a:tr h="331369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프로젝트 계획 수립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743581"/>
                  </a:ext>
                </a:extLst>
              </a:tr>
              <a:tr h="326120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사전 기술 조사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986936"/>
                  </a:ext>
                </a:extLst>
              </a:tr>
              <a:tr h="326120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요구 사항 정의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876919"/>
                  </a:ext>
                </a:extLst>
              </a:tr>
              <a:tr h="326120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예비 설계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580341"/>
                  </a:ext>
                </a:extLst>
              </a:tr>
              <a:tr h="326120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검증방안 설계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5455331"/>
                  </a:ext>
                </a:extLst>
              </a:tr>
              <a:tr h="326120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상세 설계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7847534"/>
                  </a:ext>
                </a:extLst>
              </a:tr>
              <a:tr h="326120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Drawing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1503471"/>
                  </a:ext>
                </a:extLst>
              </a:tr>
              <a:tr h="326120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제작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8462742"/>
                  </a:ext>
                </a:extLst>
              </a:tr>
              <a:tr h="326120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시험 및 검증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4378810"/>
                  </a:ext>
                </a:extLst>
              </a:tr>
              <a:tr h="326120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환경 시험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821148"/>
                  </a:ext>
                </a:extLst>
              </a:tr>
              <a:tr h="326120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보고서 작성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8089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8126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93247" y="2372687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24DDEAE-3E0E-48AA-8411-A7AB43C4667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3019454" y="5877272"/>
            <a:ext cx="3105092" cy="57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목표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2422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연구 목표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비용 절감을 위한 인버터 회로 개발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단종된 </a:t>
            </a:r>
            <a:r>
              <a:rPr lang="en-US" altLang="ko-KR" sz="1600" dirty="0">
                <a:latin typeface="+mn-ea"/>
              </a:rPr>
              <a:t>SPM</a:t>
            </a:r>
            <a:r>
              <a:rPr lang="ko-KR" altLang="en-US" sz="1600" dirty="0">
                <a:latin typeface="+mn-ea"/>
              </a:rPr>
              <a:t>과 동등 이상 성능을 낼 수 있고 저렴한 인버터 개발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세부 연구 목표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 MIL-STD-810F </a:t>
            </a:r>
            <a:r>
              <a:rPr lang="ko-KR" altLang="en-US" sz="1600" dirty="0">
                <a:latin typeface="+mn-ea"/>
              </a:rPr>
              <a:t>기준 최대 발열량 </a:t>
            </a:r>
            <a:r>
              <a:rPr lang="en-US" altLang="ko-KR" sz="1600" dirty="0">
                <a:latin typeface="+mn-ea"/>
              </a:rPr>
              <a:t>100℃ </a:t>
            </a:r>
            <a:r>
              <a:rPr lang="ko-KR" altLang="en-US" sz="1600" dirty="0">
                <a:latin typeface="+mn-ea"/>
              </a:rPr>
              <a:t>이하 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EMI</a:t>
            </a:r>
            <a:r>
              <a:rPr lang="ko-KR" altLang="en-US" sz="1600" dirty="0">
                <a:latin typeface="+mn-ea"/>
              </a:rPr>
              <a:t>필터와 </a:t>
            </a:r>
            <a:r>
              <a:rPr lang="en-US" altLang="ko-KR" sz="1600" dirty="0">
                <a:latin typeface="+mn-ea"/>
              </a:rPr>
              <a:t>MOSFET </a:t>
            </a:r>
            <a:r>
              <a:rPr lang="ko-KR" altLang="en-US" sz="1600" dirty="0">
                <a:latin typeface="+mn-ea"/>
              </a:rPr>
              <a:t>내부 저항 </a:t>
            </a:r>
            <a:r>
              <a:rPr lang="en-US" altLang="ko-KR" sz="1600" dirty="0">
                <a:latin typeface="+mn-ea"/>
              </a:rPr>
              <a:t>20m</a:t>
            </a:r>
            <a:r>
              <a:rPr lang="el-GR" altLang="ko-KR" sz="1600" dirty="0">
                <a:latin typeface="+mn-ea"/>
              </a:rPr>
              <a:t>Ω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이하 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부품 선정 기준</a:t>
            </a:r>
            <a:r>
              <a:rPr lang="en-US" altLang="ko-KR" sz="1600" dirty="0">
                <a:latin typeface="+mn-ea"/>
              </a:rPr>
              <a:t>)</a:t>
            </a: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부품 비용 </a:t>
            </a:r>
            <a:r>
              <a:rPr lang="en-US" altLang="ko-KR" sz="1600" dirty="0">
                <a:latin typeface="+mn-ea"/>
              </a:rPr>
              <a:t>50% </a:t>
            </a:r>
            <a:r>
              <a:rPr lang="ko-KR" altLang="en-US" sz="1600" dirty="0">
                <a:latin typeface="+mn-ea"/>
              </a:rPr>
              <a:t>이상 절감</a:t>
            </a:r>
            <a:endParaRPr lang="en-US" altLang="ko-KR" sz="1600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69942A-4B96-4C39-B0F3-6AE79A7DAFCD}"/>
              </a:ext>
            </a:extLst>
          </p:cNvPr>
          <p:cNvSpPr txBox="1"/>
          <p:nvPr/>
        </p:nvSpPr>
        <p:spPr>
          <a:xfrm>
            <a:off x="1619672" y="6350738"/>
            <a:ext cx="173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필터 회로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B1EBB1-C2E9-401E-BAED-A0EBD0173F44}"/>
              </a:ext>
            </a:extLst>
          </p:cNvPr>
          <p:cNvSpPr txBox="1"/>
          <p:nvPr/>
        </p:nvSpPr>
        <p:spPr>
          <a:xfrm>
            <a:off x="5148064" y="6328084"/>
            <a:ext cx="173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SPM </a:t>
            </a:r>
            <a:r>
              <a:rPr lang="ko-KR" altLang="en-US" b="1" dirty="0"/>
              <a:t>회로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852466-5119-4F58-8F13-F1F1FF239F5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89235" y="3798386"/>
            <a:ext cx="4754838" cy="245132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96A090C-F25E-43C4-A321-069296D017A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9927" y="4310587"/>
            <a:ext cx="3744416" cy="122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453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7" name="직사각형 6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기존 사양 조사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>
                <a:latin typeface="+mn-ea"/>
              </a:rPr>
              <a:t>EMI </a:t>
            </a:r>
            <a:r>
              <a:rPr lang="ko-KR" altLang="en-US" sz="2000" b="1" dirty="0">
                <a:latin typeface="+mn-ea"/>
              </a:rPr>
              <a:t>필터의 기존 사양</a:t>
            </a:r>
            <a:endParaRPr lang="en-US" altLang="ko-KR" sz="2000" b="1" dirty="0">
              <a:latin typeface="+mn-ea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642910" y="1500174"/>
          <a:ext cx="7500990" cy="2357453"/>
        </p:xfrm>
        <a:graphic>
          <a:graphicData uri="http://schemas.openxmlformats.org/drawingml/2006/table">
            <a:tbl>
              <a:tblPr/>
              <a:tblGrid>
                <a:gridCol w="1620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74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7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56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67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구분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E6DCAC"/>
                        </a:gs>
                        <a:gs pos="12000">
                          <a:srgbClr val="E6D78A"/>
                        </a:gs>
                        <a:gs pos="30000">
                          <a:srgbClr val="C7AC4C"/>
                        </a:gs>
                        <a:gs pos="45000">
                          <a:srgbClr val="E6D78A"/>
                        </a:gs>
                        <a:gs pos="77000">
                          <a:srgbClr val="C7AC4C"/>
                        </a:gs>
                        <a:gs pos="100000">
                          <a:srgbClr val="E6DCA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이전 설계치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E6DCAC"/>
                        </a:gs>
                        <a:gs pos="12000">
                          <a:srgbClr val="E6D78A"/>
                        </a:gs>
                        <a:gs pos="30000">
                          <a:srgbClr val="C7AC4C"/>
                        </a:gs>
                        <a:gs pos="45000">
                          <a:srgbClr val="E6D78A"/>
                        </a:gs>
                        <a:gs pos="77000">
                          <a:srgbClr val="C7AC4C"/>
                        </a:gs>
                        <a:gs pos="100000">
                          <a:srgbClr val="E6DCA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목표 성능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E6DCAC"/>
                        </a:gs>
                        <a:gs pos="12000">
                          <a:srgbClr val="E6D78A"/>
                        </a:gs>
                        <a:gs pos="30000">
                          <a:srgbClr val="C7AC4C"/>
                        </a:gs>
                        <a:gs pos="45000">
                          <a:srgbClr val="E6D78A"/>
                        </a:gs>
                        <a:gs pos="77000">
                          <a:srgbClr val="C7AC4C"/>
                        </a:gs>
                        <a:gs pos="100000">
                          <a:srgbClr val="E6DCA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기타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E6DCAC"/>
                        </a:gs>
                        <a:gs pos="12000">
                          <a:srgbClr val="E6D78A"/>
                        </a:gs>
                        <a:gs pos="30000">
                          <a:srgbClr val="C7AC4C"/>
                        </a:gs>
                        <a:gs pos="45000">
                          <a:srgbClr val="E6D78A"/>
                        </a:gs>
                        <a:gs pos="77000">
                          <a:srgbClr val="C7AC4C"/>
                        </a:gs>
                        <a:gs pos="100000">
                          <a:srgbClr val="E6DCAC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7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규격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MIL-STD-461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MIL-STD-461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동등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7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입력전압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28VDC (16VDC~50VDC)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28VDC (16VDC~50VDC)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동등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7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내부저항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60m</a:t>
                      </a:r>
                      <a:r>
                        <a:rPr lang="el-GR" sz="1000" b="0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Ω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30m</a:t>
                      </a:r>
                      <a:r>
                        <a:rPr lang="el-GR" sz="100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Ω 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이하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동등이상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7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최대 허용전류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20A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30A 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이상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동등이상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7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무게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75g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40g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동등이상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7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동작온도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-55°C to +125°C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-55°C to +125°C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동등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571472" y="3857628"/>
            <a:ext cx="8706254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상용으로 개발되어 있는 기존 부품을 최적화 하여 비용 절감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부품은 </a:t>
            </a:r>
            <a:r>
              <a:rPr lang="en-US" altLang="ko-KR" sz="1600" dirty="0">
                <a:latin typeface="+mn-ea"/>
              </a:rPr>
              <a:t>MILITARY </a:t>
            </a:r>
            <a:r>
              <a:rPr lang="ko-KR" altLang="en-US" sz="1600" dirty="0">
                <a:latin typeface="+mn-ea"/>
              </a:rPr>
              <a:t>규격을 만족하는 부품을 사용하여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온도조건 만족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dirty="0">
              <a:latin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2" name="그룹 5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7" name="직사각형 6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기존 사양 조사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>
                <a:latin typeface="+mn-ea"/>
              </a:rPr>
              <a:t>SPM</a:t>
            </a:r>
            <a:r>
              <a:rPr lang="ko-KR" altLang="en-US" sz="2000" b="1" dirty="0">
                <a:latin typeface="+mn-ea"/>
              </a:rPr>
              <a:t> 기존 사양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571472" y="5000636"/>
            <a:ext cx="8706254" cy="1272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빠른 </a:t>
            </a:r>
            <a:r>
              <a:rPr lang="en-US" altLang="ko-KR" sz="1600" dirty="0">
                <a:latin typeface="+mn-ea"/>
              </a:rPr>
              <a:t>TURN ON/OFF TIME </a:t>
            </a:r>
            <a:r>
              <a:rPr lang="ko-KR" altLang="en-US" sz="1600" dirty="0">
                <a:latin typeface="+mn-ea"/>
              </a:rPr>
              <a:t>으로 손실 최소화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낮은 </a:t>
            </a:r>
            <a:r>
              <a:rPr lang="en-US" altLang="ko-KR" sz="1600" dirty="0">
                <a:latin typeface="+mn-ea"/>
              </a:rPr>
              <a:t>RDS on </a:t>
            </a:r>
            <a:r>
              <a:rPr lang="ko-KR" altLang="en-US" sz="1600" dirty="0">
                <a:latin typeface="+mn-ea"/>
              </a:rPr>
              <a:t>으로 발열 및 전력 손실 최소화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빠른 </a:t>
            </a:r>
            <a:r>
              <a:rPr lang="ko-KR" altLang="en-US" sz="1600" dirty="0" err="1">
                <a:latin typeface="+mn-ea"/>
              </a:rPr>
              <a:t>스위칭</a:t>
            </a:r>
            <a:r>
              <a:rPr lang="ko-KR" altLang="en-US" sz="1600" dirty="0">
                <a:latin typeface="+mn-ea"/>
              </a:rPr>
              <a:t> 주파수 허용하여 전력 손실 최소화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전원 분리로 구동 </a:t>
            </a:r>
            <a:r>
              <a:rPr lang="ko-KR" altLang="en-US" sz="1600" dirty="0" err="1">
                <a:latin typeface="+mn-ea"/>
              </a:rPr>
              <a:t>노이즈</a:t>
            </a:r>
            <a:r>
              <a:rPr lang="ko-KR" altLang="en-US" sz="1600" dirty="0">
                <a:latin typeface="+mn-ea"/>
              </a:rPr>
              <a:t> 감쇄</a:t>
            </a:r>
            <a:endParaRPr lang="en-US" altLang="ko-KR" sz="1600" dirty="0">
              <a:latin typeface="+mn-ea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571472" y="1500174"/>
          <a:ext cx="7572427" cy="3429020"/>
        </p:xfrm>
        <a:graphic>
          <a:graphicData uri="http://schemas.openxmlformats.org/drawingml/2006/table">
            <a:tbl>
              <a:tblPr/>
              <a:tblGrid>
                <a:gridCol w="16356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6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2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8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구분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FBE4AE"/>
                        </a:gs>
                        <a:gs pos="13000">
                          <a:srgbClr val="BD922A"/>
                        </a:gs>
                        <a:gs pos="21001">
                          <a:srgbClr val="BD922A"/>
                        </a:gs>
                        <a:gs pos="63000">
                          <a:srgbClr val="FBE4AE"/>
                        </a:gs>
                        <a:gs pos="67000">
                          <a:srgbClr val="BD922A"/>
                        </a:gs>
                        <a:gs pos="69000">
                          <a:srgbClr val="835E17"/>
                        </a:gs>
                        <a:gs pos="82001">
                          <a:srgbClr val="A28949"/>
                        </a:gs>
                        <a:gs pos="100000">
                          <a:srgbClr val="FAE3B7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이전 설계치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FBE4AE"/>
                        </a:gs>
                        <a:gs pos="13000">
                          <a:srgbClr val="BD922A"/>
                        </a:gs>
                        <a:gs pos="21001">
                          <a:srgbClr val="BD922A"/>
                        </a:gs>
                        <a:gs pos="63000">
                          <a:srgbClr val="FBE4AE"/>
                        </a:gs>
                        <a:gs pos="67000">
                          <a:srgbClr val="BD922A"/>
                        </a:gs>
                        <a:gs pos="69000">
                          <a:srgbClr val="835E17"/>
                        </a:gs>
                        <a:gs pos="82001">
                          <a:srgbClr val="A28949"/>
                        </a:gs>
                        <a:gs pos="100000">
                          <a:srgbClr val="FAE3B7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목표 성능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FBE4AE"/>
                        </a:gs>
                        <a:gs pos="13000">
                          <a:srgbClr val="BD922A"/>
                        </a:gs>
                        <a:gs pos="21001">
                          <a:srgbClr val="BD922A"/>
                        </a:gs>
                        <a:gs pos="63000">
                          <a:srgbClr val="FBE4AE"/>
                        </a:gs>
                        <a:gs pos="67000">
                          <a:srgbClr val="BD922A"/>
                        </a:gs>
                        <a:gs pos="69000">
                          <a:srgbClr val="835E17"/>
                        </a:gs>
                        <a:gs pos="82001">
                          <a:srgbClr val="A28949"/>
                        </a:gs>
                        <a:gs pos="100000">
                          <a:srgbClr val="FAE3B7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기타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FBE4AE"/>
                        </a:gs>
                        <a:gs pos="13000">
                          <a:srgbClr val="BD922A"/>
                        </a:gs>
                        <a:gs pos="21001">
                          <a:srgbClr val="BD922A"/>
                        </a:gs>
                        <a:gs pos="63000">
                          <a:srgbClr val="FBE4AE"/>
                        </a:gs>
                        <a:gs pos="67000">
                          <a:srgbClr val="BD922A"/>
                        </a:gs>
                        <a:gs pos="69000">
                          <a:srgbClr val="835E17"/>
                        </a:gs>
                        <a:gs pos="82001">
                          <a:srgbClr val="A28949"/>
                        </a:gs>
                        <a:gs pos="100000">
                          <a:srgbClr val="FAE3B7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최대허용전압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100VDC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100VDC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동등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허용전류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50A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80A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동등이상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TURN ON TIME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45nsec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20nsec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동등이상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TURN OFF TIME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350nsec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40nsec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동등이상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RDS on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80m</a:t>
                      </a:r>
                      <a:r>
                        <a:rPr lang="el-GR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Ω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20m</a:t>
                      </a:r>
                      <a:r>
                        <a:rPr lang="el-GR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Ω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동등이상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스위칭 주파수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20KHz MAX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50KHz MAX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동등이상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9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전원 분리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1KV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이상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50KV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이상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동등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9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동작온도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-55°C to +125°C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-55°C to +125°C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동등이상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29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기타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전류 센싱기능 포함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전류 센싱 기능 포힘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동등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4429132"/>
            <a:ext cx="7858148" cy="22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2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사전기술 조사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사전 기술 조사</a:t>
            </a:r>
            <a:r>
              <a:rPr lang="en-US" altLang="ko-KR" sz="2000" b="1" dirty="0">
                <a:latin typeface="+mn-ea"/>
              </a:rPr>
              <a:t>(EMI </a:t>
            </a:r>
            <a:r>
              <a:rPr lang="ko-KR" altLang="en-US" sz="2000" b="1" dirty="0">
                <a:latin typeface="+mn-ea"/>
              </a:rPr>
              <a:t>필터</a:t>
            </a:r>
            <a:r>
              <a:rPr lang="en-US" altLang="ko-KR" sz="2000" b="1" dirty="0">
                <a:latin typeface="+mn-ea"/>
              </a:rPr>
              <a:t>)</a:t>
            </a: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EMI </a:t>
            </a:r>
            <a:r>
              <a:rPr lang="ko-KR" altLang="en-US" sz="1600" dirty="0">
                <a:latin typeface="+mn-ea"/>
              </a:rPr>
              <a:t>필터의 개발 </a:t>
            </a:r>
            <a:r>
              <a:rPr lang="en-US" altLang="ko-KR" sz="1600" dirty="0">
                <a:latin typeface="+mn-ea"/>
              </a:rPr>
              <a:t>(MIL-STD-461F CE102 </a:t>
            </a:r>
            <a:r>
              <a:rPr lang="ko-KR" altLang="en-US" sz="1600" dirty="0">
                <a:latin typeface="+mn-ea"/>
              </a:rPr>
              <a:t>시험 기준</a:t>
            </a:r>
            <a:r>
              <a:rPr lang="en-US" altLang="ko-KR" sz="1600" dirty="0">
                <a:latin typeface="+mn-ea"/>
              </a:rPr>
              <a:t>)</a:t>
            </a:r>
          </a:p>
          <a:p>
            <a:pPr>
              <a:lnSpc>
                <a:spcPts val="2300"/>
              </a:lnSpc>
            </a:pPr>
            <a:endParaRPr lang="en-US" altLang="ko-KR" sz="1600" dirty="0">
              <a:latin typeface="+mn-ea"/>
            </a:endParaRPr>
          </a:p>
        </p:txBody>
      </p:sp>
      <p:pic>
        <p:nvPicPr>
          <p:cNvPr id="13" name="Picture 2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34" y="1857364"/>
            <a:ext cx="42672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14876" y="2000240"/>
            <a:ext cx="4144947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51453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1643050"/>
            <a:ext cx="393382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사전기술 조사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사전 기술 조사</a:t>
            </a:r>
            <a:r>
              <a:rPr lang="en-US" altLang="ko-KR" sz="2000" b="1" dirty="0">
                <a:latin typeface="+mn-ea"/>
              </a:rPr>
              <a:t>(EMI </a:t>
            </a:r>
            <a:r>
              <a:rPr lang="ko-KR" altLang="en-US" sz="2000" b="1" dirty="0">
                <a:latin typeface="+mn-ea"/>
              </a:rPr>
              <a:t>필터</a:t>
            </a:r>
            <a:r>
              <a:rPr lang="en-US" altLang="ko-KR" sz="2000" b="1" dirty="0">
                <a:latin typeface="+mn-ea"/>
              </a:rPr>
              <a:t>)</a:t>
            </a: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유사 제품 형상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AA1D65-BA3D-4A6D-952C-5B0B9CCE1A5E}"/>
              </a:ext>
            </a:extLst>
          </p:cNvPr>
          <p:cNvSpPr txBox="1"/>
          <p:nvPr/>
        </p:nvSpPr>
        <p:spPr>
          <a:xfrm>
            <a:off x="899592" y="4548886"/>
            <a:ext cx="6264696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300"/>
              </a:lnSpc>
              <a:buFontTx/>
              <a:buChar char="-"/>
            </a:pPr>
            <a:r>
              <a:rPr lang="ko-KR" altLang="en-US" sz="2000" b="1" dirty="0">
                <a:latin typeface="+mn-ea"/>
              </a:rPr>
              <a:t>적정 코어의 </a:t>
            </a:r>
            <a:r>
              <a:rPr lang="en-US" altLang="ko-KR" sz="2000" b="1" dirty="0">
                <a:latin typeface="+mn-ea"/>
              </a:rPr>
              <a:t>H</a:t>
            </a:r>
            <a:r>
              <a:rPr lang="ko-KR" altLang="en-US" sz="2000" b="1" dirty="0">
                <a:latin typeface="+mn-ea"/>
              </a:rPr>
              <a:t>값 방법 연구</a:t>
            </a:r>
            <a:r>
              <a:rPr lang="en-US" altLang="ko-KR" sz="2000" b="1" dirty="0">
                <a:latin typeface="+mn-ea"/>
              </a:rPr>
              <a:t>.</a:t>
            </a:r>
          </a:p>
          <a:p>
            <a:pPr marL="285750" indent="-285750">
              <a:lnSpc>
                <a:spcPts val="2300"/>
              </a:lnSpc>
              <a:buFontTx/>
              <a:buChar char="-"/>
            </a:pPr>
            <a:r>
              <a:rPr lang="en-US" altLang="ko-KR" sz="2000" b="1" dirty="0">
                <a:latin typeface="+mn-ea"/>
              </a:rPr>
              <a:t> S capacitor</a:t>
            </a:r>
            <a:r>
              <a:rPr lang="ko-KR" altLang="en-US" sz="2000" b="1" dirty="0">
                <a:latin typeface="+mn-ea"/>
              </a:rPr>
              <a:t>의 선정 방법 연구</a:t>
            </a:r>
            <a:r>
              <a:rPr lang="en-US" altLang="ko-KR" sz="2000" b="1" dirty="0">
                <a:latin typeface="+mn-ea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사전기술 조사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사전 기술 조사</a:t>
            </a:r>
            <a:r>
              <a:rPr lang="en-US" altLang="ko-KR" sz="2000" b="1" dirty="0">
                <a:latin typeface="+mn-ea"/>
              </a:rPr>
              <a:t>(SPM)</a:t>
            </a: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BLDC </a:t>
            </a:r>
            <a:r>
              <a:rPr lang="ko-KR" altLang="en-US" sz="1600" dirty="0">
                <a:latin typeface="+mn-ea"/>
              </a:rPr>
              <a:t>모터의 구조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dirty="0">
              <a:latin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3" y="1643050"/>
            <a:ext cx="7309909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785926"/>
            <a:ext cx="4167190" cy="368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3438" y="2143116"/>
            <a:ext cx="4164680" cy="3105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사전기술 조사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사전 기술 조사</a:t>
            </a:r>
            <a:r>
              <a:rPr lang="en-US" altLang="ko-KR" sz="2000" b="1" dirty="0">
                <a:latin typeface="+mn-ea"/>
              </a:rPr>
              <a:t>(SPM)</a:t>
            </a: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BLDC </a:t>
            </a:r>
            <a:r>
              <a:rPr lang="ko-KR" altLang="en-US" sz="1600" dirty="0">
                <a:latin typeface="+mn-ea"/>
              </a:rPr>
              <a:t>모터 구동 방법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dirty="0">
              <a:latin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FA2EDF-CBB7-475B-B0D9-861160A9824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6601</TotalTime>
  <Words>822</Words>
  <Application>Microsoft Office PowerPoint</Application>
  <PresentationFormat>화면 슬라이드 쇼(4:3)</PresentationFormat>
  <Paragraphs>240</Paragraphs>
  <Slides>22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1" baseType="lpstr">
      <vt:lpstr>HY견고딕</vt:lpstr>
      <vt:lpstr>HY헤드라인M</vt:lpstr>
      <vt:lpstr>굴림체</vt:lpstr>
      <vt:lpstr>맑은 고딕</vt:lpstr>
      <vt:lpstr>바른돋움 3</vt:lpstr>
      <vt:lpstr>-윤고딕330</vt:lpstr>
      <vt:lpstr>-윤고딕340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euigeol</cp:lastModifiedBy>
  <cp:revision>378</cp:revision>
  <cp:lastPrinted>2019-09-16T00:28:29Z</cp:lastPrinted>
  <dcterms:created xsi:type="dcterms:W3CDTF">2017-03-29T07:13:25Z</dcterms:created>
  <dcterms:modified xsi:type="dcterms:W3CDTF">2021-11-03T12:16:40Z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