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338" r:id="rId6"/>
    <p:sldId id="328" r:id="rId7"/>
    <p:sldId id="339" r:id="rId8"/>
    <p:sldId id="340" r:id="rId9"/>
    <p:sldId id="333" r:id="rId10"/>
    <p:sldId id="334" r:id="rId11"/>
    <p:sldId id="335" r:id="rId12"/>
    <p:sldId id="336" r:id="rId13"/>
    <p:sldId id="337" r:id="rId14"/>
    <p:sldId id="341" r:id="rId15"/>
    <p:sldId id="347" r:id="rId16"/>
    <p:sldId id="344" r:id="rId17"/>
    <p:sldId id="343" r:id="rId18"/>
    <p:sldId id="349" r:id="rId19"/>
    <p:sldId id="348" r:id="rId20"/>
    <p:sldId id="350" r:id="rId21"/>
    <p:sldId id="351" r:id="rId22"/>
    <p:sldId id="353" r:id="rId23"/>
    <p:sldId id="352" r:id="rId24"/>
    <p:sldId id="346" r:id="rId25"/>
    <p:sldId id="354" r:id="rId26"/>
    <p:sldId id="332" r:id="rId27"/>
    <p:sldId id="268" r:id="rId28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3657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76" autoAdjust="0"/>
  </p:normalViewPr>
  <p:slideViewPr>
    <p:cSldViewPr>
      <p:cViewPr>
        <p:scale>
          <a:sx n="75" d="100"/>
          <a:sy n="75" d="100"/>
        </p:scale>
        <p:origin x="1008" y="108"/>
      </p:cViewPr>
      <p:guideLst>
        <p:guide orient="horz" pos="2160"/>
        <p:guide orient="horz" pos="4065"/>
        <p:guide orient="horz" pos="709"/>
        <p:guide orient="horz" pos="36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B7A1E2E-D5C1-4411-A828-2C2048F87AB7}" type="datetimeFigureOut">
              <a:rPr lang="ko-KR" altLang="en-US"/>
              <a:pPr>
                <a:defRPr/>
              </a:pPr>
              <a:t>2021-11-04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C7A3224E-4565-4741-A25E-3AD3AC42F87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022EE47-43B1-4BC2-BB05-6917D864BDB6}" type="datetimeFigureOut">
              <a:rPr lang="ko-KR" altLang="en-US"/>
              <a:pPr>
                <a:defRPr/>
              </a:pPr>
              <a:t>2021-11-04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8F26242A-375C-46B2-A614-C27122039340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614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CD40191-6922-4654-8DBF-E32FF7F486E0}" type="slidenum">
              <a:rPr lang="ko-KR" altLang="en-US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8196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9B8757B-2B37-4500-8ECC-F723CEDA0034}" type="slidenum">
              <a:rPr lang="ko-KR" altLang="en-US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12292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234B889-5D07-47DB-936C-5DB5C2E8C0A8}" type="slidenum">
              <a:rPr lang="ko-KR" altLang="en-US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23556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15ED194-C328-4853-A41C-BBAE569BF3FE}" type="slidenum">
              <a:rPr lang="ko-KR" altLang="en-US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29700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AF28BC0-6021-4B2D-8C85-CD92B940650B}" type="slidenum">
              <a:rPr lang="ko-KR" altLang="en-US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D6580-9304-4210-A802-E52707105F35}" type="datetime1">
              <a:rPr lang="ko-KR" altLang="en-US"/>
              <a:pPr>
                <a:defRPr/>
              </a:pPr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34265-235A-487F-BCBE-76CF3B4F684A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9DFE9-EE03-4895-9356-A287F1ACA249}" type="datetime1">
              <a:rPr lang="ko-KR" altLang="en-US"/>
              <a:pPr>
                <a:defRPr/>
              </a:pPr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233B15-A926-48E6-8199-5B2D4FE2A71A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15C3C-C56B-4107-B84C-B2EB5C64891D}" type="datetime1">
              <a:rPr lang="ko-KR" altLang="en-US"/>
              <a:pPr>
                <a:defRPr/>
              </a:pPr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BB658-F9E3-461C-BCBB-E24F3CDA0E64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FBD8F-0105-4114-9BE5-1F7F43452902}" type="datetime1">
              <a:rPr lang="ko-KR" altLang="en-US"/>
              <a:pPr>
                <a:defRPr/>
              </a:pPr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A38798-51CE-4111-BEB5-C73093F31AE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02E94-0FB6-4FEE-9A0D-0CCBE03D7719}" type="datetime1">
              <a:rPr lang="ko-KR" altLang="en-US"/>
              <a:pPr>
                <a:defRPr/>
              </a:pPr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6E904-8449-4D28-B1D2-CE3593BC9B82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C908B-445E-4225-9563-B14DC994268F}" type="datetime1">
              <a:rPr lang="ko-KR" altLang="en-US"/>
              <a:pPr>
                <a:defRPr/>
              </a:pPr>
              <a:t>2021-11-04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EA26B-9893-4497-9B48-966CA671C116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2FF02-2034-48A5-81CF-2A6C9AE235D2}" type="datetime1">
              <a:rPr lang="ko-KR" altLang="en-US"/>
              <a:pPr>
                <a:defRPr/>
              </a:pPr>
              <a:t>2021-11-04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6C50A-19F1-4AC6-8C0F-067A32C98600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7B476-F700-45F2-8E8F-AD9D2AEC2EF9}" type="datetime1">
              <a:rPr lang="ko-KR" altLang="en-US"/>
              <a:pPr>
                <a:defRPr/>
              </a:pPr>
              <a:t>2021-11-04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C144A-CCB9-4DFB-8DA0-6631A0A020B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6BF3E-06EE-4037-BAD3-88E33567B0DF}" type="datetime1">
              <a:rPr lang="ko-KR" altLang="en-US"/>
              <a:pPr>
                <a:defRPr/>
              </a:pPr>
              <a:t>2021-11-04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0541A3-1612-4181-B8E5-647CAF18E9DD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8AF89-C472-4547-A8AB-872B10AFCCFC}" type="datetime1">
              <a:rPr lang="ko-KR" altLang="en-US"/>
              <a:pPr>
                <a:defRPr/>
              </a:pPr>
              <a:t>2021-11-04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0DCCD-0A97-47E7-AE64-4A4979802094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3896D-96C6-4226-9CDE-92B732D9C500}" type="datetime1">
              <a:rPr lang="ko-KR" altLang="en-US"/>
              <a:pPr>
                <a:defRPr/>
              </a:pPr>
              <a:t>2021-11-04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620586-39FE-4055-9441-2D7382E6B32E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6600534-BF83-4F7A-B002-62B1C565D8BB}" type="datetime1">
              <a:rPr lang="ko-KR" altLang="en-US"/>
              <a:pPr>
                <a:defRPr/>
              </a:pPr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5AEB9060-2DAC-4AAF-8E3B-D9AE04B40F3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그룹 10"/>
          <p:cNvGrpSpPr>
            <a:grpSpLocks/>
          </p:cNvGrpSpPr>
          <p:nvPr/>
        </p:nvGrpSpPr>
        <p:grpSpPr bwMode="auto">
          <a:xfrm>
            <a:off x="204788" y="808038"/>
            <a:ext cx="8713787" cy="1200150"/>
            <a:chOff x="157020" y="3061083"/>
            <a:chExt cx="8712968" cy="1200329"/>
          </a:xfrm>
        </p:grpSpPr>
        <p:sp>
          <p:nvSpPr>
            <p:cNvPr id="15" name="직사각형 14"/>
            <p:cNvSpPr/>
            <p:nvPr/>
          </p:nvSpPr>
          <p:spPr>
            <a:xfrm>
              <a:off x="157020" y="3061083"/>
              <a:ext cx="8712968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defTabSz="1330325" fontAlgn="auto">
                <a:spcBef>
                  <a:spcPts val="0"/>
                </a:spcBef>
                <a:spcAft>
                  <a:spcPts val="0"/>
                </a:spcAft>
                <a:buSzPct val="100000"/>
                <a:defRPr/>
              </a:pPr>
              <a:r>
                <a:rPr lang="ko-KR" altLang="en-US" sz="32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프로젝트」</a:t>
              </a:r>
              <a:endParaRPr lang="en-US" altLang="ko-KR" sz="4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defTabSz="1330325" fontAlgn="auto">
                <a:spcBef>
                  <a:spcPts val="0"/>
                </a:spcBef>
                <a:spcAft>
                  <a:spcPts val="0"/>
                </a:spcAft>
                <a:buSzPct val="100000"/>
                <a:defRPr/>
              </a:pPr>
              <a:r>
                <a:rPr lang="ko-KR" altLang="en-US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</a:t>
              </a:r>
              <a:r>
                <a:rPr lang="en-US" altLang="ko-KR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10</a:t>
              </a:r>
              <a:r>
                <a:rPr lang="ko-KR" altLang="en-US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주차</a:t>
              </a:r>
              <a:endParaRPr lang="en-US" altLang="ko-KR" sz="32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99900" y="3278602"/>
              <a:ext cx="598431" cy="64620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defTabSz="1330325" fontAlgn="auto">
                <a:spcBef>
                  <a:spcPts val="0"/>
                </a:spcBef>
                <a:spcAft>
                  <a:spcPts val="0"/>
                </a:spcAft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279136" y="4941168"/>
            <a:ext cx="871296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1330325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2021.  11.  04.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100" name="그림 17"/>
          <p:cNvPicPr>
            <a:picLocks noChangeAspect="1" noChangeArrowheads="1"/>
          </p:cNvPicPr>
          <p:nvPr/>
        </p:nvPicPr>
        <p:blipFill>
          <a:blip r:embed="rId2" cstate="print"/>
          <a:srcRect t="29935" b="31683"/>
          <a:stretch>
            <a:fillRect/>
          </a:stretch>
        </p:blipFill>
        <p:spPr bwMode="auto">
          <a:xfrm>
            <a:off x="3019425" y="5876925"/>
            <a:ext cx="310515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611560" y="2420888"/>
            <a:ext cx="8048120" cy="4821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프로젝트명</a:t>
            </a: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0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추력벡터제어기</a:t>
            </a: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단종 대체 및 보완 설계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11560" y="3563719"/>
            <a:ext cx="8048120" cy="9437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2020254004</a:t>
            </a:r>
          </a:p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손 의 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B599-349B-4D24-9093-24815331CA52}" type="slidenum">
              <a:rPr lang="ko-KR" altLang="en-US"/>
              <a:pPr/>
              <a:t>10</a:t>
            </a:fld>
            <a:endParaRPr lang="ko-KR" altLang="en-US"/>
          </a:p>
        </p:txBody>
      </p: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300038" y="104775"/>
            <a:ext cx="8196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3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사전기술 조사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575" y="944563"/>
            <a:ext cx="8705850" cy="682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latin typeface="+mn-ea"/>
                <a:ea typeface="+mn-ea"/>
              </a:rPr>
              <a:t>사전 기술 조사</a:t>
            </a:r>
            <a:endParaRPr lang="en-US" altLang="ko-KR" sz="2000" b="1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  </a:t>
            </a:r>
          </a:p>
        </p:txBody>
      </p:sp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1500188"/>
            <a:ext cx="6629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85750" y="6000750"/>
            <a:ext cx="8705850" cy="387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dirty="0">
                <a:latin typeface="+mn-ea"/>
                <a:ea typeface="+mn-ea"/>
              </a:rPr>
              <a:t>N-CH MOSFET</a:t>
            </a:r>
            <a:r>
              <a:rPr lang="ko-KR" altLang="en-US" sz="2000" b="1" dirty="0">
                <a:latin typeface="+mn-ea"/>
                <a:ea typeface="+mn-ea"/>
              </a:rPr>
              <a:t>를 구동하기 위해 </a:t>
            </a:r>
            <a:r>
              <a:rPr lang="en-US" altLang="ko-KR" sz="2000" b="1" dirty="0">
                <a:latin typeface="+mn-ea"/>
                <a:ea typeface="+mn-ea"/>
              </a:rPr>
              <a:t>Bootstrap </a:t>
            </a:r>
            <a:r>
              <a:rPr lang="ko-KR" altLang="en-US" sz="2000" b="1" dirty="0">
                <a:latin typeface="+mn-ea"/>
                <a:ea typeface="+mn-ea"/>
              </a:rPr>
              <a:t>연구가 필요</a:t>
            </a:r>
            <a:r>
              <a:rPr lang="en-US" altLang="ko-KR" sz="2000" b="1" dirty="0">
                <a:latin typeface="+mn-ea"/>
                <a:ea typeface="+mn-ea"/>
              </a:rPr>
              <a:t>.</a:t>
            </a:r>
            <a:endParaRPr lang="en-US" altLang="ko-KR" sz="1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3924-247F-4CF7-A744-8B37FEA0BDEE}" type="slidenum">
              <a:rPr lang="ko-KR" altLang="en-US"/>
              <a:pPr/>
              <a:t>11</a:t>
            </a:fld>
            <a:endParaRPr lang="ko-KR" altLang="en-US"/>
          </a:p>
        </p:txBody>
      </p:sp>
      <p:pic>
        <p:nvPicPr>
          <p:cNvPr id="18435" name="그림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663" y="1562100"/>
            <a:ext cx="84486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TextBox 6"/>
          <p:cNvSpPr txBox="1">
            <a:spLocks noChangeArrowheads="1"/>
          </p:cNvSpPr>
          <p:nvPr/>
        </p:nvSpPr>
        <p:spPr bwMode="auto">
          <a:xfrm>
            <a:off x="300038" y="104775"/>
            <a:ext cx="8196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3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사전기술 조사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575" y="944563"/>
            <a:ext cx="8705850" cy="387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latin typeface="+mn-ea"/>
                <a:ea typeface="+mn-ea"/>
              </a:rPr>
              <a:t>부트 </a:t>
            </a:r>
            <a:r>
              <a:rPr lang="ko-KR" altLang="en-US" sz="2000" b="1" dirty="0" err="1">
                <a:latin typeface="+mn-ea"/>
                <a:ea typeface="+mn-ea"/>
              </a:rPr>
              <a:t>스트랩</a:t>
            </a:r>
            <a:r>
              <a:rPr lang="ko-KR" altLang="en-US" sz="2000" b="1" dirty="0">
                <a:latin typeface="+mn-ea"/>
                <a:ea typeface="+mn-ea"/>
              </a:rPr>
              <a:t> 원리</a:t>
            </a:r>
            <a:r>
              <a:rPr lang="en-US" altLang="ko-KR" sz="1600" dirty="0">
                <a:latin typeface="+mn-ea"/>
                <a:ea typeface="+mn-ea"/>
              </a:rPr>
              <a:t>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7D0F-6ECF-4582-9FA7-BB251148AFB9}" type="slidenum">
              <a:rPr lang="ko-KR" altLang="en-US"/>
              <a:pPr/>
              <a:t>12</a:t>
            </a:fld>
            <a:endParaRPr lang="ko-KR" altLang="en-US"/>
          </a:p>
        </p:txBody>
      </p:sp>
      <p:sp>
        <p:nvSpPr>
          <p:cNvPr id="19459" name="TextBox 4"/>
          <p:cNvSpPr txBox="1">
            <a:spLocks noChangeArrowheads="1"/>
          </p:cNvSpPr>
          <p:nvPr/>
        </p:nvSpPr>
        <p:spPr bwMode="auto">
          <a:xfrm>
            <a:off x="300038" y="104775"/>
            <a:ext cx="8196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3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논문 및 사전 기술 조사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714375"/>
            <a:ext cx="5572125" cy="288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38150" y="5929313"/>
            <a:ext cx="8705850" cy="652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Gate </a:t>
            </a:r>
            <a:r>
              <a:rPr lang="ko-KR" altLang="en-US" sz="1600" dirty="0">
                <a:latin typeface="+mn-ea"/>
                <a:ea typeface="+mn-ea"/>
              </a:rPr>
              <a:t>드라이버의 동작 원리와 스위치의 필요성</a:t>
            </a:r>
            <a:r>
              <a:rPr lang="en-US" altLang="ko-KR" sz="1600" dirty="0">
                <a:latin typeface="+mn-ea"/>
                <a:ea typeface="+mn-ea"/>
              </a:rPr>
              <a:t>, Floating </a:t>
            </a:r>
            <a:r>
              <a:rPr lang="ko-KR" altLang="en-US" sz="1600" dirty="0">
                <a:latin typeface="+mn-ea"/>
                <a:ea typeface="+mn-ea"/>
              </a:rPr>
              <a:t>전원을 사용하는 </a:t>
            </a:r>
            <a:r>
              <a:rPr lang="en-US" altLang="ko-KR" sz="1600" dirty="0">
                <a:latin typeface="+mn-ea"/>
                <a:ea typeface="+mn-ea"/>
              </a:rPr>
              <a:t>BLDC </a:t>
            </a:r>
            <a:r>
              <a:rPr lang="ko-KR" altLang="en-US" sz="1600" dirty="0">
                <a:latin typeface="+mn-ea"/>
                <a:ea typeface="+mn-ea"/>
              </a:rPr>
              <a:t>모터의 전원</a:t>
            </a:r>
            <a:endParaRPr lang="en-US" altLang="ko-KR" sz="1600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atin typeface="+mn-ea"/>
                <a:ea typeface="+mn-ea"/>
              </a:rPr>
              <a:t>회로의 설계 방안과 구동회로의 원가 절감 및 </a:t>
            </a:r>
            <a:r>
              <a:rPr lang="en-US" altLang="ko-KR" sz="1600" dirty="0">
                <a:latin typeface="+mn-ea"/>
                <a:ea typeface="+mn-ea"/>
              </a:rPr>
              <a:t>PCB </a:t>
            </a:r>
            <a:r>
              <a:rPr lang="ko-KR" altLang="en-US" sz="1600" dirty="0">
                <a:latin typeface="+mn-ea"/>
                <a:ea typeface="+mn-ea"/>
              </a:rPr>
              <a:t>공간 절약에 도움이 됨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75" y="1285875"/>
            <a:ext cx="2297113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813" y="3714750"/>
            <a:ext cx="2170112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875" y="3714750"/>
            <a:ext cx="2058988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5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43625" y="3786188"/>
            <a:ext cx="2198688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424A-5668-417E-804C-73DD8790A417}" type="slidenum">
              <a:rPr lang="ko-KR" altLang="en-US"/>
              <a:pPr/>
              <a:t>13</a:t>
            </a:fld>
            <a:endParaRPr lang="ko-KR" altLang="en-US"/>
          </a:p>
        </p:txBody>
      </p:sp>
      <p:sp>
        <p:nvSpPr>
          <p:cNvPr id="20483" name="TextBox 4"/>
          <p:cNvSpPr txBox="1">
            <a:spLocks noChangeArrowheads="1"/>
          </p:cNvSpPr>
          <p:nvPr/>
        </p:nvSpPr>
        <p:spPr bwMode="auto">
          <a:xfrm>
            <a:off x="300038" y="104775"/>
            <a:ext cx="8196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3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예비 설계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150" y="714375"/>
            <a:ext cx="8705850" cy="358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atin typeface="+mn-ea"/>
                <a:ea typeface="+mn-ea"/>
              </a:rPr>
              <a:t>부트스트랩 구성 및 원리</a:t>
            </a:r>
            <a:endParaRPr lang="en-US" altLang="ko-KR" sz="1600" dirty="0">
              <a:latin typeface="+mn-ea"/>
              <a:ea typeface="+mn-ea"/>
            </a:endParaRPr>
          </a:p>
        </p:txBody>
      </p:sp>
      <p:pic>
        <p:nvPicPr>
          <p:cNvPr id="20485" name="Picture 3"/>
          <p:cNvPicPr>
            <a:picLocks noGrp="1"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0" y="1357313"/>
            <a:ext cx="5903913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2"/>
          <p:cNvSpPr txBox="1">
            <a:spLocks/>
          </p:cNvSpPr>
          <p:nvPr/>
        </p:nvSpPr>
        <p:spPr>
          <a:xfrm>
            <a:off x="416056" y="4381634"/>
            <a:ext cx="8229600" cy="251536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ko-KR" altLang="en-US" sz="11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그림</a:t>
            </a:r>
            <a:r>
              <a:rPr lang="en-US" altLang="ko-KR" sz="11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3.  </a:t>
            </a:r>
            <a:r>
              <a:rPr lang="ko-KR" altLang="en-US" sz="11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간단한 구조의 </a:t>
            </a:r>
            <a:r>
              <a:rPr lang="en-US" altLang="ko-KR" sz="11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Bootstrap </a:t>
            </a:r>
            <a:r>
              <a:rPr lang="ko-KR" altLang="en-US" sz="11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회로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888038" y="1357313"/>
            <a:ext cx="0" cy="7207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505075" y="1357313"/>
            <a:ext cx="338296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9" name="그룹 10"/>
          <p:cNvGrpSpPr>
            <a:grpSpLocks/>
          </p:cNvGrpSpPr>
          <p:nvPr/>
        </p:nvGrpSpPr>
        <p:grpSpPr bwMode="auto">
          <a:xfrm>
            <a:off x="776288" y="2870200"/>
            <a:ext cx="1295400" cy="215900"/>
            <a:chOff x="1043608" y="2708920"/>
            <a:chExt cx="1296144" cy="216024"/>
          </a:xfrm>
        </p:grpSpPr>
        <p:cxnSp>
          <p:nvCxnSpPr>
            <p:cNvPr id="29" name="꺾인 연결선 28"/>
            <p:cNvCxnSpPr/>
            <p:nvPr/>
          </p:nvCxnSpPr>
          <p:spPr>
            <a:xfrm flipV="1">
              <a:off x="1043608" y="2708920"/>
              <a:ext cx="360569" cy="21602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꺾인 연결선 29"/>
            <p:cNvCxnSpPr/>
            <p:nvPr/>
          </p:nvCxnSpPr>
          <p:spPr>
            <a:xfrm>
              <a:off x="1404177" y="2708920"/>
              <a:ext cx="287503" cy="21602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30"/>
            <p:cNvCxnSpPr/>
            <p:nvPr/>
          </p:nvCxnSpPr>
          <p:spPr>
            <a:xfrm flipV="1">
              <a:off x="1691680" y="2708920"/>
              <a:ext cx="287502" cy="21602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/>
            <p:nvPr/>
          </p:nvCxnSpPr>
          <p:spPr>
            <a:xfrm>
              <a:off x="1979182" y="2708920"/>
              <a:ext cx="360570" cy="21602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0" name="TextBox 28"/>
          <p:cNvSpPr txBox="1">
            <a:spLocks noChangeArrowheads="1"/>
          </p:cNvSpPr>
          <p:nvPr/>
        </p:nvSpPr>
        <p:spPr bwMode="auto">
          <a:xfrm>
            <a:off x="415925" y="2652713"/>
            <a:ext cx="3603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en-US" altLang="ko-KR">
                <a:solidFill>
                  <a:srgbClr val="FF0000"/>
                </a:solidFill>
              </a:rPr>
              <a:t>H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491" name="TextBox 29"/>
          <p:cNvSpPr txBox="1">
            <a:spLocks noChangeArrowheads="1"/>
          </p:cNvSpPr>
          <p:nvPr/>
        </p:nvSpPr>
        <p:spPr bwMode="auto">
          <a:xfrm>
            <a:off x="415925" y="2941638"/>
            <a:ext cx="3603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en-US" altLang="ko-KR">
                <a:solidFill>
                  <a:srgbClr val="0000FF"/>
                </a:solidFill>
              </a:rPr>
              <a:t>L</a:t>
            </a:r>
            <a:endParaRPr lang="ko-KR" altLang="en-US">
              <a:solidFill>
                <a:srgbClr val="0000FF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160838" y="1789113"/>
            <a:ext cx="0" cy="1728787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160838" y="1789113"/>
            <a:ext cx="792162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4" name="TextBox 1"/>
          <p:cNvSpPr txBox="1">
            <a:spLocks noChangeArrowheads="1"/>
          </p:cNvSpPr>
          <p:nvPr/>
        </p:nvSpPr>
        <p:spPr bwMode="auto">
          <a:xfrm>
            <a:off x="5961063" y="1357313"/>
            <a:ext cx="935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>
                <a:solidFill>
                  <a:srgbClr val="FF0000"/>
                </a:solidFill>
              </a:rPr>
              <a:t>방전</a:t>
            </a:r>
          </a:p>
        </p:txBody>
      </p:sp>
      <p:sp>
        <p:nvSpPr>
          <p:cNvPr id="20495" name="TextBox 2"/>
          <p:cNvSpPr txBox="1">
            <a:spLocks noChangeArrowheads="1"/>
          </p:cNvSpPr>
          <p:nvPr/>
        </p:nvSpPr>
        <p:spPr bwMode="auto">
          <a:xfrm>
            <a:off x="5961063" y="1717675"/>
            <a:ext cx="7921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>
                <a:solidFill>
                  <a:srgbClr val="0000FF"/>
                </a:solidFill>
              </a:rPr>
              <a:t>충전</a:t>
            </a:r>
          </a:p>
        </p:txBody>
      </p:sp>
      <p:sp>
        <p:nvSpPr>
          <p:cNvPr id="20496" name="TextBox 30"/>
          <p:cNvSpPr txBox="1">
            <a:spLocks noChangeArrowheads="1"/>
          </p:cNvSpPr>
          <p:nvPr/>
        </p:nvSpPr>
        <p:spPr bwMode="auto">
          <a:xfrm>
            <a:off x="3079750" y="3086100"/>
            <a:ext cx="6492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en-US" altLang="ko-KR">
                <a:solidFill>
                  <a:srgbClr val="FF0000"/>
                </a:solidFill>
              </a:rPr>
              <a:t>ON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497" name="TextBox 31"/>
          <p:cNvSpPr txBox="1">
            <a:spLocks noChangeArrowheads="1"/>
          </p:cNvSpPr>
          <p:nvPr/>
        </p:nvSpPr>
        <p:spPr bwMode="auto">
          <a:xfrm>
            <a:off x="3079750" y="3444875"/>
            <a:ext cx="6492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en-US" altLang="ko-KR">
                <a:solidFill>
                  <a:srgbClr val="0000FF"/>
                </a:solidFill>
              </a:rPr>
              <a:t>OFF</a:t>
            </a:r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20498" name="TextBox 35"/>
          <p:cNvSpPr txBox="1">
            <a:spLocks noChangeArrowheads="1"/>
          </p:cNvSpPr>
          <p:nvPr/>
        </p:nvSpPr>
        <p:spPr bwMode="auto">
          <a:xfrm>
            <a:off x="7256463" y="2365375"/>
            <a:ext cx="647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en-US" altLang="ko-KR">
                <a:solidFill>
                  <a:srgbClr val="FF0000"/>
                </a:solidFill>
              </a:rPr>
              <a:t>OFF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499" name="TextBox 37"/>
          <p:cNvSpPr txBox="1">
            <a:spLocks noChangeArrowheads="1"/>
          </p:cNvSpPr>
          <p:nvPr/>
        </p:nvSpPr>
        <p:spPr bwMode="auto">
          <a:xfrm>
            <a:off x="7256463" y="2652713"/>
            <a:ext cx="647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en-US" altLang="ko-KR">
                <a:solidFill>
                  <a:srgbClr val="0000FF"/>
                </a:solidFill>
              </a:rPr>
              <a:t>ON</a:t>
            </a:r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297488" y="1554163"/>
            <a:ext cx="101600" cy="90487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4953000" y="1789113"/>
            <a:ext cx="0" cy="36036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2" name="TextBox 42"/>
          <p:cNvSpPr txBox="1">
            <a:spLocks noChangeArrowheads="1"/>
          </p:cNvSpPr>
          <p:nvPr/>
        </p:nvSpPr>
        <p:spPr bwMode="auto">
          <a:xfrm>
            <a:off x="6321425" y="925513"/>
            <a:ext cx="20161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en-US" altLang="ko-KR" sz="1200">
                <a:solidFill>
                  <a:srgbClr val="FF0000"/>
                </a:solidFill>
              </a:rPr>
              <a:t>※</a:t>
            </a:r>
            <a:r>
              <a:rPr lang="ko-KR" altLang="en-US" sz="1200">
                <a:solidFill>
                  <a:srgbClr val="FF0000"/>
                </a:solidFill>
              </a:rPr>
              <a:t>회로도면 </a:t>
            </a:r>
            <a:r>
              <a:rPr lang="en-US" altLang="ko-KR" sz="1200">
                <a:solidFill>
                  <a:srgbClr val="FF0000"/>
                </a:solidFill>
              </a:rPr>
              <a:t>OrCAD</a:t>
            </a:r>
            <a:r>
              <a:rPr lang="ko-KR" altLang="en-US" sz="1200">
                <a:solidFill>
                  <a:srgbClr val="FF0000"/>
                </a:solidFill>
              </a:rPr>
              <a:t>로 작성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647950" y="1428750"/>
            <a:ext cx="720725" cy="433388"/>
          </a:xfrm>
          <a:prstGeom prst="rect">
            <a:avLst/>
          </a:prstGeom>
          <a:noFill/>
          <a:ln cmpd="sng">
            <a:solidFill>
              <a:srgbClr val="C709C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024438" y="1933575"/>
            <a:ext cx="720725" cy="431800"/>
          </a:xfrm>
          <a:prstGeom prst="rect">
            <a:avLst/>
          </a:prstGeom>
          <a:noFill/>
          <a:ln cmpd="sng">
            <a:solidFill>
              <a:srgbClr val="C709C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0505" name="TextBox 48"/>
          <p:cNvSpPr txBox="1">
            <a:spLocks noChangeArrowheads="1"/>
          </p:cNvSpPr>
          <p:nvPr/>
        </p:nvSpPr>
        <p:spPr bwMode="auto">
          <a:xfrm>
            <a:off x="1639888" y="1933575"/>
            <a:ext cx="23764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>
                <a:solidFill>
                  <a:srgbClr val="C709C7"/>
                </a:solidFill>
              </a:rPr>
              <a:t>부트스트랩 다이오드</a:t>
            </a:r>
          </a:p>
        </p:txBody>
      </p:sp>
      <p:sp>
        <p:nvSpPr>
          <p:cNvPr id="20506" name="TextBox 50"/>
          <p:cNvSpPr txBox="1">
            <a:spLocks noChangeArrowheads="1"/>
          </p:cNvSpPr>
          <p:nvPr/>
        </p:nvSpPr>
        <p:spPr bwMode="auto">
          <a:xfrm>
            <a:off x="4303713" y="2436813"/>
            <a:ext cx="23764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>
                <a:solidFill>
                  <a:srgbClr val="C709C7"/>
                </a:solidFill>
              </a:rPr>
              <a:t>부트스트랩 커패시터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B609-8462-4741-82BC-5B1724C14EAE}" type="slidenum">
              <a:rPr lang="ko-KR" altLang="en-US"/>
              <a:pPr/>
              <a:t>14</a:t>
            </a:fld>
            <a:endParaRPr lang="ko-KR" altLang="en-US"/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300038" y="104775"/>
            <a:ext cx="8196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3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예비 설계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150" y="714375"/>
            <a:ext cx="8705850" cy="358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atin typeface="+mn-ea"/>
                <a:ea typeface="+mn-ea"/>
              </a:rPr>
              <a:t>부트스트랩 구성 및 원리</a:t>
            </a:r>
            <a:endParaRPr lang="en-US" altLang="ko-KR" sz="1600" dirty="0">
              <a:latin typeface="+mn-ea"/>
              <a:ea typeface="+mn-ea"/>
            </a:endParaRPr>
          </a:p>
        </p:txBody>
      </p:sp>
      <p:grpSp>
        <p:nvGrpSpPr>
          <p:cNvPr id="21509" name="그룹 6"/>
          <p:cNvGrpSpPr>
            <a:grpSpLocks/>
          </p:cNvGrpSpPr>
          <p:nvPr/>
        </p:nvGrpSpPr>
        <p:grpSpPr bwMode="auto">
          <a:xfrm>
            <a:off x="420688" y="1211263"/>
            <a:ext cx="8302625" cy="4578350"/>
            <a:chOff x="534219" y="908720"/>
            <a:chExt cx="8303885" cy="4722287"/>
          </a:xfrm>
        </p:grpSpPr>
        <p:pic>
          <p:nvPicPr>
            <p:cNvPr id="21511" name="그림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91680" y="1124744"/>
              <a:ext cx="7146424" cy="4506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12" name="TextBox 13"/>
            <p:cNvSpPr txBox="1">
              <a:spLocks noChangeArrowheads="1"/>
            </p:cNvSpPr>
            <p:nvPr/>
          </p:nvSpPr>
          <p:spPr bwMode="auto">
            <a:xfrm>
              <a:off x="1873796" y="908720"/>
              <a:ext cx="1944216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/>
              <a:r>
                <a:rPr lang="ko-KR" altLang="en-US" sz="1400">
                  <a:solidFill>
                    <a:srgbClr val="FF0000"/>
                  </a:solidFill>
                </a:rPr>
                <a:t>부트스트랩 전압</a:t>
              </a:r>
            </a:p>
          </p:txBody>
        </p:sp>
        <p:sp>
          <p:nvSpPr>
            <p:cNvPr id="21513" name="TextBox 16"/>
            <p:cNvSpPr txBox="1">
              <a:spLocks noChangeArrowheads="1"/>
            </p:cNvSpPr>
            <p:nvPr/>
          </p:nvSpPr>
          <p:spPr bwMode="auto">
            <a:xfrm>
              <a:off x="1907704" y="2060848"/>
              <a:ext cx="1944216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/>
              <a:r>
                <a:rPr lang="ko-KR" altLang="en-US" sz="1400">
                  <a:solidFill>
                    <a:srgbClr val="0000FF"/>
                  </a:solidFill>
                </a:rPr>
                <a:t>로드전압</a:t>
              </a:r>
            </a:p>
          </p:txBody>
        </p:sp>
        <p:sp>
          <p:nvSpPr>
            <p:cNvPr id="21514" name="TextBox 17"/>
            <p:cNvSpPr txBox="1">
              <a:spLocks noChangeArrowheads="1"/>
            </p:cNvSpPr>
            <p:nvPr/>
          </p:nvSpPr>
          <p:spPr bwMode="auto">
            <a:xfrm>
              <a:off x="1835696" y="3212976"/>
              <a:ext cx="1944216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/>
              <a:r>
                <a:rPr lang="ko-KR" altLang="en-US" sz="1400">
                  <a:solidFill>
                    <a:srgbClr val="00FF00"/>
                  </a:solidFill>
                </a:rPr>
                <a:t>게이트 인가 전압</a:t>
              </a:r>
            </a:p>
          </p:txBody>
        </p:sp>
        <p:sp>
          <p:nvSpPr>
            <p:cNvPr id="21515" name="TextBox 18"/>
            <p:cNvSpPr txBox="1">
              <a:spLocks noChangeArrowheads="1"/>
            </p:cNvSpPr>
            <p:nvPr/>
          </p:nvSpPr>
          <p:spPr bwMode="auto">
            <a:xfrm>
              <a:off x="1907704" y="4293096"/>
              <a:ext cx="1944216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/>
              <a:r>
                <a:rPr lang="ko-KR" altLang="en-US" sz="1400">
                  <a:solidFill>
                    <a:srgbClr val="C709C7"/>
                  </a:solidFill>
                </a:rPr>
                <a:t>게이트</a:t>
              </a:r>
              <a:r>
                <a:rPr lang="en-US" altLang="ko-KR" sz="1400">
                  <a:solidFill>
                    <a:srgbClr val="C709C7"/>
                  </a:solidFill>
                </a:rPr>
                <a:t>-</a:t>
              </a:r>
              <a:r>
                <a:rPr lang="ko-KR" altLang="en-US" sz="1400">
                  <a:solidFill>
                    <a:srgbClr val="C709C7"/>
                  </a:solidFill>
                </a:rPr>
                <a:t>소스전압</a:t>
              </a: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 flipH="1">
              <a:off x="1547198" y="1413042"/>
              <a:ext cx="936767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17" name="TextBox 22"/>
            <p:cNvSpPr txBox="1">
              <a:spLocks noChangeArrowheads="1"/>
            </p:cNvSpPr>
            <p:nvPr/>
          </p:nvSpPr>
          <p:spPr bwMode="auto">
            <a:xfrm>
              <a:off x="534219" y="1244377"/>
              <a:ext cx="10081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/>
              <a:r>
                <a:rPr lang="en-US" altLang="ko-KR">
                  <a:solidFill>
                    <a:srgbClr val="FF0000"/>
                  </a:solidFill>
                </a:rPr>
                <a:t>41.52V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 flipH="1">
              <a:off x="1547198" y="2492094"/>
              <a:ext cx="936767" cy="0"/>
            </a:xfrm>
            <a:prstGeom prst="straightConnector1">
              <a:avLst/>
            </a:prstGeom>
            <a:ln w="25400" cmpd="sng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19" name="TextBox 24"/>
            <p:cNvSpPr txBox="1">
              <a:spLocks noChangeArrowheads="1"/>
            </p:cNvSpPr>
            <p:nvPr/>
          </p:nvSpPr>
          <p:spPr bwMode="auto">
            <a:xfrm>
              <a:off x="539552" y="2324497"/>
              <a:ext cx="10081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/>
              <a:r>
                <a:rPr lang="en-US" altLang="ko-KR">
                  <a:solidFill>
                    <a:srgbClr val="0000FF"/>
                  </a:solidFill>
                </a:rPr>
                <a:t>27.12V</a:t>
              </a:r>
              <a:endParaRPr lang="ko-KR" altLang="en-US">
                <a:solidFill>
                  <a:srgbClr val="0000FF"/>
                </a:solidFill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 flipH="1">
              <a:off x="1547198" y="3572784"/>
              <a:ext cx="647798" cy="0"/>
            </a:xfrm>
            <a:prstGeom prst="straightConnector1">
              <a:avLst/>
            </a:prstGeom>
            <a:ln w="25400" cmpd="sng">
              <a:solidFill>
                <a:srgbClr val="00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21" name="TextBox 27"/>
            <p:cNvSpPr txBox="1">
              <a:spLocks noChangeArrowheads="1"/>
            </p:cNvSpPr>
            <p:nvPr/>
          </p:nvSpPr>
          <p:spPr bwMode="auto">
            <a:xfrm>
              <a:off x="827584" y="3385567"/>
              <a:ext cx="72008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/>
              <a:r>
                <a:rPr lang="en-US" altLang="ko-KR">
                  <a:solidFill>
                    <a:srgbClr val="00FF00"/>
                  </a:solidFill>
                </a:rPr>
                <a:t>3.3V</a:t>
              </a:r>
              <a:endParaRPr lang="ko-KR" altLang="en-US">
                <a:solidFill>
                  <a:srgbClr val="00FF00"/>
                </a:solidFill>
              </a:endParaRPr>
            </a:p>
          </p:txBody>
        </p:sp>
        <p:sp>
          <p:nvSpPr>
            <p:cNvPr id="21522" name="TextBox 28"/>
            <p:cNvSpPr txBox="1">
              <a:spLocks noChangeArrowheads="1"/>
            </p:cNvSpPr>
            <p:nvPr/>
          </p:nvSpPr>
          <p:spPr bwMode="auto">
            <a:xfrm>
              <a:off x="683568" y="5085184"/>
              <a:ext cx="86409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/>
              <a:r>
                <a:rPr lang="en-US" altLang="ko-KR">
                  <a:solidFill>
                    <a:srgbClr val="F640F6"/>
                  </a:solidFill>
                </a:rPr>
                <a:t>0.87V</a:t>
              </a:r>
              <a:endParaRPr lang="ko-KR" altLang="en-US">
                <a:solidFill>
                  <a:srgbClr val="F640F6"/>
                </a:solidFill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flipH="1">
              <a:off x="1547198" y="5301887"/>
              <a:ext cx="936767" cy="0"/>
            </a:xfrm>
            <a:prstGeom prst="straightConnector1">
              <a:avLst/>
            </a:prstGeom>
            <a:ln w="25400" cmpd="sng">
              <a:solidFill>
                <a:srgbClr val="F640F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flipH="1">
              <a:off x="1547198" y="1969761"/>
              <a:ext cx="647798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25" name="TextBox 32"/>
            <p:cNvSpPr txBox="1">
              <a:spLocks noChangeArrowheads="1"/>
            </p:cNvSpPr>
            <p:nvPr/>
          </p:nvSpPr>
          <p:spPr bwMode="auto">
            <a:xfrm>
              <a:off x="903784" y="1772816"/>
              <a:ext cx="10081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/>
              <a:r>
                <a:rPr lang="en-US" altLang="ko-KR">
                  <a:solidFill>
                    <a:srgbClr val="FF0000"/>
                  </a:solidFill>
                </a:rPr>
                <a:t>15V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1510" name="TextBox 36"/>
          <p:cNvSpPr txBox="1">
            <a:spLocks noChangeArrowheads="1"/>
          </p:cNvSpPr>
          <p:nvPr/>
        </p:nvSpPr>
        <p:spPr bwMode="auto">
          <a:xfrm>
            <a:off x="5249863" y="1068388"/>
            <a:ext cx="34559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en-US" altLang="ko-KR" sz="1200">
                <a:solidFill>
                  <a:srgbClr val="FF0000"/>
                </a:solidFill>
              </a:rPr>
              <a:t>※</a:t>
            </a:r>
            <a:r>
              <a:rPr lang="ko-KR" altLang="en-US" sz="1200">
                <a:solidFill>
                  <a:srgbClr val="FF0000"/>
                </a:solidFill>
              </a:rPr>
              <a:t>회로도면 </a:t>
            </a:r>
            <a:r>
              <a:rPr lang="en-US" altLang="ko-KR" sz="1200">
                <a:solidFill>
                  <a:srgbClr val="FF0000"/>
                </a:solidFill>
              </a:rPr>
              <a:t>OrCAD, </a:t>
            </a:r>
            <a:r>
              <a:rPr lang="ko-KR" altLang="en-US" sz="1200">
                <a:solidFill>
                  <a:srgbClr val="FF0000"/>
                </a:solidFill>
              </a:rPr>
              <a:t>시뮬레이션 </a:t>
            </a:r>
            <a:r>
              <a:rPr lang="en-US" altLang="ko-KR" sz="1200">
                <a:solidFill>
                  <a:srgbClr val="FF0000"/>
                </a:solidFill>
              </a:rPr>
              <a:t>Tool P-spice</a:t>
            </a:r>
            <a:endParaRPr lang="ko-KR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65392-3623-4DD2-A630-8022497778E0}" type="slidenum">
              <a:rPr lang="ko-KR" altLang="en-US"/>
              <a:pPr/>
              <a:t>15</a:t>
            </a:fld>
            <a:endParaRPr lang="ko-KR" altLang="en-US"/>
          </a:p>
        </p:txBody>
      </p:sp>
      <p:sp>
        <p:nvSpPr>
          <p:cNvPr id="22531" name="TextBox 4"/>
          <p:cNvSpPr txBox="1">
            <a:spLocks noChangeArrowheads="1"/>
          </p:cNvSpPr>
          <p:nvPr/>
        </p:nvSpPr>
        <p:spPr bwMode="auto">
          <a:xfrm>
            <a:off x="300038" y="104775"/>
            <a:ext cx="8196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3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예비 설계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150" y="714375"/>
            <a:ext cx="8705850" cy="387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atin typeface="+mn-ea"/>
                <a:ea typeface="+mn-ea"/>
              </a:rPr>
              <a:t>부트스트랩 구성 회로</a:t>
            </a:r>
            <a:endParaRPr lang="en-US" altLang="ko-KR" sz="1600" dirty="0">
              <a:latin typeface="+mn-ea"/>
              <a:ea typeface="+mn-ea"/>
            </a:endParaRPr>
          </a:p>
        </p:txBody>
      </p:sp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3825" y="4292600"/>
            <a:ext cx="4176713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TextBox 13"/>
          <p:cNvSpPr txBox="1">
            <a:spLocks noChangeArrowheads="1"/>
          </p:cNvSpPr>
          <p:nvPr/>
        </p:nvSpPr>
        <p:spPr bwMode="auto">
          <a:xfrm>
            <a:off x="6551613" y="1052513"/>
            <a:ext cx="20161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en-US" altLang="ko-KR" sz="1200">
                <a:solidFill>
                  <a:srgbClr val="FF0000"/>
                </a:solidFill>
              </a:rPr>
              <a:t>※</a:t>
            </a:r>
            <a:r>
              <a:rPr lang="ko-KR" altLang="en-US" sz="1200">
                <a:solidFill>
                  <a:srgbClr val="FF0000"/>
                </a:solidFill>
              </a:rPr>
              <a:t>회로도면 </a:t>
            </a:r>
            <a:r>
              <a:rPr lang="en-US" altLang="ko-KR" sz="1200">
                <a:solidFill>
                  <a:srgbClr val="FF0000"/>
                </a:solidFill>
              </a:rPr>
              <a:t>OrCAD</a:t>
            </a:r>
            <a:r>
              <a:rPr lang="ko-KR" altLang="en-US" sz="1200">
                <a:solidFill>
                  <a:srgbClr val="FF0000"/>
                </a:solidFill>
              </a:rPr>
              <a:t>로 작성</a:t>
            </a:r>
          </a:p>
        </p:txBody>
      </p:sp>
      <p:pic>
        <p:nvPicPr>
          <p:cNvPr id="225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775" y="1268413"/>
            <a:ext cx="84264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58D3-7512-4AE2-8C84-98F7334B9F2B}" type="slidenum">
              <a:rPr lang="ko-KR" altLang="en-US"/>
              <a:pPr/>
              <a:t>16</a:t>
            </a:fld>
            <a:endParaRPr lang="ko-KR" altLang="en-US"/>
          </a:p>
        </p:txBody>
      </p:sp>
      <p:sp>
        <p:nvSpPr>
          <p:cNvPr id="24579" name="TextBox 4"/>
          <p:cNvSpPr txBox="1">
            <a:spLocks noChangeArrowheads="1"/>
          </p:cNvSpPr>
          <p:nvPr/>
        </p:nvSpPr>
        <p:spPr bwMode="auto">
          <a:xfrm>
            <a:off x="300038" y="104775"/>
            <a:ext cx="8196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3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예비 설계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150" y="714375"/>
            <a:ext cx="8705850" cy="358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 err="1">
                <a:latin typeface="+mn-ea"/>
                <a:ea typeface="+mn-ea"/>
              </a:rPr>
              <a:t>게이트</a:t>
            </a:r>
            <a:r>
              <a:rPr lang="ko-KR" altLang="en-US" sz="1600" dirty="0">
                <a:latin typeface="+mn-ea"/>
                <a:ea typeface="+mn-ea"/>
              </a:rPr>
              <a:t> 보호용 다이오드의 선정</a:t>
            </a:r>
            <a:endParaRPr lang="en-US" altLang="ko-KR" sz="1600" dirty="0">
              <a:latin typeface="+mn-ea"/>
              <a:ea typeface="+mn-ea"/>
            </a:endParaRPr>
          </a:p>
        </p:txBody>
      </p:sp>
      <p:pic>
        <p:nvPicPr>
          <p:cNvPr id="2458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238" y="1376363"/>
            <a:ext cx="8208962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5273675" y="2168525"/>
            <a:ext cx="935038" cy="64770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583" name="내용 개체 틀 2"/>
          <p:cNvSpPr txBox="1">
            <a:spLocks noChangeArrowheads="1"/>
          </p:cNvSpPr>
          <p:nvPr/>
        </p:nvSpPr>
        <p:spPr bwMode="auto">
          <a:xfrm>
            <a:off x="304800" y="4400550"/>
            <a:ext cx="85344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2438" indent="-342900" eaLnBrk="1" latinLnBrk="1" hangingPunct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ko-KR" altLang="en-US" sz="1400">
                <a:latin typeface="굴림체" pitchFamily="49" charset="-127"/>
                <a:ea typeface="굴림체" pitchFamily="49" charset="-127"/>
              </a:rPr>
              <a:t>제너다이오드 </a:t>
            </a: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Bias</a:t>
            </a:r>
            <a:r>
              <a:rPr lang="ko-KR" altLang="en-US" sz="1400">
                <a:latin typeface="굴림체" pitchFamily="49" charset="-127"/>
                <a:ea typeface="굴림체" pitchFamily="49" charset="-127"/>
              </a:rPr>
              <a:t>용 저항선정</a:t>
            </a:r>
            <a:br>
              <a:rPr lang="en-US" altLang="ko-KR" sz="1400">
                <a:latin typeface="굴림체" pitchFamily="49" charset="-127"/>
                <a:ea typeface="굴림체" pitchFamily="49" charset="-127"/>
              </a:rPr>
            </a:b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R16</a:t>
            </a:r>
            <a:r>
              <a:rPr lang="ko-KR" altLang="en-US" sz="1400">
                <a:latin typeface="굴림체" pitchFamily="49" charset="-127"/>
                <a:ea typeface="굴림체" pitchFamily="49" charset="-127"/>
              </a:rPr>
              <a:t>에 걸리는 전압</a:t>
            </a: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V</a:t>
            </a:r>
            <a:r>
              <a:rPr lang="en-US" altLang="ko-KR" sz="1100">
                <a:latin typeface="굴림체" pitchFamily="49" charset="-127"/>
                <a:ea typeface="굴림체" pitchFamily="49" charset="-127"/>
              </a:rPr>
              <a:t>R</a:t>
            </a: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=V</a:t>
            </a:r>
            <a:r>
              <a:rPr lang="en-US" altLang="ko-KR" sz="1100">
                <a:latin typeface="굴림체" pitchFamily="49" charset="-127"/>
                <a:ea typeface="굴림체" pitchFamily="49" charset="-127"/>
              </a:rPr>
              <a:t>boot</a:t>
            </a: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-{V</a:t>
            </a:r>
            <a:r>
              <a:rPr lang="en-US" altLang="ko-KR" sz="1100">
                <a:latin typeface="굴림체" pitchFamily="49" charset="-127"/>
                <a:ea typeface="굴림체" pitchFamily="49" charset="-127"/>
              </a:rPr>
              <a:t>z</a:t>
            </a: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400">
                <a:latin typeface="굴림체" pitchFamily="49" charset="-127"/>
                <a:ea typeface="굴림체" pitchFamily="49" charset="-127"/>
              </a:rPr>
              <a:t>제너전압</a:t>
            </a: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)+</a:t>
            </a:r>
            <a:r>
              <a:rPr lang="ko-KR" altLang="en-US" sz="1400">
                <a:latin typeface="굴림체" pitchFamily="49" charset="-127"/>
                <a:ea typeface="굴림체" pitchFamily="49" charset="-127"/>
              </a:rPr>
              <a:t>부하전압</a:t>
            </a: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}=42.3V-(12V+28V)=2.3V</a:t>
            </a:r>
          </a:p>
          <a:p>
            <a:pPr marL="452438" indent="-342900" eaLnBrk="1" latinLnBrk="1" hangingPunct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ko-KR" altLang="en-US" sz="1400">
                <a:latin typeface="굴림체" pitchFamily="49" charset="-127"/>
                <a:ea typeface="굴림체" pitchFamily="49" charset="-127"/>
              </a:rPr>
              <a:t>제너 전류 </a:t>
            </a: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I</a:t>
            </a:r>
            <a:r>
              <a:rPr lang="en-US" altLang="ko-KR" sz="1100">
                <a:latin typeface="굴림체" pitchFamily="49" charset="-127"/>
                <a:ea typeface="굴림체" pitchFamily="49" charset="-127"/>
              </a:rPr>
              <a:t>z</a:t>
            </a: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=10mA</a:t>
            </a:r>
            <a:r>
              <a:rPr lang="ko-KR" altLang="en-US" sz="1400">
                <a:latin typeface="굴림체" pitchFamily="49" charset="-127"/>
                <a:ea typeface="굴림체" pitchFamily="49" charset="-127"/>
              </a:rPr>
              <a:t>로 선정</a:t>
            </a:r>
            <a:endParaRPr lang="en-US" altLang="ko-KR" sz="1400">
              <a:latin typeface="굴림체" pitchFamily="49" charset="-127"/>
              <a:ea typeface="굴림체" pitchFamily="49" charset="-127"/>
            </a:endParaRPr>
          </a:p>
          <a:p>
            <a:pPr marL="452438" indent="-342900" eaLnBrk="1" latinLnBrk="1" hangingPunct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R16=2.3V/10mA ≒ 230</a:t>
            </a:r>
            <a:r>
              <a:rPr lang="el-GR" altLang="ko-KR" sz="1400">
                <a:latin typeface="굴림체" pitchFamily="49" charset="-127"/>
                <a:ea typeface="굴림체" pitchFamily="49" charset="-127"/>
              </a:rPr>
              <a:t>Ω</a:t>
            </a:r>
            <a:endParaRPr lang="en-US" altLang="ko-KR" sz="1400">
              <a:latin typeface="굴림체" pitchFamily="49" charset="-127"/>
              <a:ea typeface="굴림체" pitchFamily="49" charset="-127"/>
            </a:endParaRPr>
          </a:p>
          <a:p>
            <a:pPr marL="452438" indent="-342900" eaLnBrk="1" latinLnBrk="1" hangingPunct="1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Tx/>
              <a:buAutoNum type="circleNumDbPlain"/>
            </a:pPr>
            <a:endParaRPr lang="en-US" altLang="ko-KR" sz="1200"/>
          </a:p>
        </p:txBody>
      </p:sp>
      <p:sp>
        <p:nvSpPr>
          <p:cNvPr id="10" name="제목 2"/>
          <p:cNvSpPr txBox="1">
            <a:spLocks/>
          </p:cNvSpPr>
          <p:nvPr/>
        </p:nvSpPr>
        <p:spPr>
          <a:xfrm>
            <a:off x="448640" y="4185084"/>
            <a:ext cx="8229600" cy="251536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ko-KR" altLang="en-US" sz="11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그림</a:t>
            </a:r>
            <a:r>
              <a:rPr lang="en-US" altLang="ko-KR" sz="11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7.  IR2110</a:t>
            </a:r>
            <a:r>
              <a:rPr lang="ko-KR" altLang="en-US" sz="11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을 이용한 </a:t>
            </a:r>
            <a:r>
              <a:rPr lang="en-US" altLang="ko-KR" sz="11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Bootstrap </a:t>
            </a:r>
            <a:r>
              <a:rPr lang="ko-KR" altLang="en-US" sz="11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회로</a:t>
            </a:r>
            <a:endParaRPr lang="en-US" altLang="ko-KR" sz="110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4585" name="TextBox 13"/>
          <p:cNvSpPr txBox="1">
            <a:spLocks noChangeArrowheads="1"/>
          </p:cNvSpPr>
          <p:nvPr/>
        </p:nvSpPr>
        <p:spPr bwMode="auto">
          <a:xfrm>
            <a:off x="6497638" y="944563"/>
            <a:ext cx="20161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en-US" altLang="ko-KR" sz="1200">
                <a:solidFill>
                  <a:srgbClr val="FF0000"/>
                </a:solidFill>
              </a:rPr>
              <a:t>※</a:t>
            </a:r>
            <a:r>
              <a:rPr lang="ko-KR" altLang="en-US" sz="1200">
                <a:solidFill>
                  <a:srgbClr val="FF0000"/>
                </a:solidFill>
              </a:rPr>
              <a:t>회로도면 </a:t>
            </a:r>
            <a:r>
              <a:rPr lang="en-US" altLang="ko-KR" sz="1200">
                <a:solidFill>
                  <a:srgbClr val="FF0000"/>
                </a:solidFill>
              </a:rPr>
              <a:t>OrCAD</a:t>
            </a:r>
            <a:r>
              <a:rPr lang="ko-KR" altLang="en-US" sz="1200">
                <a:solidFill>
                  <a:srgbClr val="FF0000"/>
                </a:solidFill>
              </a:rPr>
              <a:t>로 작성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B047-6C2F-4874-9A0B-FC117B72FA3C}" type="slidenum">
              <a:rPr lang="ko-KR" altLang="en-US"/>
              <a:pPr/>
              <a:t>17</a:t>
            </a:fld>
            <a:endParaRPr lang="ko-KR" altLang="en-US"/>
          </a:p>
        </p:txBody>
      </p:sp>
      <p:sp>
        <p:nvSpPr>
          <p:cNvPr id="25603" name="TextBox 4"/>
          <p:cNvSpPr txBox="1">
            <a:spLocks noChangeArrowheads="1"/>
          </p:cNvSpPr>
          <p:nvPr/>
        </p:nvSpPr>
        <p:spPr bwMode="auto">
          <a:xfrm>
            <a:off x="300038" y="104775"/>
            <a:ext cx="8196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3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예비 설계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150" y="714375"/>
            <a:ext cx="8705850" cy="387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atin typeface="+mn-ea"/>
                <a:ea typeface="+mn-ea"/>
              </a:rPr>
              <a:t>부트 </a:t>
            </a:r>
            <a:r>
              <a:rPr lang="ko-KR" altLang="en-US" sz="1600" dirty="0" err="1">
                <a:latin typeface="+mn-ea"/>
                <a:ea typeface="+mn-ea"/>
              </a:rPr>
              <a:t>스트랩</a:t>
            </a:r>
            <a:r>
              <a:rPr lang="ko-KR" altLang="en-US" sz="1600" dirty="0">
                <a:latin typeface="+mn-ea"/>
                <a:ea typeface="+mn-ea"/>
              </a:rPr>
              <a:t> 다이오드의 선정</a:t>
            </a:r>
            <a:endParaRPr lang="en-US" altLang="ko-KR" sz="1600" dirty="0">
              <a:latin typeface="+mn-ea"/>
              <a:ea typeface="+mn-ea"/>
            </a:endParaRP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665288"/>
            <a:ext cx="5761037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3203575" y="2817813"/>
            <a:ext cx="647700" cy="64770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560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888" y="1665288"/>
            <a:ext cx="26574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888" y="3538538"/>
            <a:ext cx="2663825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85750" y="5357813"/>
            <a:ext cx="8705850" cy="358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FAST </a:t>
            </a:r>
            <a:r>
              <a:rPr lang="ko-KR" altLang="en-US" sz="1600" dirty="0">
                <a:latin typeface="+mn-ea"/>
                <a:ea typeface="+mn-ea"/>
              </a:rPr>
              <a:t>타입의 다이오드 선정</a:t>
            </a:r>
            <a:endParaRPr lang="en-US" altLang="ko-KR" sz="1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B9A6-DD7F-4A40-A1B0-A62C536BD35F}" type="slidenum">
              <a:rPr lang="ko-KR" altLang="en-US"/>
              <a:pPr/>
              <a:t>18</a:t>
            </a:fld>
            <a:endParaRPr lang="ko-KR" altLang="en-US" dirty="0"/>
          </a:p>
        </p:txBody>
      </p:sp>
      <p:sp>
        <p:nvSpPr>
          <p:cNvPr id="26627" name="TextBox 4"/>
          <p:cNvSpPr txBox="1">
            <a:spLocks noChangeArrowheads="1"/>
          </p:cNvSpPr>
          <p:nvPr/>
        </p:nvSpPr>
        <p:spPr bwMode="auto">
          <a:xfrm>
            <a:off x="300038" y="104775"/>
            <a:ext cx="8196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320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예비 설계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150" y="714375"/>
            <a:ext cx="8705850" cy="358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atin typeface="+mn-ea"/>
                <a:ea typeface="+mn-ea"/>
              </a:rPr>
              <a:t>부트스트랩 </a:t>
            </a:r>
            <a:r>
              <a:rPr lang="ko-KR" altLang="en-US" sz="1600" dirty="0" err="1">
                <a:latin typeface="+mn-ea"/>
                <a:ea typeface="+mn-ea"/>
              </a:rPr>
              <a:t>캐패시터의</a:t>
            </a:r>
            <a:r>
              <a:rPr lang="ko-KR" altLang="en-US" sz="1600" dirty="0">
                <a:latin typeface="+mn-ea"/>
                <a:ea typeface="+mn-ea"/>
              </a:rPr>
              <a:t> 용량 선정</a:t>
            </a:r>
            <a:endParaRPr lang="en-US" altLang="ko-KR" sz="1600" dirty="0">
              <a:latin typeface="+mn-ea"/>
              <a:ea typeface="+mn-ea"/>
            </a:endParaRPr>
          </a:p>
        </p:txBody>
      </p:sp>
      <p:pic>
        <p:nvPicPr>
          <p:cNvPr id="2662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285875"/>
            <a:ext cx="4103688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2014538" y="2654300"/>
            <a:ext cx="431800" cy="503238"/>
          </a:xfrm>
          <a:prstGeom prst="rect">
            <a:avLst/>
          </a:prstGeom>
          <a:noFill/>
          <a:ln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266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2463" y="1501775"/>
            <a:ext cx="4392612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33900" y="3086100"/>
            <a:ext cx="4321175" cy="161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28596" y="4929198"/>
          <a:ext cx="7929618" cy="1000133"/>
        </p:xfrm>
        <a:graphic>
          <a:graphicData uri="http://schemas.openxmlformats.org/drawingml/2006/table">
            <a:tbl>
              <a:tblPr/>
              <a:tblGrid>
                <a:gridCol w="71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66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5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9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30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000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FET CHAGE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대기전류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HIGH SIDE)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100V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캐패시터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누설전류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스위칭주파수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게이트전압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부트스트랩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다이오드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LOW SIDE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전압강하 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모터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22m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FET 4.5m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옴 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적용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Vgs on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에 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필요한 전압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Qg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Iqbs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Qis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Icbs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VCC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Vmin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0.000000375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0.0005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5E-09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0.0000016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50000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3.9375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28596" y="6470714"/>
            <a:ext cx="6491304" cy="387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0.25uF</a:t>
            </a:r>
            <a:r>
              <a:rPr lang="ko-KR" altLang="en-US" sz="1600" dirty="0">
                <a:latin typeface="+mn-ea"/>
                <a:ea typeface="+mn-ea"/>
              </a:rPr>
              <a:t>의 최대 </a:t>
            </a:r>
            <a:r>
              <a:rPr lang="en-US" altLang="ko-KR" sz="1600" dirty="0">
                <a:latin typeface="+mn-ea"/>
                <a:ea typeface="+mn-ea"/>
              </a:rPr>
              <a:t>15</a:t>
            </a:r>
            <a:r>
              <a:rPr lang="ko-KR" altLang="en-US" sz="1600" dirty="0">
                <a:latin typeface="+mn-ea"/>
                <a:ea typeface="+mn-ea"/>
              </a:rPr>
              <a:t>배 까지가 적정 용량임</a:t>
            </a:r>
            <a:r>
              <a:rPr lang="en-US" altLang="ko-KR" sz="1600" dirty="0">
                <a:latin typeface="+mn-ea"/>
                <a:ea typeface="+mn-ea"/>
              </a:rPr>
              <a:t>. (1uF</a:t>
            </a:r>
            <a:r>
              <a:rPr lang="ko-KR" altLang="en-US" sz="1600" dirty="0">
                <a:latin typeface="+mn-ea"/>
                <a:ea typeface="+mn-ea"/>
              </a:rPr>
              <a:t>이 가장 좋음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8596" y="5929330"/>
            <a:ext cx="6491304" cy="1272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>
                <a:latin typeface="+mn-ea"/>
                <a:ea typeface="+mn-ea"/>
              </a:rPr>
              <a:t>계산결과 </a:t>
            </a:r>
            <a:r>
              <a:rPr lang="en-US" altLang="ko-KR" sz="1200" dirty="0">
                <a:latin typeface="+mn-ea"/>
                <a:ea typeface="+mn-ea"/>
              </a:rPr>
              <a:t>= </a:t>
            </a:r>
            <a:r>
              <a:rPr lang="ko-KR" altLang="en-US" sz="1200" dirty="0">
                <a:latin typeface="+mn-ea"/>
                <a:ea typeface="+mn-ea"/>
              </a:rPr>
              <a:t>분자 </a:t>
            </a:r>
            <a:r>
              <a:rPr lang="en-US" altLang="ko-KR" sz="1200" dirty="0">
                <a:latin typeface="+mn-ea"/>
                <a:ea typeface="+mn-ea"/>
              </a:rPr>
              <a:t>0.000001530064, </a:t>
            </a:r>
            <a:r>
              <a:rPr lang="ko-KR" altLang="en-US" sz="1200" dirty="0">
                <a:latin typeface="+mn-ea"/>
                <a:ea typeface="+mn-ea"/>
              </a:rPr>
              <a:t>분모 </a:t>
            </a:r>
            <a:r>
              <a:rPr lang="en-US" altLang="ko-KR" sz="1200" dirty="0">
                <a:latin typeface="+mn-ea"/>
                <a:ea typeface="+mn-ea"/>
              </a:rPr>
              <a:t>= 6.0625</a:t>
            </a: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>
                <a:latin typeface="+mn-ea"/>
                <a:ea typeface="+mn-ea"/>
              </a:rPr>
              <a:t>최소 </a:t>
            </a:r>
            <a:r>
              <a:rPr lang="ko-KR" altLang="en-US" sz="1200" dirty="0" err="1">
                <a:latin typeface="+mn-ea"/>
                <a:ea typeface="+mn-ea"/>
              </a:rPr>
              <a:t>캐패시터</a:t>
            </a:r>
            <a:r>
              <a:rPr lang="ko-KR" altLang="en-US" sz="1200" dirty="0">
                <a:latin typeface="+mn-ea"/>
                <a:ea typeface="+mn-ea"/>
              </a:rPr>
              <a:t> 필요 용량 </a:t>
            </a:r>
            <a:r>
              <a:rPr lang="en-US" altLang="ko-KR" sz="1200" dirty="0">
                <a:latin typeface="+mn-ea"/>
                <a:ea typeface="+mn-ea"/>
              </a:rPr>
              <a:t>: (</a:t>
            </a:r>
            <a:r>
              <a:rPr lang="ko-KR" altLang="en-US" sz="1200" dirty="0">
                <a:latin typeface="+mn-ea"/>
                <a:ea typeface="+mn-ea"/>
              </a:rPr>
              <a:t>분자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ko-KR" altLang="en-US" sz="1200" dirty="0">
                <a:latin typeface="+mn-ea"/>
                <a:ea typeface="+mn-ea"/>
              </a:rPr>
              <a:t>분모</a:t>
            </a:r>
            <a:r>
              <a:rPr lang="en-US" altLang="ko-KR" sz="1200" dirty="0">
                <a:latin typeface="+mn-ea"/>
                <a:ea typeface="+mn-ea"/>
              </a:rPr>
              <a:t>) = 0.000000252382 (0.25uF)</a:t>
            </a: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8798-51CE-4111-BEB5-C73093F31AE7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0038" y="104775"/>
            <a:ext cx="8196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320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시뮬레이션 결과</a:t>
            </a:r>
          </a:p>
        </p:txBody>
      </p:sp>
      <p:pic>
        <p:nvPicPr>
          <p:cNvPr id="7" name="그림 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6850" y="1302544"/>
            <a:ext cx="7207250" cy="212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9075" y="3426619"/>
            <a:ext cx="7207250" cy="212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47675" y="2059781"/>
            <a:ext cx="11414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9pPr>
          </a:lstStyle>
          <a:p>
            <a:pPr eaLnBrk="1" latinLnBrk="1" hangingPunct="1"/>
            <a:r>
              <a:rPr lang="en-US" altLang="ko-KR"/>
              <a:t>C=1uF</a:t>
            </a:r>
            <a:endParaRPr lang="ko-KR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47675" y="4218781"/>
            <a:ext cx="12239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9pPr>
          </a:lstStyle>
          <a:p>
            <a:pPr eaLnBrk="1" latinLnBrk="1" hangingPunct="1"/>
            <a:r>
              <a:rPr lang="en-US" altLang="ko-KR" dirty="0"/>
              <a:t>C=0.1uF</a:t>
            </a:r>
            <a:endParaRPr lang="ko-KR" altLang="en-US" dirty="0"/>
          </a:p>
        </p:txBody>
      </p:sp>
      <p:sp>
        <p:nvSpPr>
          <p:cNvPr id="11" name="포인트가 5개인 별 10"/>
          <p:cNvSpPr/>
          <p:nvPr/>
        </p:nvSpPr>
        <p:spPr>
          <a:xfrm>
            <a:off x="285720" y="1714488"/>
            <a:ext cx="428628" cy="35719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28596" y="5643578"/>
            <a:ext cx="828680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9pPr>
          </a:lstStyle>
          <a:p>
            <a:pPr eaLnBrk="1" latinLnBrk="1" hangingPunct="1"/>
            <a:r>
              <a:rPr lang="ko-KR" altLang="en-US" dirty="0"/>
              <a:t>시뮬레이션 결과로는 </a:t>
            </a:r>
            <a:r>
              <a:rPr lang="en-US" altLang="ko-KR" dirty="0"/>
              <a:t>0.1uF</a:t>
            </a:r>
            <a:r>
              <a:rPr lang="ko-KR" altLang="en-US" dirty="0"/>
              <a:t>이 우수한 것처럼 판단되나</a:t>
            </a:r>
            <a:r>
              <a:rPr lang="en-US" altLang="ko-KR" dirty="0"/>
              <a:t>, </a:t>
            </a:r>
            <a:r>
              <a:rPr lang="ko-KR" altLang="en-US" dirty="0"/>
              <a:t>계산결과 </a:t>
            </a:r>
            <a:r>
              <a:rPr lang="en-US" altLang="ko-KR" dirty="0"/>
              <a:t>0.25uF </a:t>
            </a:r>
            <a:r>
              <a:rPr lang="ko-KR" altLang="en-US" dirty="0"/>
              <a:t>이상 사용해야 함</a:t>
            </a:r>
            <a:r>
              <a:rPr lang="en-US" altLang="ko-KR" dirty="0"/>
              <a:t> </a:t>
            </a:r>
          </a:p>
          <a:p>
            <a:pPr eaLnBrk="1" latinLnBrk="1" hangingPunct="1"/>
            <a:r>
              <a:rPr lang="en-US" altLang="ko-KR" dirty="0"/>
              <a:t>(</a:t>
            </a:r>
            <a:r>
              <a:rPr lang="ko-KR" altLang="en-US" dirty="0" err="1"/>
              <a:t>캐패시터의</a:t>
            </a:r>
            <a:r>
              <a:rPr lang="ko-KR" altLang="en-US" dirty="0"/>
              <a:t> 특성상 오차가 크고</a:t>
            </a:r>
            <a:r>
              <a:rPr lang="en-US" altLang="ko-KR" dirty="0"/>
              <a:t>, </a:t>
            </a:r>
            <a:r>
              <a:rPr lang="ko-KR" altLang="en-US" dirty="0" err="1"/>
              <a:t>스위칭</a:t>
            </a:r>
            <a:r>
              <a:rPr lang="ko-KR" altLang="en-US" dirty="0"/>
              <a:t> 되기 전에 </a:t>
            </a:r>
            <a:r>
              <a:rPr lang="ko-KR" altLang="en-US" dirty="0" err="1"/>
              <a:t>캐패시터</a:t>
            </a:r>
            <a:r>
              <a:rPr lang="ko-KR" altLang="en-US" dirty="0"/>
              <a:t> 방전이 되어 </a:t>
            </a:r>
            <a:r>
              <a:rPr lang="ko-KR" altLang="en-US" dirty="0" err="1"/>
              <a:t>버릴경우</a:t>
            </a:r>
            <a:r>
              <a:rPr lang="ko-KR" altLang="en-US" dirty="0"/>
              <a:t>  시스템에 치명적이므로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4"/>
          <p:cNvSpPr txBox="1">
            <a:spLocks noChangeArrowheads="1"/>
          </p:cNvSpPr>
          <p:nvPr/>
        </p:nvSpPr>
        <p:spPr bwMode="auto">
          <a:xfrm>
            <a:off x="522288" y="620713"/>
            <a:ext cx="16557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2800">
                <a:solidFill>
                  <a:schemeClr val="bg1"/>
                </a:solidFill>
                <a:latin typeface="바른돋움 3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5123" name="그룹 14"/>
          <p:cNvGrpSpPr>
            <a:grpSpLocks/>
          </p:cNvGrpSpPr>
          <p:nvPr/>
        </p:nvGrpSpPr>
        <p:grpSpPr bwMode="auto">
          <a:xfrm>
            <a:off x="-23813" y="762000"/>
            <a:ext cx="9144001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388" y="3756786"/>
              <a:ext cx="5187949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24" name="TextBox 17"/>
          <p:cNvSpPr txBox="1">
            <a:spLocks noChangeArrowheads="1"/>
          </p:cNvSpPr>
          <p:nvPr/>
        </p:nvSpPr>
        <p:spPr bwMode="auto">
          <a:xfrm>
            <a:off x="300038" y="104775"/>
            <a:ext cx="8196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3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프로젝트 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575" y="944563"/>
            <a:ext cx="8705850" cy="3308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latin typeface="+mn-ea"/>
                <a:ea typeface="+mn-ea"/>
              </a:rPr>
              <a:t>연구 배경</a:t>
            </a:r>
            <a:endParaRPr lang="en-US" altLang="ko-KR" sz="2000" b="1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  - </a:t>
            </a:r>
            <a:r>
              <a:rPr lang="ko-KR" altLang="en-US" sz="1600" dirty="0">
                <a:latin typeface="+mn-ea"/>
                <a:ea typeface="+mn-ea"/>
              </a:rPr>
              <a:t>단종된 </a:t>
            </a:r>
            <a:r>
              <a:rPr lang="en-US" altLang="ko-KR" sz="1600" dirty="0">
                <a:latin typeface="+mn-ea"/>
                <a:ea typeface="+mn-ea"/>
              </a:rPr>
              <a:t>SPM </a:t>
            </a:r>
            <a:r>
              <a:rPr lang="ko-KR" altLang="en-US" sz="1600" dirty="0">
                <a:latin typeface="+mn-ea"/>
                <a:ea typeface="+mn-ea"/>
              </a:rPr>
              <a:t>을 대체하기 위해 인버터 회로의 대한 연구와 기술 개발</a:t>
            </a:r>
            <a:endParaRPr lang="en-US" altLang="ko-KR" sz="1600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  - EMI </a:t>
            </a:r>
            <a:r>
              <a:rPr lang="ko-KR" altLang="en-US" sz="1600" dirty="0">
                <a:latin typeface="+mn-ea"/>
                <a:ea typeface="+mn-ea"/>
              </a:rPr>
              <a:t>필터의 발열을 최소화하고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비용을 절감할 수 있는 방법에 대한 연구</a:t>
            </a:r>
            <a:endParaRPr lang="en-US" altLang="ko-KR" sz="1600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latin typeface="+mn-ea"/>
                <a:ea typeface="+mn-ea"/>
              </a:rPr>
              <a:t>기존 기술의 문제점 및 애로사항</a:t>
            </a:r>
            <a:endParaRPr lang="en-US" altLang="ko-KR" sz="2000" b="1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  - EMI/EMC</a:t>
            </a:r>
            <a:r>
              <a:rPr lang="ko-KR" altLang="en-US" sz="1600" dirty="0">
                <a:latin typeface="+mn-ea"/>
                <a:ea typeface="+mn-ea"/>
              </a:rPr>
              <a:t>를 대비하기 위해 장착하는 필터의 전압 강하로 인하여 발열로 나타나게 됨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    MIL-STD-461F </a:t>
            </a:r>
            <a:r>
              <a:rPr lang="ko-KR" altLang="en-US" sz="1600" dirty="0">
                <a:latin typeface="+mn-ea"/>
                <a:ea typeface="+mn-ea"/>
              </a:rPr>
              <a:t>시험 </a:t>
            </a:r>
            <a:r>
              <a:rPr lang="en-US" altLang="ko-KR" sz="1600" dirty="0">
                <a:latin typeface="+mn-ea"/>
                <a:ea typeface="+mn-ea"/>
              </a:rPr>
              <a:t>FAIL</a:t>
            </a:r>
            <a:r>
              <a:rPr lang="ko-KR" altLang="en-US" sz="1600" dirty="0">
                <a:latin typeface="+mn-ea"/>
                <a:ea typeface="+mn-ea"/>
              </a:rPr>
              <a:t>시 부품 교환이 어려움</a:t>
            </a:r>
            <a:endParaRPr lang="en-US" altLang="ko-KR" sz="1600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  - </a:t>
            </a:r>
            <a:r>
              <a:rPr lang="ko-KR" altLang="en-US" sz="1600" dirty="0">
                <a:latin typeface="+mn-ea"/>
                <a:ea typeface="+mn-ea"/>
              </a:rPr>
              <a:t>기존 인버터 회로에 적용했던 </a:t>
            </a:r>
            <a:r>
              <a:rPr lang="en-US" altLang="ko-KR" sz="1600" dirty="0">
                <a:latin typeface="+mn-ea"/>
                <a:ea typeface="+mn-ea"/>
              </a:rPr>
              <a:t>SPM(Smart Power Module)</a:t>
            </a:r>
            <a:r>
              <a:rPr lang="ko-KR" altLang="en-US" sz="1600" dirty="0">
                <a:latin typeface="+mn-ea"/>
                <a:ea typeface="+mn-ea"/>
              </a:rPr>
              <a:t> 의 경우 단종되었으며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높은 지</a:t>
            </a:r>
            <a:endParaRPr lang="en-US" altLang="ko-KR" sz="1600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   </a:t>
            </a:r>
            <a:r>
              <a:rPr lang="ko-KR" altLang="en-US" sz="1600" dirty="0">
                <a:latin typeface="+mn-ea"/>
                <a:ea typeface="+mn-ea"/>
              </a:rPr>
              <a:t>연시간 및 </a:t>
            </a:r>
            <a:r>
              <a:rPr lang="en-US" altLang="ko-KR" sz="1600" dirty="0" err="1">
                <a:latin typeface="+mn-ea"/>
                <a:ea typeface="+mn-ea"/>
              </a:rPr>
              <a:t>Rds_ON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값에 의해 발열 및 효율이 떨어지며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매우 고가의 부품으로 대량 생산에 </a:t>
            </a:r>
            <a:endParaRPr lang="en-US" altLang="ko-KR" sz="1600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   </a:t>
            </a:r>
            <a:r>
              <a:rPr lang="ko-KR" altLang="en-US" sz="1600" dirty="0">
                <a:latin typeface="+mn-ea"/>
                <a:ea typeface="+mn-ea"/>
              </a:rPr>
              <a:t>적합하지 않음</a:t>
            </a:r>
            <a:endParaRPr lang="en-US" altLang="ko-KR" sz="1600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  - </a:t>
            </a:r>
            <a:r>
              <a:rPr lang="ko-KR" altLang="en-US" sz="1600" dirty="0">
                <a:latin typeface="+mn-ea"/>
                <a:ea typeface="+mn-ea"/>
              </a:rPr>
              <a:t>발열 대비 </a:t>
            </a:r>
            <a:r>
              <a:rPr lang="ko-KR" altLang="en-US" sz="1600" dirty="0" err="1">
                <a:latin typeface="+mn-ea"/>
                <a:ea typeface="+mn-ea"/>
              </a:rPr>
              <a:t>설계시</a:t>
            </a:r>
            <a:r>
              <a:rPr lang="ko-KR" altLang="en-US" sz="1600" dirty="0">
                <a:latin typeface="+mn-ea"/>
                <a:ea typeface="+mn-ea"/>
              </a:rPr>
              <a:t> 무게가 증가하여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경량화 설계에 어려움이 있음</a:t>
            </a:r>
            <a:endParaRPr lang="en-US" altLang="ko-KR" sz="1600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i="1" dirty="0">
              <a:latin typeface="+mn-ea"/>
              <a:ea typeface="+mn-ea"/>
            </a:endParaRPr>
          </a:p>
        </p:txBody>
      </p:sp>
      <p:sp>
        <p:nvSpPr>
          <p:cNvPr id="5126" name="TextBox 12"/>
          <p:cNvSpPr txBox="1">
            <a:spLocks noChangeArrowheads="1"/>
          </p:cNvSpPr>
          <p:nvPr/>
        </p:nvSpPr>
        <p:spPr bwMode="auto">
          <a:xfrm>
            <a:off x="1835150" y="6443663"/>
            <a:ext cx="2136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/>
            <a:r>
              <a:rPr lang="en-US" altLang="ko-KR" b="1"/>
              <a:t>EMI</a:t>
            </a:r>
            <a:r>
              <a:rPr lang="ko-KR" altLang="en-US" b="1"/>
              <a:t> 필터 형상</a:t>
            </a:r>
          </a:p>
        </p:txBody>
      </p:sp>
      <p:sp>
        <p:nvSpPr>
          <p:cNvPr id="5127" name="TextBox 13"/>
          <p:cNvSpPr txBox="1">
            <a:spLocks noChangeArrowheads="1"/>
          </p:cNvSpPr>
          <p:nvPr/>
        </p:nvSpPr>
        <p:spPr bwMode="auto">
          <a:xfrm>
            <a:off x="5537200" y="6443663"/>
            <a:ext cx="2136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/>
            <a:r>
              <a:rPr lang="en-US" altLang="ko-KR" b="1"/>
              <a:t>SPM </a:t>
            </a:r>
            <a:r>
              <a:rPr lang="ko-KR" altLang="en-US" b="1"/>
              <a:t>형상</a:t>
            </a:r>
          </a:p>
        </p:txBody>
      </p:sp>
      <p:pic>
        <p:nvPicPr>
          <p:cNvPr id="5128" name="그림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7613" y="4268788"/>
            <a:ext cx="3000375" cy="188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그림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9488" y="4062413"/>
            <a:ext cx="352425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8798-51CE-4111-BEB5-C73093F31AE7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3071810"/>
            <a:ext cx="7278687" cy="233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502444" y="2639219"/>
            <a:ext cx="941388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434182" y="1639094"/>
            <a:ext cx="11414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9pPr>
          </a:lstStyle>
          <a:p>
            <a:pPr eaLnBrk="1" latinLnBrk="1" hangingPunct="1"/>
            <a:r>
              <a:rPr lang="en-US" altLang="ko-KR"/>
              <a:t>C=10uF</a:t>
            </a:r>
            <a:endParaRPr lang="ko-KR" altLang="en-US"/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421482" y="3712369"/>
            <a:ext cx="12239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9pPr>
          </a:lstStyle>
          <a:p>
            <a:pPr eaLnBrk="1" latinLnBrk="1" hangingPunct="1"/>
            <a:r>
              <a:rPr lang="en-US" altLang="ko-KR"/>
              <a:t>C=4.7uF</a:t>
            </a:r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00038" y="104775"/>
            <a:ext cx="8196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320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시뮬레이션 결과</a:t>
            </a:r>
          </a:p>
        </p:txBody>
      </p:sp>
      <p:pic>
        <p:nvPicPr>
          <p:cNvPr id="10" name="그림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785794"/>
            <a:ext cx="7205662" cy="212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28596" y="5429264"/>
            <a:ext cx="82868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  <a:cs typeface="+mn-cs"/>
              </a:defRPr>
            </a:lvl9pPr>
          </a:lstStyle>
          <a:p>
            <a:pPr eaLnBrk="1" latinLnBrk="1" hangingPunct="1"/>
            <a:r>
              <a:rPr lang="ko-KR" altLang="en-US" dirty="0"/>
              <a:t>적정 용량 </a:t>
            </a:r>
            <a:r>
              <a:rPr lang="en-US" altLang="ko-KR" dirty="0"/>
              <a:t>3.75uF</a:t>
            </a:r>
            <a:r>
              <a:rPr lang="ko-KR" altLang="en-US" dirty="0"/>
              <a:t>를 초과시 파형이 없어지거나</a:t>
            </a:r>
            <a:r>
              <a:rPr lang="en-US" altLang="ko-KR" dirty="0"/>
              <a:t>, </a:t>
            </a:r>
            <a:r>
              <a:rPr lang="ko-KR" altLang="en-US" dirty="0"/>
              <a:t>원하는 출력을 내지 못함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908C-652A-42E2-AB82-DE29AFC1278A}" type="slidenum">
              <a:rPr lang="ko-KR" altLang="en-US"/>
              <a:pPr/>
              <a:t>21</a:t>
            </a:fld>
            <a:endParaRPr lang="ko-KR" altLang="en-US"/>
          </a:p>
        </p:txBody>
      </p: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300038" y="104775"/>
            <a:ext cx="8196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320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논문 및 사전 기술 조사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575" y="944563"/>
            <a:ext cx="8705850" cy="12715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dirty="0">
                <a:latin typeface="+mn-ea"/>
                <a:ea typeface="+mn-ea"/>
              </a:rPr>
              <a:t>EMI CE102 : </a:t>
            </a:r>
            <a:r>
              <a:rPr lang="ko-KR" altLang="en-US" sz="2000" b="1" dirty="0">
                <a:latin typeface="+mn-ea"/>
                <a:ea typeface="+mn-ea"/>
              </a:rPr>
              <a:t>관련 자료 없음</a:t>
            </a:r>
            <a:endParaRPr lang="en-US" altLang="ko-KR" sz="2000" b="1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dirty="0">
                <a:latin typeface="+mn-ea"/>
                <a:ea typeface="+mn-ea"/>
              </a:rPr>
              <a:t>                 </a:t>
            </a:r>
            <a:r>
              <a:rPr lang="ko-KR" altLang="en-US" sz="2000" b="1" dirty="0">
                <a:latin typeface="+mn-ea"/>
                <a:ea typeface="+mn-ea"/>
              </a:rPr>
              <a:t>전문 컨설팅 업체에 문의한 결과</a:t>
            </a:r>
            <a:endParaRPr lang="en-US" altLang="ko-KR" sz="2000" b="1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dirty="0">
                <a:latin typeface="+mn-ea"/>
                <a:ea typeface="+mn-ea"/>
              </a:rPr>
              <a:t>                 </a:t>
            </a:r>
            <a:r>
              <a:rPr lang="ko-KR" altLang="en-US" sz="2000" b="1" dirty="0" err="1">
                <a:latin typeface="+mn-ea"/>
                <a:ea typeface="+mn-ea"/>
              </a:rPr>
              <a:t>아트웍등</a:t>
            </a:r>
            <a:r>
              <a:rPr lang="ko-KR" altLang="en-US" sz="2000" b="1" dirty="0">
                <a:latin typeface="+mn-ea"/>
                <a:ea typeface="+mn-ea"/>
              </a:rPr>
              <a:t> 다양한 구성에서 변수가 많아서 정확한 계산이 되지 </a:t>
            </a:r>
            <a:endParaRPr lang="en-US" altLang="ko-KR" sz="2000" b="1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dirty="0">
                <a:latin typeface="+mn-ea"/>
                <a:ea typeface="+mn-ea"/>
              </a:rPr>
              <a:t>                 </a:t>
            </a:r>
            <a:r>
              <a:rPr lang="ko-KR" altLang="en-US" sz="2000" b="1" dirty="0">
                <a:latin typeface="+mn-ea"/>
                <a:ea typeface="+mn-ea"/>
              </a:rPr>
              <a:t>않으며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시험을 통해서만 검증 가능</a:t>
            </a:r>
            <a:endParaRPr lang="en-US" altLang="ko-KR" sz="1600" dirty="0">
              <a:latin typeface="+mn-ea"/>
              <a:ea typeface="+mn-ea"/>
            </a:endParaRP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2357438"/>
            <a:ext cx="522922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63" y="4143375"/>
            <a:ext cx="1341437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00" y="4143375"/>
            <a:ext cx="2214563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57875" y="3714750"/>
            <a:ext cx="261937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38798-51CE-4111-BEB5-C73093F31AE7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0038" y="104775"/>
            <a:ext cx="8196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320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차주 계획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575" y="944563"/>
            <a:ext cx="8705850" cy="6822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dirty="0">
                <a:latin typeface="+mn-ea"/>
                <a:ea typeface="+mn-ea"/>
              </a:rPr>
              <a:t>EMI </a:t>
            </a:r>
            <a:r>
              <a:rPr lang="ko-KR" altLang="en-US" sz="2000" b="1" dirty="0">
                <a:latin typeface="+mn-ea"/>
                <a:ea typeface="+mn-ea"/>
              </a:rPr>
              <a:t>필터 </a:t>
            </a:r>
            <a:r>
              <a:rPr lang="en-US" altLang="ko-KR" sz="2000" b="1" dirty="0">
                <a:latin typeface="+mn-ea"/>
                <a:ea typeface="+mn-ea"/>
              </a:rPr>
              <a:t>Drawing</a:t>
            </a: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dirty="0">
                <a:latin typeface="+mn-ea"/>
                <a:ea typeface="+mn-ea"/>
              </a:rPr>
              <a:t>SPM </a:t>
            </a:r>
            <a:r>
              <a:rPr lang="ko-KR" altLang="en-US" sz="2000" b="1" dirty="0">
                <a:latin typeface="+mn-ea"/>
                <a:ea typeface="+mn-ea"/>
              </a:rPr>
              <a:t>회로 </a:t>
            </a:r>
            <a:r>
              <a:rPr lang="en-US" altLang="ko-KR" sz="2000" b="1" dirty="0">
                <a:latin typeface="+mn-ea"/>
                <a:ea typeface="+mn-ea"/>
              </a:rPr>
              <a:t>Drawing</a:t>
            </a:r>
            <a:endParaRPr lang="en-US" altLang="ko-KR" sz="1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4"/>
          <p:cNvSpPr txBox="1">
            <a:spLocks noChangeArrowheads="1"/>
          </p:cNvSpPr>
          <p:nvPr/>
        </p:nvSpPr>
        <p:spPr bwMode="auto">
          <a:xfrm>
            <a:off x="522288" y="620713"/>
            <a:ext cx="16557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2800">
                <a:solidFill>
                  <a:schemeClr val="bg1"/>
                </a:solidFill>
                <a:latin typeface="바른돋움 3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28675" name="그룹 14"/>
          <p:cNvGrpSpPr>
            <a:grpSpLocks/>
          </p:cNvGrpSpPr>
          <p:nvPr/>
        </p:nvGrpSpPr>
        <p:grpSpPr bwMode="auto">
          <a:xfrm>
            <a:off x="-23813" y="762000"/>
            <a:ext cx="9144001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388" y="3756786"/>
              <a:ext cx="5187949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76" name="TextBox 17"/>
          <p:cNvSpPr txBox="1">
            <a:spLocks noChangeArrowheads="1"/>
          </p:cNvSpPr>
          <p:nvPr/>
        </p:nvSpPr>
        <p:spPr bwMode="auto">
          <a:xfrm>
            <a:off x="300038" y="104775"/>
            <a:ext cx="8196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3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프로젝트 추진 일정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00025" y="1679575"/>
          <a:ext cx="8743950" cy="4621213"/>
        </p:xfrm>
        <a:graphic>
          <a:graphicData uri="http://schemas.openxmlformats.org/drawingml/2006/table">
            <a:tbl>
              <a:tblPr/>
              <a:tblGrid>
                <a:gridCol w="195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94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4762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세부 추진일정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0584" marR="100584" marT="41564" marB="4156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주차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0584" marR="100584" marT="41564" marB="41564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0584" marR="100584" marT="41564" marB="41564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7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계획 수립</a:t>
                      </a:r>
                    </a:p>
                  </a:txBody>
                  <a:tcPr marL="21668" marR="21668" marT="19698" marB="19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사전 기술 조사</a:t>
                      </a:r>
                    </a:p>
                  </a:txBody>
                  <a:tcPr marL="21668" marR="21668" marT="19698" marB="19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요구 사항 정의</a:t>
                      </a:r>
                    </a:p>
                  </a:txBody>
                  <a:tcPr marL="21668" marR="21668" marT="19698" marB="19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예비 설계</a:t>
                      </a:r>
                    </a:p>
                  </a:txBody>
                  <a:tcPr marL="21668" marR="21668" marT="19698" marB="19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검증방안 설계</a:t>
                      </a:r>
                    </a:p>
                  </a:txBody>
                  <a:tcPr marL="21668" marR="21668" marT="19698" marB="19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 설계</a:t>
                      </a:r>
                    </a:p>
                  </a:txBody>
                  <a:tcPr marL="21668" marR="21668" marT="19698" marB="19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Drawing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제작</a:t>
                      </a:r>
                    </a:p>
                  </a:txBody>
                  <a:tcPr marL="21668" marR="21668" marT="19698" marB="19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시험 및 검증</a:t>
                      </a:r>
                    </a:p>
                  </a:txBody>
                  <a:tcPr marL="21668" marR="21668" marT="19698" marB="19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환경 시험</a:t>
                      </a:r>
                    </a:p>
                  </a:txBody>
                  <a:tcPr marL="21668" marR="21668" marT="19698" marB="19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보고서 작성</a:t>
                      </a:r>
                    </a:p>
                  </a:txBody>
                  <a:tcPr marL="21668" marR="21668" marT="19698" marB="19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21668" marR="21668" marT="19698" marB="196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93247" y="2372687"/>
            <a:ext cx="801538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1330325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  <p:pic>
        <p:nvPicPr>
          <p:cNvPr id="30723" name="그림 12"/>
          <p:cNvPicPr>
            <a:picLocks noChangeAspect="1" noChangeArrowheads="1"/>
          </p:cNvPicPr>
          <p:nvPr/>
        </p:nvPicPr>
        <p:blipFill>
          <a:blip r:embed="rId2" cstate="print"/>
          <a:srcRect t="29935" b="31683"/>
          <a:stretch>
            <a:fillRect/>
          </a:stretch>
        </p:blipFill>
        <p:spPr bwMode="auto">
          <a:xfrm>
            <a:off x="3019425" y="5876925"/>
            <a:ext cx="310515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4"/>
          <p:cNvSpPr txBox="1">
            <a:spLocks noChangeArrowheads="1"/>
          </p:cNvSpPr>
          <p:nvPr/>
        </p:nvSpPr>
        <p:spPr bwMode="auto">
          <a:xfrm>
            <a:off x="522288" y="620713"/>
            <a:ext cx="16557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2800">
                <a:solidFill>
                  <a:schemeClr val="bg1"/>
                </a:solidFill>
                <a:latin typeface="바른돋움 3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7171" name="그룹 14"/>
          <p:cNvGrpSpPr>
            <a:grpSpLocks/>
          </p:cNvGrpSpPr>
          <p:nvPr/>
        </p:nvGrpSpPr>
        <p:grpSpPr bwMode="auto">
          <a:xfrm>
            <a:off x="-23813" y="762000"/>
            <a:ext cx="9144001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388" y="3756786"/>
              <a:ext cx="5187949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2" name="TextBox 17"/>
          <p:cNvSpPr txBox="1">
            <a:spLocks noChangeArrowheads="1"/>
          </p:cNvSpPr>
          <p:nvPr/>
        </p:nvSpPr>
        <p:spPr bwMode="auto">
          <a:xfrm>
            <a:off x="300038" y="104775"/>
            <a:ext cx="8196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3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프로젝트 목표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575" y="944563"/>
            <a:ext cx="8705850" cy="245195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latin typeface="+mn-ea"/>
                <a:ea typeface="+mn-ea"/>
              </a:rPr>
              <a:t>연구 목표</a:t>
            </a:r>
            <a:endParaRPr lang="en-US" altLang="ko-KR" sz="2000" b="1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  - </a:t>
            </a:r>
            <a:r>
              <a:rPr lang="ko-KR" altLang="en-US" sz="1600" dirty="0">
                <a:latin typeface="+mn-ea"/>
                <a:ea typeface="+mn-ea"/>
              </a:rPr>
              <a:t>비용 절감을 위한 인버터 회로 개발</a:t>
            </a:r>
            <a:endParaRPr lang="en-US" altLang="ko-KR" sz="1600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  - </a:t>
            </a:r>
            <a:r>
              <a:rPr lang="ko-KR" altLang="en-US" sz="1600" dirty="0">
                <a:latin typeface="+mn-ea"/>
                <a:ea typeface="+mn-ea"/>
              </a:rPr>
              <a:t>단종된 </a:t>
            </a:r>
            <a:r>
              <a:rPr lang="en-US" altLang="ko-KR" sz="1600" dirty="0">
                <a:latin typeface="+mn-ea"/>
                <a:ea typeface="+mn-ea"/>
              </a:rPr>
              <a:t>SPM</a:t>
            </a:r>
            <a:r>
              <a:rPr lang="ko-KR" altLang="en-US" sz="1600" dirty="0">
                <a:latin typeface="+mn-ea"/>
                <a:ea typeface="+mn-ea"/>
              </a:rPr>
              <a:t>과 동등 이상 성능을 낼 수 있고 저렴한 인버터 개발</a:t>
            </a:r>
            <a:endParaRPr lang="en-US" altLang="ko-KR" sz="1600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latin typeface="+mn-ea"/>
                <a:ea typeface="+mn-ea"/>
              </a:rPr>
              <a:t>세부 연구 목표</a:t>
            </a:r>
            <a:endParaRPr lang="en-US" altLang="ko-KR" sz="2000" b="1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  - MIL-STD-810F </a:t>
            </a:r>
            <a:r>
              <a:rPr lang="ko-KR" altLang="en-US" sz="1600" dirty="0">
                <a:latin typeface="+mn-ea"/>
                <a:ea typeface="+mn-ea"/>
              </a:rPr>
              <a:t>기준 최대 발열량 </a:t>
            </a:r>
            <a:r>
              <a:rPr lang="en-US" altLang="ko-KR" sz="1600" dirty="0">
                <a:latin typeface="+mn-ea"/>
                <a:ea typeface="+mn-ea"/>
              </a:rPr>
              <a:t>100℃ </a:t>
            </a:r>
            <a:r>
              <a:rPr lang="ko-KR" altLang="en-US" sz="1600" dirty="0">
                <a:latin typeface="+mn-ea"/>
                <a:ea typeface="+mn-ea"/>
              </a:rPr>
              <a:t>이하 </a:t>
            </a:r>
            <a:endParaRPr lang="en-US" altLang="ko-KR" sz="1600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  - EMI</a:t>
            </a:r>
            <a:r>
              <a:rPr lang="ko-KR" altLang="en-US" sz="1600" dirty="0">
                <a:latin typeface="+mn-ea"/>
                <a:ea typeface="+mn-ea"/>
              </a:rPr>
              <a:t>필터와 </a:t>
            </a:r>
            <a:r>
              <a:rPr lang="en-US" altLang="ko-KR" sz="1600" dirty="0">
                <a:latin typeface="+mn-ea"/>
                <a:ea typeface="+mn-ea"/>
              </a:rPr>
              <a:t>MOSFET </a:t>
            </a:r>
            <a:r>
              <a:rPr lang="ko-KR" altLang="en-US" sz="1600" dirty="0">
                <a:latin typeface="+mn-ea"/>
                <a:ea typeface="+mn-ea"/>
              </a:rPr>
              <a:t>내부 저항 </a:t>
            </a:r>
            <a:r>
              <a:rPr lang="en-US" altLang="ko-KR" sz="1600" dirty="0">
                <a:latin typeface="+mn-ea"/>
                <a:ea typeface="+mn-ea"/>
              </a:rPr>
              <a:t>20m</a:t>
            </a:r>
            <a:r>
              <a:rPr lang="el-GR" altLang="ko-KR" sz="1600" dirty="0">
                <a:latin typeface="+mn-ea"/>
                <a:ea typeface="+mn-ea"/>
              </a:rPr>
              <a:t>Ω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이하 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>
                <a:latin typeface="+mn-ea"/>
                <a:ea typeface="+mn-ea"/>
              </a:rPr>
              <a:t>부품 선정 기준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  - </a:t>
            </a:r>
            <a:r>
              <a:rPr lang="ko-KR" altLang="en-US" sz="1600" dirty="0">
                <a:latin typeface="+mn-ea"/>
                <a:ea typeface="+mn-ea"/>
              </a:rPr>
              <a:t>부품 비용 </a:t>
            </a:r>
            <a:r>
              <a:rPr lang="en-US" altLang="ko-KR" sz="1600" dirty="0">
                <a:latin typeface="+mn-ea"/>
                <a:ea typeface="+mn-ea"/>
              </a:rPr>
              <a:t>50% </a:t>
            </a:r>
            <a:r>
              <a:rPr lang="ko-KR" altLang="en-US" sz="1600" dirty="0">
                <a:latin typeface="+mn-ea"/>
                <a:ea typeface="+mn-ea"/>
              </a:rPr>
              <a:t>이상 절감 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7174" name="TextBox 13"/>
          <p:cNvSpPr txBox="1">
            <a:spLocks noChangeArrowheads="1"/>
          </p:cNvSpPr>
          <p:nvPr/>
        </p:nvSpPr>
        <p:spPr bwMode="auto">
          <a:xfrm>
            <a:off x="1619250" y="6350000"/>
            <a:ext cx="1735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/>
            <a:r>
              <a:rPr lang="ko-KR" altLang="en-US" b="1"/>
              <a:t>필터 회로</a:t>
            </a:r>
          </a:p>
        </p:txBody>
      </p:sp>
      <p:sp>
        <p:nvSpPr>
          <p:cNvPr id="7175" name="TextBox 54"/>
          <p:cNvSpPr txBox="1">
            <a:spLocks noChangeArrowheads="1"/>
          </p:cNvSpPr>
          <p:nvPr/>
        </p:nvSpPr>
        <p:spPr bwMode="auto">
          <a:xfrm>
            <a:off x="5148263" y="6327775"/>
            <a:ext cx="17335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/>
            <a:r>
              <a:rPr lang="en-US" altLang="ko-KR" b="1"/>
              <a:t>SPM </a:t>
            </a:r>
            <a:r>
              <a:rPr lang="ko-KR" altLang="en-US" b="1"/>
              <a:t>회로</a:t>
            </a:r>
          </a:p>
        </p:txBody>
      </p:sp>
      <p:pic>
        <p:nvPicPr>
          <p:cNvPr id="7176" name="그림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9400" y="3798888"/>
            <a:ext cx="4754563" cy="24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7" name="그림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8" y="4310063"/>
            <a:ext cx="3744912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4"/>
          <p:cNvSpPr txBox="1">
            <a:spLocks noChangeArrowheads="1"/>
          </p:cNvSpPr>
          <p:nvPr/>
        </p:nvSpPr>
        <p:spPr bwMode="auto">
          <a:xfrm>
            <a:off x="522288" y="620713"/>
            <a:ext cx="16557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2800">
                <a:solidFill>
                  <a:schemeClr val="bg1"/>
                </a:solidFill>
                <a:latin typeface="바른돋움 3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9219" name="그룹 5"/>
          <p:cNvGrpSpPr>
            <a:grpSpLocks/>
          </p:cNvGrpSpPr>
          <p:nvPr/>
        </p:nvGrpSpPr>
        <p:grpSpPr bwMode="auto">
          <a:xfrm>
            <a:off x="-23813" y="762000"/>
            <a:ext cx="9144001" cy="76200"/>
            <a:chOff x="0" y="3756786"/>
            <a:chExt cx="9144000" cy="76200"/>
          </a:xfrm>
        </p:grpSpPr>
        <p:sp>
          <p:nvSpPr>
            <p:cNvPr id="7" name="직사각형 6"/>
            <p:cNvSpPr/>
            <p:nvPr/>
          </p:nvSpPr>
          <p:spPr>
            <a:xfrm>
              <a:off x="179388" y="3756786"/>
              <a:ext cx="5187949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20" name="TextBox 8"/>
          <p:cNvSpPr txBox="1">
            <a:spLocks noChangeArrowheads="1"/>
          </p:cNvSpPr>
          <p:nvPr/>
        </p:nvSpPr>
        <p:spPr bwMode="auto">
          <a:xfrm>
            <a:off x="300038" y="104775"/>
            <a:ext cx="8196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3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기존 사양 조사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575" y="944563"/>
            <a:ext cx="8705850" cy="387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dirty="0">
                <a:latin typeface="+mn-ea"/>
                <a:ea typeface="+mn-ea"/>
              </a:rPr>
              <a:t>EMI </a:t>
            </a:r>
            <a:r>
              <a:rPr lang="ko-KR" altLang="en-US" sz="2000" b="1" dirty="0">
                <a:latin typeface="+mn-ea"/>
                <a:ea typeface="+mn-ea"/>
              </a:rPr>
              <a:t>필터의 기존 사양</a:t>
            </a:r>
            <a:endParaRPr lang="en-US" altLang="ko-KR" sz="2000" b="1" dirty="0">
              <a:latin typeface="+mn-ea"/>
              <a:ea typeface="+mn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42938" y="1500188"/>
          <a:ext cx="7500990" cy="2357453"/>
        </p:xfrm>
        <a:graphic>
          <a:graphicData uri="http://schemas.openxmlformats.org/drawingml/2006/table">
            <a:tbl>
              <a:tblPr/>
              <a:tblGrid>
                <a:gridCol w="1620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7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7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구분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이전 설계치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목표 성능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기타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7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규격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MIL-STD-461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MIL-STD-461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동등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7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입력전압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28VDC (16VDC~50VDC)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28VDC (16VDC~50VDC)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동등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7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내부저항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60m</a:t>
                      </a:r>
                      <a:r>
                        <a:rPr lang="el-GR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Ω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30m</a:t>
                      </a:r>
                      <a:r>
                        <a:rPr lang="el-GR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Ω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이하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7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최대 허용전류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20A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30A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7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무게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75g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40g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7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동작온도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-55°C to +125°C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-55°C to +125°C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동등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1500" y="3857625"/>
            <a:ext cx="8705850" cy="977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  - </a:t>
            </a:r>
            <a:r>
              <a:rPr lang="ko-KR" altLang="en-US" sz="1600" dirty="0">
                <a:latin typeface="+mn-ea"/>
                <a:ea typeface="+mn-ea"/>
              </a:rPr>
              <a:t>상용으로 개발되어 있는 기존 부품을 최적화 하여 비용 절감</a:t>
            </a:r>
            <a:endParaRPr lang="en-US" altLang="ko-KR" sz="1600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  - </a:t>
            </a:r>
            <a:r>
              <a:rPr lang="ko-KR" altLang="en-US" sz="1600" dirty="0">
                <a:latin typeface="+mn-ea"/>
                <a:ea typeface="+mn-ea"/>
              </a:rPr>
              <a:t>부품은 </a:t>
            </a:r>
            <a:r>
              <a:rPr lang="en-US" altLang="ko-KR" sz="1600" dirty="0">
                <a:latin typeface="+mn-ea"/>
                <a:ea typeface="+mn-ea"/>
              </a:rPr>
              <a:t>MILITARY </a:t>
            </a:r>
            <a:r>
              <a:rPr lang="ko-KR" altLang="en-US" sz="1600" dirty="0">
                <a:latin typeface="+mn-ea"/>
                <a:ea typeface="+mn-ea"/>
              </a:rPr>
              <a:t>규격을 만족하는 부품을 사용하여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온도조건 만족</a:t>
            </a:r>
            <a:endParaRPr lang="en-US" altLang="ko-KR" sz="1600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>
            <a:spLocks noChangeArrowheads="1"/>
          </p:cNvSpPr>
          <p:nvPr/>
        </p:nvSpPr>
        <p:spPr bwMode="auto">
          <a:xfrm>
            <a:off x="522288" y="620713"/>
            <a:ext cx="16557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2800">
                <a:solidFill>
                  <a:schemeClr val="bg1"/>
                </a:solidFill>
                <a:latin typeface="바른돋움 3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0243" name="그룹 5"/>
          <p:cNvGrpSpPr>
            <a:grpSpLocks/>
          </p:cNvGrpSpPr>
          <p:nvPr/>
        </p:nvGrpSpPr>
        <p:grpSpPr bwMode="auto">
          <a:xfrm>
            <a:off x="-23813" y="762000"/>
            <a:ext cx="9144001" cy="76200"/>
            <a:chOff x="0" y="3756786"/>
            <a:chExt cx="9144000" cy="76200"/>
          </a:xfrm>
        </p:grpSpPr>
        <p:sp>
          <p:nvSpPr>
            <p:cNvPr id="7" name="직사각형 6"/>
            <p:cNvSpPr/>
            <p:nvPr/>
          </p:nvSpPr>
          <p:spPr>
            <a:xfrm>
              <a:off x="179388" y="3756786"/>
              <a:ext cx="5187949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44" name="TextBox 8"/>
          <p:cNvSpPr txBox="1">
            <a:spLocks noChangeArrowheads="1"/>
          </p:cNvSpPr>
          <p:nvPr/>
        </p:nvSpPr>
        <p:spPr bwMode="auto">
          <a:xfrm>
            <a:off x="300038" y="104775"/>
            <a:ext cx="8196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3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기존 사양 조사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575" y="944563"/>
            <a:ext cx="8705850" cy="387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dirty="0">
                <a:latin typeface="+mn-ea"/>
                <a:ea typeface="+mn-ea"/>
              </a:rPr>
              <a:t>SPM</a:t>
            </a:r>
            <a:r>
              <a:rPr lang="ko-KR" altLang="en-US" sz="2000" b="1" dirty="0">
                <a:latin typeface="+mn-ea"/>
                <a:ea typeface="+mn-ea"/>
              </a:rPr>
              <a:t> 기존 사양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500" y="5000625"/>
            <a:ext cx="8705850" cy="12715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  - </a:t>
            </a:r>
            <a:r>
              <a:rPr lang="ko-KR" altLang="en-US" sz="1600" dirty="0">
                <a:latin typeface="+mn-ea"/>
                <a:ea typeface="+mn-ea"/>
              </a:rPr>
              <a:t>빠른 </a:t>
            </a:r>
            <a:r>
              <a:rPr lang="en-US" altLang="ko-KR" sz="1600" dirty="0">
                <a:latin typeface="+mn-ea"/>
                <a:ea typeface="+mn-ea"/>
              </a:rPr>
              <a:t>TURN ON/OFF TIME </a:t>
            </a:r>
            <a:r>
              <a:rPr lang="ko-KR" altLang="en-US" sz="1600" dirty="0">
                <a:latin typeface="+mn-ea"/>
                <a:ea typeface="+mn-ea"/>
              </a:rPr>
              <a:t>으로 손실 최소화</a:t>
            </a:r>
            <a:endParaRPr lang="en-US" altLang="ko-KR" sz="1600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  - </a:t>
            </a:r>
            <a:r>
              <a:rPr lang="ko-KR" altLang="en-US" sz="1600" dirty="0">
                <a:latin typeface="+mn-ea"/>
                <a:ea typeface="+mn-ea"/>
              </a:rPr>
              <a:t>낮은 </a:t>
            </a:r>
            <a:r>
              <a:rPr lang="en-US" altLang="ko-KR" sz="1600" dirty="0">
                <a:latin typeface="+mn-ea"/>
                <a:ea typeface="+mn-ea"/>
              </a:rPr>
              <a:t>RDS on </a:t>
            </a:r>
            <a:r>
              <a:rPr lang="ko-KR" altLang="en-US" sz="1600" dirty="0">
                <a:latin typeface="+mn-ea"/>
                <a:ea typeface="+mn-ea"/>
              </a:rPr>
              <a:t>으로 발열 및 전력 손실 최소화</a:t>
            </a:r>
            <a:endParaRPr lang="en-US" altLang="ko-KR" sz="1600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  - </a:t>
            </a:r>
            <a:r>
              <a:rPr lang="ko-KR" altLang="en-US" sz="1600" dirty="0">
                <a:latin typeface="+mn-ea"/>
                <a:ea typeface="+mn-ea"/>
              </a:rPr>
              <a:t>빠른 </a:t>
            </a:r>
            <a:r>
              <a:rPr lang="ko-KR" altLang="en-US" sz="1600" dirty="0" err="1">
                <a:latin typeface="+mn-ea"/>
                <a:ea typeface="+mn-ea"/>
              </a:rPr>
              <a:t>스위칭</a:t>
            </a:r>
            <a:r>
              <a:rPr lang="ko-KR" altLang="en-US" sz="1600" dirty="0">
                <a:latin typeface="+mn-ea"/>
                <a:ea typeface="+mn-ea"/>
              </a:rPr>
              <a:t> 주파수 허용하여 전력 손실 최소화</a:t>
            </a:r>
            <a:endParaRPr lang="en-US" altLang="ko-KR" sz="1600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  - </a:t>
            </a:r>
            <a:r>
              <a:rPr lang="ko-KR" altLang="en-US" sz="1600" dirty="0">
                <a:latin typeface="+mn-ea"/>
                <a:ea typeface="+mn-ea"/>
              </a:rPr>
              <a:t>전원 분리로 구동 </a:t>
            </a:r>
            <a:r>
              <a:rPr lang="ko-KR" altLang="en-US" sz="1600" dirty="0" err="1">
                <a:latin typeface="+mn-ea"/>
                <a:ea typeface="+mn-ea"/>
              </a:rPr>
              <a:t>노이즈</a:t>
            </a:r>
            <a:r>
              <a:rPr lang="ko-KR" altLang="en-US" sz="1600" dirty="0">
                <a:latin typeface="+mn-ea"/>
                <a:ea typeface="+mn-ea"/>
              </a:rPr>
              <a:t> 감쇄</a:t>
            </a:r>
            <a:endParaRPr lang="en-US" altLang="ko-KR" sz="1600" dirty="0">
              <a:latin typeface="+mn-ea"/>
              <a:ea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71500" y="1500188"/>
          <a:ext cx="7572427" cy="3429020"/>
        </p:xfrm>
        <a:graphic>
          <a:graphicData uri="http://schemas.openxmlformats.org/drawingml/2006/table">
            <a:tbl>
              <a:tblPr/>
              <a:tblGrid>
                <a:gridCol w="1635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8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구분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BE4AE"/>
                        </a:gs>
                        <a:gs pos="13000">
                          <a:srgbClr val="BD922A"/>
                        </a:gs>
                        <a:gs pos="21001">
                          <a:srgbClr val="BD922A"/>
                        </a:gs>
                        <a:gs pos="63000">
                          <a:srgbClr val="FBE4AE"/>
                        </a:gs>
                        <a:gs pos="67000">
                          <a:srgbClr val="BD922A"/>
                        </a:gs>
                        <a:gs pos="69000">
                          <a:srgbClr val="835E17"/>
                        </a:gs>
                        <a:gs pos="82001">
                          <a:srgbClr val="A28949"/>
                        </a:gs>
                        <a:gs pos="100000">
                          <a:srgbClr val="FAE3B7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이전 설계치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BE4AE"/>
                        </a:gs>
                        <a:gs pos="13000">
                          <a:srgbClr val="BD922A"/>
                        </a:gs>
                        <a:gs pos="21001">
                          <a:srgbClr val="BD922A"/>
                        </a:gs>
                        <a:gs pos="63000">
                          <a:srgbClr val="FBE4AE"/>
                        </a:gs>
                        <a:gs pos="67000">
                          <a:srgbClr val="BD922A"/>
                        </a:gs>
                        <a:gs pos="69000">
                          <a:srgbClr val="835E17"/>
                        </a:gs>
                        <a:gs pos="82001">
                          <a:srgbClr val="A28949"/>
                        </a:gs>
                        <a:gs pos="100000">
                          <a:srgbClr val="FAE3B7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목표 성능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BE4AE"/>
                        </a:gs>
                        <a:gs pos="13000">
                          <a:srgbClr val="BD922A"/>
                        </a:gs>
                        <a:gs pos="21001">
                          <a:srgbClr val="BD922A"/>
                        </a:gs>
                        <a:gs pos="63000">
                          <a:srgbClr val="FBE4AE"/>
                        </a:gs>
                        <a:gs pos="67000">
                          <a:srgbClr val="BD922A"/>
                        </a:gs>
                        <a:gs pos="69000">
                          <a:srgbClr val="835E17"/>
                        </a:gs>
                        <a:gs pos="82001">
                          <a:srgbClr val="A28949"/>
                        </a:gs>
                        <a:gs pos="100000">
                          <a:srgbClr val="FAE3B7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기타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BE4AE"/>
                        </a:gs>
                        <a:gs pos="13000">
                          <a:srgbClr val="BD922A"/>
                        </a:gs>
                        <a:gs pos="21001">
                          <a:srgbClr val="BD922A"/>
                        </a:gs>
                        <a:gs pos="63000">
                          <a:srgbClr val="FBE4AE"/>
                        </a:gs>
                        <a:gs pos="67000">
                          <a:srgbClr val="BD922A"/>
                        </a:gs>
                        <a:gs pos="69000">
                          <a:srgbClr val="835E17"/>
                        </a:gs>
                        <a:gs pos="82001">
                          <a:srgbClr val="A28949"/>
                        </a:gs>
                        <a:gs pos="100000">
                          <a:srgbClr val="FAE3B7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최대허용전압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100VDC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100VDC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동등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허용전류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50A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80A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TURN ON TIME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45nsec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20nsec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TURN OFF TIME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350nsec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40nsec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RDS on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80m</a:t>
                      </a:r>
                      <a:r>
                        <a:rPr lang="el-GR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Ω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20m</a:t>
                      </a:r>
                      <a:r>
                        <a:rPr lang="el-GR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Ω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스위칭 주파수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20KHz MAX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50KHz MAX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전원 분리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1KV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50KV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동등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동작온도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-55°C to +125°C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-55°C to +125°C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동등이상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기타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전류 센싱기능 포함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전류 센싱 기능 포힘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동등</a:t>
                      </a:r>
                    </a:p>
                  </a:txBody>
                  <a:tcPr marL="8982" marR="8982" marT="89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" y="4429125"/>
            <a:ext cx="7858125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Box 4"/>
          <p:cNvSpPr txBox="1">
            <a:spLocks noChangeArrowheads="1"/>
          </p:cNvSpPr>
          <p:nvPr/>
        </p:nvSpPr>
        <p:spPr bwMode="auto">
          <a:xfrm>
            <a:off x="522288" y="620713"/>
            <a:ext cx="16557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2800">
                <a:solidFill>
                  <a:schemeClr val="bg1"/>
                </a:solidFill>
                <a:latin typeface="바른돋움 3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1268" name="그룹 14"/>
          <p:cNvGrpSpPr>
            <a:grpSpLocks/>
          </p:cNvGrpSpPr>
          <p:nvPr/>
        </p:nvGrpSpPr>
        <p:grpSpPr bwMode="auto">
          <a:xfrm>
            <a:off x="-23813" y="762000"/>
            <a:ext cx="9144001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388" y="3756786"/>
              <a:ext cx="5187949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69" name="TextBox 17"/>
          <p:cNvSpPr txBox="1">
            <a:spLocks noChangeArrowheads="1"/>
          </p:cNvSpPr>
          <p:nvPr/>
        </p:nvSpPr>
        <p:spPr bwMode="auto">
          <a:xfrm>
            <a:off x="300038" y="104775"/>
            <a:ext cx="8196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3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사전기술 조사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575" y="944563"/>
            <a:ext cx="8705850" cy="977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latin typeface="+mn-ea"/>
                <a:ea typeface="+mn-ea"/>
              </a:rPr>
              <a:t>사전 기술 조사</a:t>
            </a:r>
            <a:r>
              <a:rPr lang="en-US" altLang="ko-KR" sz="2000" b="1" dirty="0">
                <a:latin typeface="+mn-ea"/>
                <a:ea typeface="+mn-ea"/>
              </a:rPr>
              <a:t>(EMI </a:t>
            </a:r>
            <a:r>
              <a:rPr lang="ko-KR" altLang="en-US" sz="2000" b="1" dirty="0">
                <a:latin typeface="+mn-ea"/>
                <a:ea typeface="+mn-ea"/>
              </a:rPr>
              <a:t>필터</a:t>
            </a:r>
            <a:r>
              <a:rPr lang="en-US" altLang="ko-KR" sz="2000" b="1" dirty="0">
                <a:latin typeface="+mn-ea"/>
                <a:ea typeface="+mn-ea"/>
              </a:rPr>
              <a:t>)</a:t>
            </a: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  - EMI </a:t>
            </a:r>
            <a:r>
              <a:rPr lang="ko-KR" altLang="en-US" sz="1600" dirty="0">
                <a:latin typeface="+mn-ea"/>
                <a:ea typeface="+mn-ea"/>
              </a:rPr>
              <a:t>필터의 개발 </a:t>
            </a:r>
            <a:r>
              <a:rPr lang="en-US" altLang="ko-KR" sz="1600" dirty="0">
                <a:latin typeface="+mn-ea"/>
                <a:ea typeface="+mn-ea"/>
              </a:rPr>
              <a:t>(MIL-STD-461F CE102 </a:t>
            </a:r>
            <a:r>
              <a:rPr lang="ko-KR" altLang="en-US" sz="1600" dirty="0">
                <a:latin typeface="+mn-ea"/>
                <a:ea typeface="+mn-ea"/>
              </a:rPr>
              <a:t>시험 기준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dirty="0">
              <a:latin typeface="+mn-ea"/>
              <a:ea typeface="+mn-ea"/>
            </a:endParaRPr>
          </a:p>
        </p:txBody>
      </p:sp>
      <p:pic>
        <p:nvPicPr>
          <p:cNvPr id="11271" name="Picture 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3" y="1857375"/>
            <a:ext cx="4267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2" name="그림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4875" y="2000250"/>
            <a:ext cx="4144963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FDE06-EBE4-4B2C-995E-840577B71071}" type="slidenum">
              <a:rPr lang="ko-KR" altLang="en-US"/>
              <a:pPr/>
              <a:t>7</a:t>
            </a:fld>
            <a:endParaRPr lang="ko-KR" altLang="en-US"/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63" y="1643063"/>
            <a:ext cx="39338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TextBox 5"/>
          <p:cNvSpPr txBox="1">
            <a:spLocks noChangeArrowheads="1"/>
          </p:cNvSpPr>
          <p:nvPr/>
        </p:nvSpPr>
        <p:spPr bwMode="auto">
          <a:xfrm>
            <a:off x="300038" y="104775"/>
            <a:ext cx="8196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3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사전기술 조사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575" y="944563"/>
            <a:ext cx="8705850" cy="977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latin typeface="+mn-ea"/>
                <a:ea typeface="+mn-ea"/>
              </a:rPr>
              <a:t>사전 기술 조사</a:t>
            </a:r>
            <a:r>
              <a:rPr lang="en-US" altLang="ko-KR" sz="2000" b="1" dirty="0">
                <a:latin typeface="+mn-ea"/>
                <a:ea typeface="+mn-ea"/>
              </a:rPr>
              <a:t>(EMI </a:t>
            </a:r>
            <a:r>
              <a:rPr lang="ko-KR" altLang="en-US" sz="2000" b="1" dirty="0">
                <a:latin typeface="+mn-ea"/>
                <a:ea typeface="+mn-ea"/>
              </a:rPr>
              <a:t>필터</a:t>
            </a:r>
            <a:r>
              <a:rPr lang="en-US" altLang="ko-KR" sz="2000" b="1" dirty="0">
                <a:latin typeface="+mn-ea"/>
                <a:ea typeface="+mn-ea"/>
              </a:rPr>
              <a:t>)</a:t>
            </a: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  - </a:t>
            </a:r>
            <a:r>
              <a:rPr lang="ko-KR" altLang="en-US" sz="1600" dirty="0">
                <a:latin typeface="+mn-ea"/>
                <a:ea typeface="+mn-ea"/>
              </a:rPr>
              <a:t>유사 제품 형상</a:t>
            </a:r>
            <a:endParaRPr lang="en-US" altLang="ko-KR" sz="1600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0113" y="4548188"/>
            <a:ext cx="6264275" cy="682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000" b="1" dirty="0">
                <a:latin typeface="+mn-ea"/>
                <a:ea typeface="+mn-ea"/>
              </a:rPr>
              <a:t>적정 코어의 </a:t>
            </a:r>
            <a:r>
              <a:rPr lang="en-US" altLang="ko-KR" sz="2000" b="1" dirty="0">
                <a:latin typeface="+mn-ea"/>
                <a:ea typeface="+mn-ea"/>
              </a:rPr>
              <a:t>H</a:t>
            </a:r>
            <a:r>
              <a:rPr lang="ko-KR" altLang="en-US" sz="2000" b="1" dirty="0">
                <a:latin typeface="+mn-ea"/>
                <a:ea typeface="+mn-ea"/>
              </a:rPr>
              <a:t>값 방법 연구</a:t>
            </a:r>
            <a:r>
              <a:rPr lang="en-US" altLang="ko-KR" sz="2000" b="1" dirty="0">
                <a:latin typeface="+mn-ea"/>
                <a:ea typeface="+mn-ea"/>
              </a:rPr>
              <a:t>.</a:t>
            </a:r>
          </a:p>
          <a:p>
            <a:pPr marL="285750" indent="-285750"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2000" b="1" dirty="0">
                <a:latin typeface="+mn-ea"/>
                <a:ea typeface="+mn-ea"/>
              </a:rPr>
              <a:t> S capacitor</a:t>
            </a:r>
            <a:r>
              <a:rPr lang="ko-KR" altLang="en-US" sz="2000" b="1" dirty="0">
                <a:latin typeface="+mn-ea"/>
                <a:ea typeface="+mn-ea"/>
              </a:rPr>
              <a:t>의 선정 방법 연구</a:t>
            </a:r>
            <a:r>
              <a:rPr lang="en-US" altLang="ko-KR" sz="2000" b="1" dirty="0">
                <a:latin typeface="+mn-ea"/>
                <a:ea typeface="+mn-ea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5804-A926-46D2-AE9B-2A7A4CD91CE3}" type="slidenum">
              <a:rPr lang="ko-KR" altLang="en-US"/>
              <a:pPr/>
              <a:t>8</a:t>
            </a:fld>
            <a:endParaRPr lang="ko-KR" altLang="en-US"/>
          </a:p>
        </p:txBody>
      </p:sp>
      <p:sp>
        <p:nvSpPr>
          <p:cNvPr id="14339" name="TextBox 4"/>
          <p:cNvSpPr txBox="1">
            <a:spLocks noChangeArrowheads="1"/>
          </p:cNvSpPr>
          <p:nvPr/>
        </p:nvSpPr>
        <p:spPr bwMode="auto">
          <a:xfrm>
            <a:off x="300038" y="104775"/>
            <a:ext cx="8196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3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사전기술 조사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575" y="944563"/>
            <a:ext cx="8705850" cy="977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latin typeface="+mn-ea"/>
                <a:ea typeface="+mn-ea"/>
              </a:rPr>
              <a:t>사전 기술 조사</a:t>
            </a:r>
            <a:r>
              <a:rPr lang="en-US" altLang="ko-KR" sz="2000" b="1" dirty="0">
                <a:latin typeface="+mn-ea"/>
                <a:ea typeface="+mn-ea"/>
              </a:rPr>
              <a:t>(SPM)</a:t>
            </a: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  - BLDC </a:t>
            </a:r>
            <a:r>
              <a:rPr lang="ko-KR" altLang="en-US" sz="1600" dirty="0">
                <a:latin typeface="+mn-ea"/>
                <a:ea typeface="+mn-ea"/>
              </a:rPr>
              <a:t>모터의 구조</a:t>
            </a:r>
            <a:endParaRPr lang="en-US" altLang="ko-KR" sz="1600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dirty="0">
              <a:latin typeface="+mn-ea"/>
              <a:ea typeface="+mn-ea"/>
            </a:endParaRPr>
          </a:p>
        </p:txBody>
      </p:sp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1643063"/>
            <a:ext cx="7310437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DAEC-DDE3-4671-89DE-E42ECA102FEB}" type="slidenum">
              <a:rPr lang="ko-KR" altLang="en-US"/>
              <a:pPr/>
              <a:t>9</a:t>
            </a:fld>
            <a:endParaRPr lang="ko-KR" altLang="en-US"/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1785938"/>
            <a:ext cx="4167188" cy="36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2143125"/>
            <a:ext cx="4164012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TextBox 6"/>
          <p:cNvSpPr txBox="1">
            <a:spLocks noChangeArrowheads="1"/>
          </p:cNvSpPr>
          <p:nvPr/>
        </p:nvSpPr>
        <p:spPr bwMode="auto">
          <a:xfrm>
            <a:off x="300038" y="104775"/>
            <a:ext cx="81962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3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사전기술 조사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575" y="944563"/>
            <a:ext cx="8705850" cy="977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latin typeface="+mn-ea"/>
                <a:ea typeface="+mn-ea"/>
              </a:rPr>
              <a:t>사전 기술 조사</a:t>
            </a:r>
            <a:r>
              <a:rPr lang="en-US" altLang="ko-KR" sz="2000" b="1" dirty="0">
                <a:latin typeface="+mn-ea"/>
                <a:ea typeface="+mn-ea"/>
              </a:rPr>
              <a:t>(SPM)</a:t>
            </a: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  - BLDC </a:t>
            </a:r>
            <a:r>
              <a:rPr lang="ko-KR" altLang="en-US" sz="1600" dirty="0">
                <a:latin typeface="+mn-ea"/>
                <a:ea typeface="+mn-ea"/>
              </a:rPr>
              <a:t>모터 구동 방법</a:t>
            </a:r>
            <a:endParaRPr lang="en-US" altLang="ko-KR" sz="1600" dirty="0">
              <a:latin typeface="+mn-ea"/>
              <a:ea typeface="+mn-ea"/>
            </a:endParaRPr>
          </a:p>
          <a:p>
            <a:pPr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6731</TotalTime>
  <Words>967</Words>
  <Application>Microsoft Office PowerPoint</Application>
  <PresentationFormat>화면 슬라이드 쇼(4:3)</PresentationFormat>
  <Paragraphs>281</Paragraphs>
  <Slides>24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HY견고딕</vt:lpstr>
      <vt:lpstr>HY헤드라인M</vt:lpstr>
      <vt:lpstr>굴림체</vt:lpstr>
      <vt:lpstr>맑은 고딕</vt:lpstr>
      <vt:lpstr>바른돋움 3</vt:lpstr>
      <vt:lpstr>-윤고딕330</vt:lpstr>
      <vt:lpstr>-윤고딕340</vt:lpstr>
      <vt:lpstr>Arial</vt:lpstr>
      <vt:lpstr>Lucida Sans Unicode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euigeol</cp:lastModifiedBy>
  <cp:revision>384</cp:revision>
  <cp:lastPrinted>2019-09-16T00:28:29Z</cp:lastPrinted>
  <dcterms:created xsi:type="dcterms:W3CDTF">2017-03-29T07:13:25Z</dcterms:created>
  <dcterms:modified xsi:type="dcterms:W3CDTF">2021-11-04T11:38:33Z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