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58" r:id="rId5"/>
    <p:sldId id="284" r:id="rId6"/>
    <p:sldId id="270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94746" autoAdjust="0"/>
  </p:normalViewPr>
  <p:slideViewPr>
    <p:cSldViewPr snapToGrid="0">
      <p:cViewPr varScale="1">
        <p:scale>
          <a:sx n="89" d="100"/>
          <a:sy n="89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4632" y="14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3ED7C0-6807-4CC3-A6D2-D264AFEC0389}" type="datetime1">
              <a:rPr lang="ko-KR" altLang="en-US" smtClean="0">
                <a:latin typeface="+mj-ea"/>
                <a:ea typeface="+mj-ea"/>
              </a:rPr>
              <a:t>2024. 8. 28.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2BF3BA4-8315-4600-AE08-65ED90C8DFE7}" type="datetime1">
              <a:rPr lang="ko-KR" altLang="en-US" smtClean="0"/>
              <a:pPr/>
              <a:t>2024. 8. 28.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84ECAD9-32EE-4091-BDA5-6BD15ACC5E58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33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4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0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F772D-524B-4AD6-863B-6432C6A1A4BF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DE8C2B5-16AC-4AC3-BCFC-3CE48C7ADACE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98F54-D91D-4830-83F5-3702146AC8A0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5192275-C19D-4E20-9E47-E5117B9330FE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99924B1-2798-49C6-AC01-EAD873D5D523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86F1430D-6A2E-47A1-B4CF-250D721DFAFF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7D6D3DA-A7CE-4CBE-8B3E-78BD3B3F91DC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D30C5F14-9B98-458B-AAD7-50F4FC475971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날짜 개체 틀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EB5AD7CC-9D2E-42B3-960A-674FA791856F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13" name="바닥글 개체 틀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8F3D871-C0D2-4B96-8F2E-B8B4786DCB67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12069-D46F-4EBD-A2A6-4707003326F1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B78827D-9FD8-4A77-9077-EA9B982D3090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CE2819-0B71-4EC0-8DDC-623CDD29C455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328DC-4C75-41E9-9AB2-15442ECF0CAA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057D83A6-655A-414B-8D1D-3FD9A0CB3650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B3A2FEA-220C-4CD1-87E5-A7AE65E824A2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ko-KR" altLang="en-US" sz="1400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B4518-7248-47F8-88F9-0E308EAF1E65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6129D-217D-4AFD-BE92-93F9F5B0FF30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EEAF1-8D4E-46FD-8139-7E50516CB16B}" type="datetime1">
              <a:rPr lang="ko-KR" altLang="en-US" noProof="0" smtClean="0"/>
              <a:t>2024. 8. 28.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57527210-42D9-4271-A5FE-EC829453C32F}" type="datetime1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11908CED-F097-41EE-ACC6-6AAB350221DA}" type="datetime1">
              <a:rPr lang="ko-KR" altLang="en-US" smtClean="0">
                <a:latin typeface="+mj-ea"/>
                <a:ea typeface="+mj-ea"/>
              </a:rPr>
              <a:t>2024. 8. 28.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바닥글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이야기하고 있는 사람 그룹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5200650" cy="3227514"/>
          </a:xfrm>
        </p:spPr>
        <p:txBody>
          <a:bodyPr rtlCol="0"/>
          <a:lstStyle/>
          <a:p>
            <a:pPr rtl="0"/>
            <a:r>
              <a:rPr lang="en-US" altLang="ko-KR"/>
              <a:t>LMS </a:t>
            </a:r>
            <a:r>
              <a:rPr lang="ko-KR" altLang="en-US" dirty="0"/>
              <a:t>주요기능</a:t>
            </a:r>
            <a:endParaRPr lang="en-US" altLang="ko-KR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8213" y="5845841"/>
            <a:ext cx="3271837" cy="5064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Kt ds university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주요기능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529" y="610853"/>
            <a:ext cx="5186597" cy="4642517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로그인 및 회원가입</a:t>
            </a:r>
            <a:endParaRPr lang="en-US" altLang="ko-KR" b="1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교수용 기능</a:t>
            </a: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교직원용 기능</a:t>
            </a:r>
            <a:endParaRPr lang="en-US" altLang="ko-KR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  <p:sp>
        <p:nvSpPr>
          <p:cNvPr id="27" name="직사각형 26" descr="악수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8" name="직사각형 27" descr="막대형 차트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46617" y="2574767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9" name="직사각형 28" descr="확인 표시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625571" y="4425634"/>
            <a:ext cx="28936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0" name="직사각형 29" descr="그룹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26838" y="704416"/>
            <a:ext cx="499424" cy="49942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1" name="직사각형 30" descr="도움말​​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00020" y="2591878"/>
            <a:ext cx="499424" cy="49942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496BC-667B-8639-4A7A-0686DDB960FB}"/>
              </a:ext>
            </a:extLst>
          </p:cNvPr>
          <p:cNvSpPr txBox="1"/>
          <p:nvPr/>
        </p:nvSpPr>
        <p:spPr>
          <a:xfrm>
            <a:off x="9278058" y="754073"/>
            <a:ext cx="227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학부생용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AAF46-E729-2996-4EC1-001EDE582FEF}"/>
              </a:ext>
            </a:extLst>
          </p:cNvPr>
          <p:cNvSpPr txBox="1"/>
          <p:nvPr/>
        </p:nvSpPr>
        <p:spPr>
          <a:xfrm>
            <a:off x="9289946" y="2624424"/>
            <a:ext cx="227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교수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세부기능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10203164" cy="361312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b="1" dirty="0">
                <a:latin typeface="+mn-ea"/>
                <a:ea typeface="+mn-ea"/>
              </a:rPr>
              <a:t>수강 관리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성적 조회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수정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강의 목록 확인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학생 성적 등록 요청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수업 폐강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등록 요청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                  </a:t>
            </a:r>
            <a:r>
              <a:rPr lang="ko-KR" altLang="en-US" sz="1800" dirty="0">
                <a:latin typeface="+mn-ea"/>
                <a:ea typeface="+mn-ea"/>
              </a:rPr>
              <a:t>수강 학생 목록 조회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수강인원 조회</a:t>
            </a:r>
            <a:r>
              <a:rPr lang="en-US" altLang="ko-KR" sz="1800" dirty="0">
                <a:latin typeface="+mn-ea"/>
                <a:ea typeface="+mn-ea"/>
              </a:rPr>
              <a:t>) , </a:t>
            </a:r>
            <a:r>
              <a:rPr lang="ko-KR" altLang="en-US" sz="1800" dirty="0">
                <a:latin typeface="+mn-ea"/>
                <a:ea typeface="+mn-ea"/>
              </a:rPr>
              <a:t>강의 자료 등록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공지 업로드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퀴즈 업로드</a:t>
            </a:r>
            <a:r>
              <a:rPr lang="en-US" altLang="ko-KR" sz="1800" dirty="0">
                <a:latin typeface="+mn-ea"/>
                <a:ea typeface="+mn-ea"/>
              </a:rPr>
              <a:t>,</a:t>
            </a: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	       </a:t>
            </a:r>
            <a:r>
              <a:rPr lang="ko-KR" altLang="en-US" sz="1800" dirty="0">
                <a:latin typeface="+mn-ea"/>
                <a:ea typeface="+mn-ea"/>
              </a:rPr>
              <a:t>강의 동영상 업로드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출결 관리 </a:t>
            </a:r>
            <a:r>
              <a:rPr lang="en-US" altLang="ko-KR" sz="1800" b="1" dirty="0">
                <a:latin typeface="+mn-ea"/>
                <a:ea typeface="+mn-ea"/>
              </a:rPr>
              <a:t>: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학생 출결 조회 및 상태 입력 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>
                <a:latin typeface="+mn-ea"/>
                <a:ea typeface="+mn-ea"/>
              </a:rPr>
              <a:t>출석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지각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결석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병결 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학적 관리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휴학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복학 승인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전공 변경 승인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퇴학 처리 승인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졸업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특정 학생 졸업 가능 여부 평가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공지 사항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학교 공지사항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학사일정 조회</a:t>
            </a:r>
            <a:endParaRPr lang="en-US" altLang="ko-KR" sz="1800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교직원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세부기능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10203164" cy="361312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b="1" dirty="0">
                <a:latin typeface="+mn-ea"/>
                <a:ea typeface="+mn-ea"/>
              </a:rPr>
              <a:t>수강 관리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성적 조회 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 수정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수강 내역 확인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학생 성적 등록 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수업 취소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등록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출결 관리 </a:t>
            </a:r>
            <a:r>
              <a:rPr lang="en-US" altLang="ko-KR" sz="1800" b="1" dirty="0">
                <a:latin typeface="+mn-ea"/>
                <a:ea typeface="+mn-ea"/>
              </a:rPr>
              <a:t>: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학생 출결 조회 및 처리 작업 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병결 확인서 </a:t>
            </a:r>
            <a:r>
              <a:rPr lang="en-US" altLang="ko-KR" sz="1800" dirty="0">
                <a:latin typeface="+mn-ea"/>
                <a:ea typeface="+mn-ea"/>
              </a:rPr>
              <a:t>/ ~ </a:t>
            </a:r>
            <a:r>
              <a:rPr lang="ko-KR" altLang="en-US" sz="1800" dirty="0">
                <a:latin typeface="+mn-ea"/>
                <a:ea typeface="+mn-ea"/>
              </a:rPr>
              <a:t>확인서 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학적 관리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휴학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복학 처리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전공 변경 처리 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>
                <a:latin typeface="+mn-ea"/>
                <a:ea typeface="+mn-ea"/>
              </a:rPr>
              <a:t>전과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복수전공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부전공 </a:t>
            </a:r>
            <a:r>
              <a:rPr lang="en-US" altLang="ko-KR" sz="1800" dirty="0">
                <a:latin typeface="+mn-ea"/>
                <a:ea typeface="+mn-ea"/>
              </a:rPr>
              <a:t>), </a:t>
            </a:r>
            <a:r>
              <a:rPr lang="ko-KR" altLang="en-US" sz="1800" dirty="0">
                <a:latin typeface="+mn-ea"/>
                <a:ea typeface="+mn-ea"/>
              </a:rPr>
              <a:t>정학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퇴학 처리 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 	       </a:t>
            </a:r>
            <a:r>
              <a:rPr lang="ko-KR" altLang="en-US" sz="1800" dirty="0">
                <a:latin typeface="+mn-ea"/>
                <a:ea typeface="+mn-ea"/>
              </a:rPr>
              <a:t>장학금 등록 대상 확인 후 처리 </a:t>
            </a:r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ko-KR" altLang="en-US" sz="1800" dirty="0">
                <a:latin typeface="+mn-ea"/>
                <a:ea typeface="+mn-ea"/>
              </a:rPr>
              <a:t>자동화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	       </a:t>
            </a:r>
            <a:r>
              <a:rPr lang="ko-KR" altLang="en-US" sz="1800" dirty="0">
                <a:latin typeface="+mn-ea"/>
                <a:ea typeface="+mn-ea"/>
              </a:rPr>
              <a:t>등록금 납부 처리 </a:t>
            </a:r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ko-KR" altLang="en-US" sz="1800" dirty="0">
                <a:latin typeface="+mn-ea"/>
                <a:ea typeface="+mn-ea"/>
              </a:rPr>
              <a:t>자동화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졸업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특정 학생 졸업 가능 여부 확인 </a:t>
            </a:r>
            <a:r>
              <a:rPr lang="en-US" altLang="ko-KR" sz="1800" dirty="0">
                <a:latin typeface="+mn-ea"/>
                <a:ea typeface="+mn-ea"/>
              </a:rPr>
              <a:t>-&gt;</a:t>
            </a:r>
            <a:r>
              <a:rPr lang="ko-KR" altLang="en-US" sz="1800" dirty="0">
                <a:latin typeface="+mn-ea"/>
                <a:ea typeface="+mn-ea"/>
              </a:rPr>
              <a:t> 자동화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공지 사항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학교 공지사항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학사일정 등록</a:t>
            </a:r>
            <a:endParaRPr lang="en-US" altLang="ko-KR" sz="1800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24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학부생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4639736" cy="736282"/>
          </a:xfrm>
        </p:spPr>
        <p:txBody>
          <a:bodyPr rtlCol="0"/>
          <a:lstStyle/>
          <a:p>
            <a:pPr rtl="0"/>
            <a:r>
              <a:rPr lang="ko-KR" altLang="en-US" dirty="0"/>
              <a:t>세부기능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644792"/>
            <a:ext cx="10902215" cy="421320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b="1" dirty="0">
                <a:latin typeface="+mn-ea"/>
                <a:ea typeface="+mn-ea"/>
              </a:rPr>
              <a:t>수강 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b="1" dirty="0">
                <a:latin typeface="+mn-ea"/>
                <a:ea typeface="+mn-ea"/>
              </a:rPr>
              <a:t>성적 조회 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 err="1">
                <a:latin typeface="+mn-ea"/>
                <a:ea typeface="+mn-ea"/>
              </a:rPr>
              <a:t>학기별</a:t>
            </a:r>
            <a:r>
              <a:rPr lang="ko-KR" altLang="en-US" sz="1800" dirty="0">
                <a:latin typeface="+mn-ea"/>
                <a:ea typeface="+mn-ea"/>
              </a:rPr>
              <a:t> 성적 조회 </a:t>
            </a:r>
            <a:r>
              <a:rPr lang="en-US" altLang="ko-KR" sz="1800" dirty="0">
                <a:latin typeface="+mn-ea"/>
                <a:ea typeface="+mn-ea"/>
              </a:rPr>
              <a:t>) , </a:t>
            </a:r>
            <a:r>
              <a:rPr lang="ko-KR" altLang="en-US" sz="1800" b="1" dirty="0">
                <a:latin typeface="+mn-ea"/>
                <a:ea typeface="+mn-ea"/>
              </a:rPr>
              <a:t>학점 조회 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>
                <a:latin typeface="+mn-ea"/>
                <a:ea typeface="+mn-ea"/>
              </a:rPr>
              <a:t>이수 학점 조회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졸업 학점 조회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  	 </a:t>
            </a:r>
            <a:r>
              <a:rPr lang="ko-KR" altLang="en-US" sz="1700" b="1" dirty="0">
                <a:latin typeface="+mn-ea"/>
                <a:ea typeface="+mn-ea"/>
              </a:rPr>
              <a:t>수강내역</a:t>
            </a:r>
            <a:r>
              <a:rPr lang="en-US" altLang="ko-KR" sz="1700" dirty="0">
                <a:latin typeface="+mn-ea"/>
                <a:ea typeface="+mn-ea"/>
              </a:rPr>
              <a:t> </a:t>
            </a:r>
            <a:r>
              <a:rPr lang="ko-KR" altLang="en-US" sz="1700" dirty="0">
                <a:latin typeface="+mn-ea"/>
                <a:ea typeface="+mn-ea"/>
              </a:rPr>
              <a:t>수강중인 강의 정보 조회 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b="1" dirty="0">
                <a:latin typeface="+mn-ea"/>
                <a:ea typeface="+mn-ea"/>
              </a:rPr>
              <a:t>강의</a:t>
            </a:r>
            <a:r>
              <a:rPr lang="ko-KR" altLang="en-US" sz="1700" dirty="0">
                <a:latin typeface="+mn-ea"/>
                <a:ea typeface="+mn-ea"/>
              </a:rPr>
              <a:t> 검색</a:t>
            </a:r>
            <a:r>
              <a:rPr lang="en-US" altLang="ko-KR" sz="1700" dirty="0">
                <a:latin typeface="+mn-ea"/>
                <a:ea typeface="+mn-ea"/>
              </a:rPr>
              <a:t>/ </a:t>
            </a:r>
            <a:r>
              <a:rPr lang="ko-KR" altLang="en-US" sz="1700" dirty="0">
                <a:latin typeface="+mn-ea"/>
                <a:ea typeface="+mn-ea"/>
              </a:rPr>
              <a:t>평가</a:t>
            </a:r>
            <a:r>
              <a:rPr lang="en-US" altLang="ko-KR" sz="1700" dirty="0">
                <a:latin typeface="+mn-ea"/>
                <a:ea typeface="+mn-ea"/>
              </a:rPr>
              <a:t>/</a:t>
            </a:r>
            <a:r>
              <a:rPr lang="ko-KR" altLang="en-US" sz="1700" dirty="0">
                <a:latin typeface="+mn-ea"/>
                <a:ea typeface="+mn-ea"/>
              </a:rPr>
              <a:t>자료 다운로드 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</a:p>
          <a:p>
            <a:pPr marL="0" indent="0" rtl="0">
              <a:buNone/>
            </a:pPr>
            <a:r>
              <a:rPr lang="en-US" altLang="ko-KR" sz="1700" dirty="0">
                <a:latin typeface="+mn-ea"/>
                <a:ea typeface="+mn-ea"/>
              </a:rPr>
              <a:t>	 </a:t>
            </a:r>
            <a:r>
              <a:rPr lang="ko-KR" altLang="en-US" sz="1700" b="1" dirty="0">
                <a:latin typeface="+mn-ea"/>
                <a:ea typeface="+mn-ea"/>
              </a:rPr>
              <a:t>성적</a:t>
            </a:r>
            <a:r>
              <a:rPr lang="ko-KR" altLang="en-US" sz="1700" dirty="0">
                <a:latin typeface="+mn-ea"/>
                <a:ea typeface="+mn-ea"/>
              </a:rPr>
              <a:t> 이의신청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b="1" dirty="0">
                <a:latin typeface="+mn-ea"/>
                <a:ea typeface="+mn-ea"/>
              </a:rPr>
              <a:t>강의 동영상 </a:t>
            </a:r>
            <a:r>
              <a:rPr lang="ko-KR" altLang="en-US" sz="1700" dirty="0">
                <a:latin typeface="+mn-ea"/>
                <a:ea typeface="+mn-ea"/>
              </a:rPr>
              <a:t>수강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b="1" dirty="0">
                <a:latin typeface="+mn-ea"/>
                <a:ea typeface="+mn-ea"/>
              </a:rPr>
              <a:t>과제</a:t>
            </a:r>
            <a:r>
              <a:rPr lang="ko-KR" altLang="en-US" sz="1700" dirty="0">
                <a:latin typeface="+mn-ea"/>
                <a:ea typeface="+mn-ea"/>
              </a:rPr>
              <a:t> 제출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b="1" dirty="0">
                <a:latin typeface="+mn-ea"/>
                <a:ea typeface="+mn-ea"/>
              </a:rPr>
              <a:t>시간표</a:t>
            </a:r>
            <a:r>
              <a:rPr lang="ko-KR" altLang="en-US" sz="1700" dirty="0">
                <a:latin typeface="+mn-ea"/>
                <a:ea typeface="+mn-ea"/>
              </a:rPr>
              <a:t> 조회</a:t>
            </a:r>
            <a:endParaRPr lang="en-US" altLang="ko-KR" sz="17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출결  </a:t>
            </a:r>
            <a:r>
              <a:rPr lang="en-US" altLang="ko-KR" sz="1800" b="1" dirty="0">
                <a:latin typeface="+mn-ea"/>
                <a:ea typeface="+mn-ea"/>
              </a:rPr>
              <a:t>: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b="1" dirty="0">
                <a:latin typeface="+mn-ea"/>
                <a:ea typeface="+mn-ea"/>
              </a:rPr>
              <a:t>출결</a:t>
            </a:r>
            <a:r>
              <a:rPr lang="ko-KR" altLang="en-US" sz="1800" dirty="0">
                <a:latin typeface="+mn-ea"/>
                <a:ea typeface="+mn-ea"/>
              </a:rPr>
              <a:t> 조회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처리 제출 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>
                <a:latin typeface="+mn-ea"/>
                <a:ea typeface="+mn-ea"/>
              </a:rPr>
              <a:t>보건 결석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 err="1">
                <a:latin typeface="+mn-ea"/>
                <a:ea typeface="+mn-ea"/>
              </a:rPr>
              <a:t>공결</a:t>
            </a:r>
            <a:r>
              <a:rPr lang="ko-KR" altLang="en-US" sz="1800" dirty="0">
                <a:latin typeface="+mn-ea"/>
                <a:ea typeface="+mn-ea"/>
              </a:rPr>
              <a:t> 확인서 제출 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학적 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b="1" dirty="0">
                <a:latin typeface="+mn-ea"/>
                <a:ea typeface="+mn-ea"/>
              </a:rPr>
              <a:t>휴학</a:t>
            </a:r>
            <a:r>
              <a:rPr lang="en-US" altLang="ko-KR" sz="1800" b="1" dirty="0">
                <a:latin typeface="+mn-ea"/>
                <a:ea typeface="+mn-ea"/>
              </a:rPr>
              <a:t>/ </a:t>
            </a:r>
            <a:r>
              <a:rPr lang="ko-KR" altLang="en-US" sz="1800" b="1" dirty="0">
                <a:latin typeface="+mn-ea"/>
                <a:ea typeface="+mn-ea"/>
              </a:rPr>
              <a:t>복학 </a:t>
            </a:r>
            <a:r>
              <a:rPr lang="ko-KR" altLang="en-US" sz="1800" dirty="0">
                <a:latin typeface="+mn-ea"/>
                <a:ea typeface="+mn-ea"/>
              </a:rPr>
              <a:t>신청 </a:t>
            </a:r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ko-KR" altLang="en-US" sz="1800" dirty="0">
                <a:latin typeface="+mn-ea"/>
                <a:ea typeface="+mn-ea"/>
              </a:rPr>
              <a:t>사유란도 필요</a:t>
            </a:r>
            <a:r>
              <a:rPr lang="en-US" altLang="ko-KR" sz="1800" dirty="0">
                <a:latin typeface="+mn-ea"/>
                <a:ea typeface="+mn-ea"/>
              </a:rPr>
              <a:t> (</a:t>
            </a:r>
            <a:r>
              <a:rPr lang="ko-KR" altLang="en-US" sz="1800" dirty="0">
                <a:latin typeface="+mn-ea"/>
                <a:ea typeface="+mn-ea"/>
              </a:rPr>
              <a:t>조건 나눠서</a:t>
            </a:r>
            <a:r>
              <a:rPr lang="en-US" altLang="ko-KR" sz="1800" dirty="0">
                <a:latin typeface="+mn-ea"/>
                <a:ea typeface="+mn-ea"/>
              </a:rPr>
              <a:t>),  </a:t>
            </a:r>
            <a:r>
              <a:rPr lang="ko-KR" altLang="en-US" sz="1800" dirty="0">
                <a:latin typeface="+mn-ea"/>
                <a:ea typeface="+mn-ea"/>
              </a:rPr>
              <a:t>전공 변경 신청 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ko-KR" altLang="en-US" sz="1800" dirty="0">
                <a:latin typeface="+mn-ea"/>
                <a:ea typeface="+mn-ea"/>
              </a:rPr>
              <a:t>전과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복수전공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부전공 </a:t>
            </a:r>
            <a:r>
              <a:rPr lang="en-US" altLang="ko-KR" sz="1800" dirty="0">
                <a:latin typeface="+mn-ea"/>
                <a:ea typeface="+mn-ea"/>
              </a:rPr>
              <a:t>), </a:t>
            </a: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 	 </a:t>
            </a:r>
            <a:r>
              <a:rPr lang="ko-KR" altLang="en-US" sz="1800" b="1" dirty="0">
                <a:latin typeface="+mn-ea"/>
                <a:ea typeface="+mn-ea"/>
              </a:rPr>
              <a:t>지도교수</a:t>
            </a:r>
            <a:r>
              <a:rPr lang="ko-KR" altLang="en-US" sz="1800" dirty="0">
                <a:latin typeface="+mn-ea"/>
                <a:ea typeface="+mn-ea"/>
              </a:rPr>
              <a:t> 조회 </a:t>
            </a:r>
            <a:r>
              <a:rPr lang="en-US" altLang="ko-KR" sz="1800" dirty="0">
                <a:latin typeface="+mn-ea"/>
                <a:ea typeface="+mn-ea"/>
              </a:rPr>
              <a:t>-&gt; </a:t>
            </a:r>
            <a:r>
              <a:rPr lang="ko-KR" altLang="en-US" sz="1800" dirty="0">
                <a:latin typeface="+mn-ea"/>
                <a:ea typeface="+mn-ea"/>
              </a:rPr>
              <a:t>상담 신청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	 </a:t>
            </a:r>
            <a:r>
              <a:rPr lang="ko-KR" altLang="en-US" sz="1800" dirty="0">
                <a:latin typeface="+mn-ea"/>
                <a:ea typeface="+mn-ea"/>
              </a:rPr>
              <a:t>등록금 납부 조회 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장학금 조회 및 신청 결과 확인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졸업 </a:t>
            </a:r>
            <a:r>
              <a:rPr lang="en-US" altLang="ko-KR" sz="1800" b="1" dirty="0">
                <a:latin typeface="+mn-ea"/>
                <a:ea typeface="+mn-ea"/>
              </a:rPr>
              <a:t>:  </a:t>
            </a:r>
            <a:r>
              <a:rPr lang="ko-KR" altLang="en-US" sz="1800" dirty="0">
                <a:latin typeface="+mn-ea"/>
                <a:ea typeface="+mn-ea"/>
              </a:rPr>
              <a:t>졸업 요건 확인</a:t>
            </a:r>
            <a:endParaRPr lang="en-US" altLang="ko-KR" sz="1800" dirty="0">
              <a:latin typeface="+mn-ea"/>
              <a:ea typeface="+mn-ea"/>
            </a:endParaRPr>
          </a:p>
          <a:p>
            <a:pPr rtl="0"/>
            <a:r>
              <a:rPr lang="ko-KR" altLang="en-US" sz="1800" b="1" dirty="0">
                <a:latin typeface="+mn-ea"/>
                <a:ea typeface="+mn-ea"/>
              </a:rPr>
              <a:t>공지 사항 </a:t>
            </a:r>
            <a:r>
              <a:rPr lang="en-US" altLang="ko-KR" sz="1800" b="1" dirty="0">
                <a:latin typeface="+mn-ea"/>
                <a:ea typeface="+mn-ea"/>
              </a:rPr>
              <a:t>: </a:t>
            </a:r>
            <a:r>
              <a:rPr lang="ko-KR" altLang="en-US" sz="1800" dirty="0">
                <a:latin typeface="+mn-ea"/>
                <a:ea typeface="+mn-ea"/>
              </a:rPr>
              <a:t>학교 공지사항 </a:t>
            </a:r>
            <a:r>
              <a:rPr lang="en-US" altLang="ko-KR" sz="1800" dirty="0">
                <a:latin typeface="+mn-ea"/>
                <a:ea typeface="+mn-ea"/>
              </a:rPr>
              <a:t>/ </a:t>
            </a:r>
            <a:r>
              <a:rPr lang="ko-KR" altLang="en-US" sz="1800" dirty="0">
                <a:latin typeface="+mn-ea"/>
                <a:ea typeface="+mn-ea"/>
              </a:rPr>
              <a:t>학사일정 조회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rtl="0">
              <a:buNone/>
            </a:pPr>
            <a:endParaRPr lang="en-US" altLang="ko-KR" sz="1800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464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공지사항 항목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63529"/>
            <a:ext cx="10902215" cy="421320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b="1" dirty="0">
                <a:latin typeface="+mn-ea"/>
                <a:ea typeface="+mn-ea"/>
              </a:rPr>
              <a:t>전체 공지</a:t>
            </a:r>
            <a:endParaRPr lang="en-US" altLang="ko-KR" sz="2800" b="1" dirty="0">
              <a:latin typeface="+mn-ea"/>
              <a:ea typeface="+mn-ea"/>
            </a:endParaRPr>
          </a:p>
          <a:p>
            <a:pPr rtl="0"/>
            <a:r>
              <a:rPr lang="ko-KR" altLang="en-US" sz="2800" b="1" dirty="0">
                <a:latin typeface="+mn-ea"/>
                <a:ea typeface="+mn-ea"/>
              </a:rPr>
              <a:t>학사</a:t>
            </a:r>
            <a:endParaRPr lang="en-US" altLang="ko-KR" sz="2800" b="1" dirty="0">
              <a:latin typeface="+mn-ea"/>
              <a:ea typeface="+mn-ea"/>
            </a:endParaRPr>
          </a:p>
          <a:p>
            <a:pPr rtl="0"/>
            <a:r>
              <a:rPr lang="ko-KR" altLang="en-US" sz="2800" b="1" dirty="0">
                <a:latin typeface="+mn-ea"/>
                <a:ea typeface="+mn-ea"/>
              </a:rPr>
              <a:t>입학</a:t>
            </a:r>
            <a:endParaRPr lang="en-US" altLang="ko-KR" sz="2800" b="1" dirty="0">
              <a:latin typeface="+mn-ea"/>
              <a:ea typeface="+mn-ea"/>
            </a:endParaRPr>
          </a:p>
          <a:p>
            <a:pPr rtl="0"/>
            <a:r>
              <a:rPr lang="ko-KR" altLang="en-US" sz="2800" b="1" dirty="0">
                <a:latin typeface="+mn-ea"/>
                <a:ea typeface="+mn-ea"/>
              </a:rPr>
              <a:t>취업</a:t>
            </a:r>
            <a:endParaRPr lang="en-US" altLang="ko-KR" sz="2800" b="1" dirty="0">
              <a:latin typeface="+mn-ea"/>
              <a:ea typeface="+mn-ea"/>
            </a:endParaRPr>
          </a:p>
          <a:p>
            <a:pPr rtl="0"/>
            <a:r>
              <a:rPr lang="ko-KR" altLang="en-US" sz="2800" b="1" dirty="0">
                <a:latin typeface="+mn-ea"/>
                <a:ea typeface="+mn-ea"/>
              </a:rPr>
              <a:t>창업</a:t>
            </a:r>
            <a:endParaRPr lang="en-US" altLang="ko-KR" sz="2800" b="1" dirty="0">
              <a:latin typeface="+mn-ea"/>
              <a:ea typeface="+mn-ea"/>
            </a:endParaRPr>
          </a:p>
          <a:p>
            <a:pPr rtl="0"/>
            <a:r>
              <a:rPr lang="ko-KR" altLang="en-US" sz="2800" b="1" dirty="0">
                <a:latin typeface="+mn-ea"/>
                <a:ea typeface="+mn-ea"/>
              </a:rPr>
              <a:t>장학</a:t>
            </a:r>
            <a:endParaRPr lang="en-US" altLang="ko-KR" sz="2800" dirty="0">
              <a:latin typeface="+mn-ea"/>
              <a:ea typeface="+mn-ea"/>
            </a:endParaRPr>
          </a:p>
          <a:p>
            <a:pPr marL="0" indent="0" rtl="0">
              <a:buNone/>
            </a:pPr>
            <a:r>
              <a:rPr lang="en-US" altLang="ko-KR" sz="1800" dirty="0">
                <a:latin typeface="+mn-ea"/>
                <a:ea typeface="+mn-ea"/>
              </a:rPr>
              <a:t>  </a:t>
            </a:r>
            <a:endParaRPr lang="en-US" altLang="ko-KR" sz="1800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EDA92-04E0-08C6-64D5-C892F5AE442E}"/>
              </a:ext>
            </a:extLst>
          </p:cNvPr>
          <p:cNvSpPr txBox="1"/>
          <p:nvPr/>
        </p:nvSpPr>
        <p:spPr>
          <a:xfrm>
            <a:off x="4716378" y="2163529"/>
            <a:ext cx="45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질문 및 답변 </a:t>
            </a:r>
            <a:r>
              <a:rPr lang="en-US" altLang="ko-KR" dirty="0"/>
              <a:t>Q&amp;A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동아리 및 스터디 그룹 게시판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자유 게시판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8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사용자 메뉴얼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644792"/>
            <a:ext cx="10902215" cy="309828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ko-KR" sz="1800" b="1" dirty="0">
              <a:latin typeface="+mn-ea"/>
              <a:ea typeface="+mn-ea"/>
            </a:endParaRPr>
          </a:p>
          <a:p>
            <a:pPr rtl="0"/>
            <a:r>
              <a:rPr lang="ko-KR" altLang="en-US" b="1" dirty="0">
                <a:latin typeface="+mn-ea"/>
                <a:ea typeface="+mn-ea"/>
              </a:rPr>
              <a:t>사용자 매뉴얼 </a:t>
            </a:r>
            <a:r>
              <a:rPr lang="en-US" altLang="ko-KR" b="1" dirty="0">
                <a:latin typeface="+mn-ea"/>
                <a:ea typeface="+mn-ea"/>
              </a:rPr>
              <a:t>: LMS</a:t>
            </a:r>
            <a:r>
              <a:rPr lang="ko-KR" altLang="en-US" dirty="0">
                <a:latin typeface="+mn-ea"/>
                <a:ea typeface="+mn-ea"/>
              </a:rPr>
              <a:t>의 사용법을 설명하는 매뉴얼을 제공하는 기능</a:t>
            </a:r>
            <a:endParaRPr lang="en-US" altLang="ko-KR" dirty="0">
              <a:latin typeface="+mn-ea"/>
              <a:ea typeface="+mn-ea"/>
            </a:endParaRPr>
          </a:p>
          <a:p>
            <a:pPr rtl="0"/>
            <a:endParaRPr lang="en-US" altLang="ko-KR" dirty="0">
              <a:latin typeface="+mn-ea"/>
              <a:ea typeface="+mn-ea"/>
            </a:endParaRPr>
          </a:p>
          <a:p>
            <a:pPr rtl="0"/>
            <a:r>
              <a:rPr lang="ko-KR" altLang="en-US" b="1" dirty="0">
                <a:latin typeface="+mn-ea"/>
                <a:ea typeface="+mn-ea"/>
              </a:rPr>
              <a:t>매뉴얼 다운로드</a:t>
            </a:r>
            <a:r>
              <a:rPr lang="en-US" altLang="ko-KR" b="1" dirty="0">
                <a:latin typeface="+mn-ea"/>
                <a:ea typeface="+mn-ea"/>
              </a:rPr>
              <a:t>: PDF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형식 등으로 매뉴얼을 다운로드 하여 오프라인에서도 열람</a:t>
            </a:r>
            <a:endParaRPr lang="en-US" altLang="ko-KR" dirty="0">
              <a:latin typeface="+mn-ea"/>
              <a:ea typeface="+mn-ea"/>
            </a:endParaRPr>
          </a:p>
          <a:p>
            <a:pPr rtl="0"/>
            <a:endParaRPr lang="en-US" altLang="ko-KR" dirty="0">
              <a:latin typeface="+mn-ea"/>
              <a:ea typeface="+mn-ea"/>
            </a:endParaRPr>
          </a:p>
          <a:p>
            <a:pPr rtl="0"/>
            <a:r>
              <a:rPr lang="ko-KR" altLang="en-US" b="1" dirty="0">
                <a:latin typeface="+mn-ea"/>
                <a:ea typeface="+mn-ea"/>
              </a:rPr>
              <a:t>단계별 안내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특정 기능이나 절차에 대해 단계별로 안내하는 가이드를 제공</a:t>
            </a:r>
            <a:endParaRPr lang="en-US" altLang="ko-KR" b="1" dirty="0">
              <a:latin typeface="+mn-ea"/>
              <a:ea typeface="+mn-ea"/>
            </a:endParaRPr>
          </a:p>
          <a:p>
            <a:pPr rtl="0"/>
            <a:endParaRPr lang="en-US" altLang="ko-KR" b="1" dirty="0">
              <a:latin typeface="+mn-ea"/>
              <a:ea typeface="+mn-ea"/>
            </a:endParaRPr>
          </a:p>
          <a:p>
            <a:pPr rtl="0"/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7848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3_TF33476885_Win32" id="{CBB52A41-6742-40C3-8EED-8C17B7590392}" vid="{0994DC97-9678-405B-A69C-5CE491EB82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클래식 회사 전체 프레젠테이션</Template>
  <TotalTime>51</TotalTime>
  <Words>401</Words>
  <Application>Microsoft Macintosh PowerPoint</Application>
  <PresentationFormat>와이드스크린</PresentationFormat>
  <Paragraphs>73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Wingdings</vt:lpstr>
      <vt:lpstr>RetrospectVTI</vt:lpstr>
      <vt:lpstr>LMS 주요기능</vt:lpstr>
      <vt:lpstr>주요기능</vt:lpstr>
      <vt:lpstr>교수</vt:lpstr>
      <vt:lpstr>교직원</vt:lpstr>
      <vt:lpstr>학부생</vt:lpstr>
      <vt:lpstr>공지사항 항목</vt:lpstr>
      <vt:lpstr>사용자 메뉴얼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주요기능</dc:title>
  <dc:creator>태현 권</dc:creator>
  <cp:lastModifiedBy>JeongEuijin</cp:lastModifiedBy>
  <cp:revision>3</cp:revision>
  <dcterms:created xsi:type="dcterms:W3CDTF">2024-08-28T01:13:50Z</dcterms:created>
  <dcterms:modified xsi:type="dcterms:W3CDTF">2024-08-28T03:28:54Z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