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9" r:id="rId11"/>
    <p:sldId id="266" r:id="rId12"/>
    <p:sldId id="265" r:id="rId13"/>
    <p:sldId id="267" r:id="rId14"/>
    <p:sldId id="272" r:id="rId15"/>
    <p:sldId id="268" r:id="rId16"/>
    <p:sldId id="271" r:id="rId17"/>
    <p:sldId id="270" r:id="rId18"/>
    <p:sldId id="279" r:id="rId19"/>
    <p:sldId id="280" r:id="rId20"/>
    <p:sldId id="281" r:id="rId21"/>
    <p:sldId id="273" r:id="rId22"/>
    <p:sldId id="276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9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9B4C7-CD6E-43D1-90E1-52D3971F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912"/>
          </a:xfrm>
          <a:noFill/>
          <a:ln w="38100">
            <a:noFill/>
          </a:ln>
        </p:spPr>
        <p:txBody>
          <a:bodyPr>
            <a:normAutofit/>
          </a:bodyPr>
          <a:lstStyle>
            <a:lvl1pPr algn="l">
              <a:defRPr sz="4000" b="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5B248-67B6-474D-97BE-034FD3E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FC8474-C4B0-475A-9B82-3FB9031BE818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152B-CDD0-4764-A953-AB2712AF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9B43-2263-4FE3-82A8-5DDC4A6E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116D588-9216-494B-AA80-B402E4E922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54B249-4E78-4920-A692-031041F931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80655"/>
            <a:ext cx="12192000" cy="5195454"/>
          </a:xfrm>
          <a:noFill/>
        </p:spPr>
        <p:txBody>
          <a:bodyPr>
            <a:noAutofit/>
          </a:bodyPr>
          <a:lstStyle>
            <a:lvl1pPr>
              <a:defRPr sz="27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A7617-5E90-4337-9D6D-B76FCE883DD0}"/>
              </a:ext>
            </a:extLst>
          </p:cNvPr>
          <p:cNvSpPr/>
          <p:nvPr/>
        </p:nvSpPr>
        <p:spPr>
          <a:xfrm>
            <a:off x="0" y="749733"/>
            <a:ext cx="12192000" cy="7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8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8474-C4B0-475A-9B82-3FB9031BE818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D588-9216-494B-AA80-B402E4E92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8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5275F9-4DC3-41F2-8C4E-4CADE716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781175"/>
            <a:ext cx="102393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A4BE2-1318-426B-8FFC-E79D1B1F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Eigenvalue and Eigenvector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6B64AA-35BA-4048-988D-8F1B27A2844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828800"/>
                <a:ext cx="12192000" cy="422080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4800"/>
              </a:p>
              <a:p>
                <a:pPr marL="0" indent="0">
                  <a:buNone/>
                </a:pPr>
                <a:endParaRPr lang="en-US" altLang="ko-KR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𝑠𝑞𝑢𝑎𝑟𝑒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altLang="ko-KR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0)</m:t>
                    </m:r>
                  </m:oMath>
                </a14:m>
                <a:endParaRPr lang="en-US" altLang="ko-KR" b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𝑒𝑖𝑔𝑒𝑛𝑣𝑎𝑙𝑢𝑒</m:t>
                    </m:r>
                  </m:oMath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r>
                  <a:rPr lang="ko-KR" altLang="en-US"/>
                  <a:t>행렬 곱의 결과가 원래 벡터와 </a:t>
                </a:r>
                <a:r>
                  <a:rPr lang="en-US" altLang="ko-KR"/>
                  <a:t>Direction</a:t>
                </a:r>
                <a:r>
                  <a:rPr lang="ko-KR" altLang="en-US"/>
                  <a:t>이 같고 </a:t>
                </a:r>
                <a:r>
                  <a:rPr lang="en-US" altLang="ko-KR"/>
                  <a:t>Scale</a:t>
                </a:r>
                <a:r>
                  <a:rPr lang="ko-KR" altLang="en-US"/>
                  <a:t>만 변했다는 의미</a:t>
                </a: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6B64AA-35BA-4048-988D-8F1B27A28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828800"/>
                <a:ext cx="12192000" cy="4220805"/>
              </a:xfrm>
              <a:blipFill>
                <a:blip r:embed="rId2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79E773B3-BB63-4AFF-ABC8-931C9048B786}"/>
              </a:ext>
            </a:extLst>
          </p:cNvPr>
          <p:cNvSpPr/>
          <p:nvPr/>
        </p:nvSpPr>
        <p:spPr>
          <a:xfrm>
            <a:off x="8577677" y="6488668"/>
            <a:ext cx="3614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https://rfriend.tistory.com/181</a:t>
            </a:r>
          </a:p>
        </p:txBody>
      </p:sp>
    </p:spTree>
    <p:extLst>
      <p:ext uri="{BB962C8B-B14F-4D97-AF65-F5344CB8AC3E}">
        <p14:creationId xmlns:p14="http://schemas.microsoft.com/office/powerpoint/2010/main" val="304941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12960-7E3B-4E80-B553-2B958B53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SVD(Singular Value Decomposition)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AFCE43-00B0-4828-98B5-AB04146C89BC}"/>
              </a:ext>
            </a:extLst>
          </p:cNvPr>
          <p:cNvSpPr/>
          <p:nvPr/>
        </p:nvSpPr>
        <p:spPr>
          <a:xfrm>
            <a:off x="3048000" y="588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4100" name="Picture 4" descr="데이터 분석(추천시스템): SVD (SVD와 Latent Factor 모형) - 잔재미코딩">
            <a:extLst>
              <a:ext uri="{FF2B5EF4-FFF2-40B4-BE49-F238E27FC236}">
                <a16:creationId xmlns:a16="http://schemas.microsoft.com/office/drawing/2014/main" id="{E0855CC1-BE07-4265-B720-E1EAE109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3912"/>
            <a:ext cx="12192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1D12B-1E56-495E-BDCC-27DDE1C30F7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07062" y="1366558"/>
            <a:ext cx="932637" cy="65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7B3206-52B4-474E-A888-A0ECBDEAC03E}"/>
              </a:ext>
            </a:extLst>
          </p:cNvPr>
          <p:cNvSpPr txBox="1"/>
          <p:nvPr/>
        </p:nvSpPr>
        <p:spPr>
          <a:xfrm>
            <a:off x="5450096" y="997226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singular value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C604AB-92E4-4C67-A5B8-38FCDDF50F27}"/>
              </a:ext>
            </a:extLst>
          </p:cNvPr>
          <p:cNvSpPr txBox="1"/>
          <p:nvPr/>
        </p:nvSpPr>
        <p:spPr>
          <a:xfrm>
            <a:off x="4060272" y="568749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Rotation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2962A-5B16-4C4C-A8EA-CCF1CDD6267D}"/>
              </a:ext>
            </a:extLst>
          </p:cNvPr>
          <p:cNvSpPr txBox="1"/>
          <p:nvPr/>
        </p:nvSpPr>
        <p:spPr>
          <a:xfrm>
            <a:off x="10194022" y="568749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Rotation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FBE6E-526B-403C-9B42-253D438420B7}"/>
              </a:ext>
            </a:extLst>
          </p:cNvPr>
          <p:cNvSpPr txBox="1"/>
          <p:nvPr/>
        </p:nvSpPr>
        <p:spPr>
          <a:xfrm>
            <a:off x="7636777" y="56874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33B1-15DD-4A0D-80BA-8D0529E4843A}"/>
              </a:ext>
            </a:extLst>
          </p:cNvPr>
          <p:cNvSpPr txBox="1"/>
          <p:nvPr/>
        </p:nvSpPr>
        <p:spPr>
          <a:xfrm>
            <a:off x="59626" y="5934670"/>
            <a:ext cx="488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Sigular Value : </a:t>
            </a:r>
            <a:r>
              <a:rPr lang="ko-KR" altLang="en-US"/>
              <a:t>모든 행렬 가능</a:t>
            </a:r>
            <a:r>
              <a:rPr lang="en-US" altLang="ko-KR"/>
              <a:t>, </a:t>
            </a:r>
            <a:r>
              <a:rPr lang="ko-KR" altLang="en-US"/>
              <a:t>음이 아닌 </a:t>
            </a:r>
            <a:r>
              <a:rPr lang="en-US" altLang="ko-KR"/>
              <a:t>scalar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Eigen Value    : </a:t>
            </a:r>
            <a:r>
              <a:rPr lang="ko-KR" altLang="en-US"/>
              <a:t>정사각행렬만 가능</a:t>
            </a:r>
            <a:r>
              <a:rPr lang="en-US" altLang="ko-KR"/>
              <a:t>, </a:t>
            </a:r>
            <a:r>
              <a:rPr lang="ko-KR" altLang="en-US"/>
              <a:t>모든 </a:t>
            </a:r>
            <a:r>
              <a:rPr lang="en-US" altLang="ko-KR"/>
              <a:t>scalar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DB07E3-ABBC-443B-B59C-6A3EE687771F}"/>
              </a:ext>
            </a:extLst>
          </p:cNvPr>
          <p:cNvSpPr/>
          <p:nvPr/>
        </p:nvSpPr>
        <p:spPr>
          <a:xfrm>
            <a:off x="2902591" y="1778466"/>
            <a:ext cx="1157681" cy="3397541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C90C36-F044-4F48-A434-18BC38F9A8A2}"/>
              </a:ext>
            </a:extLst>
          </p:cNvPr>
          <p:cNvSpPr/>
          <p:nvPr/>
        </p:nvSpPr>
        <p:spPr>
          <a:xfrm>
            <a:off x="7027876" y="1795245"/>
            <a:ext cx="1939955" cy="766454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51C6DA-4C4A-424D-9875-653A6D9A4ECD}"/>
              </a:ext>
            </a:extLst>
          </p:cNvPr>
          <p:cNvSpPr/>
          <p:nvPr/>
        </p:nvSpPr>
        <p:spPr>
          <a:xfrm>
            <a:off x="9688645" y="1778466"/>
            <a:ext cx="932637" cy="1963024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2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3EF0-3B0C-4281-96C6-6543961F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08D85-CE0F-40B2-8EDC-D23CF940B0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196318"/>
            <a:ext cx="12192000" cy="1673935"/>
          </a:xfrm>
        </p:spPr>
        <p:txBody>
          <a:bodyPr/>
          <a:lstStyle/>
          <a:p>
            <a:r>
              <a:rPr lang="en-US" altLang="ko-KR"/>
              <a:t>eigenvalue : 512 diagonal matrix </a:t>
            </a:r>
            <a:r>
              <a:rPr lang="ko-KR" altLang="en-US"/>
              <a:t>이겠고</a:t>
            </a:r>
            <a:endParaRPr lang="en-US" altLang="ko-KR"/>
          </a:p>
          <a:p>
            <a:r>
              <a:rPr lang="en-US" altLang="ko-KR"/>
              <a:t>eigenvalue</a:t>
            </a:r>
            <a:r>
              <a:rPr lang="ko-KR" altLang="en-US"/>
              <a:t>를 구해보니 </a:t>
            </a:r>
            <a:r>
              <a:rPr lang="en-US" altLang="ko-KR"/>
              <a:t>128 ~ </a:t>
            </a:r>
            <a:r>
              <a:rPr lang="ko-KR" altLang="en-US"/>
              <a:t>부터 </a:t>
            </a:r>
            <a:r>
              <a:rPr lang="en-US" altLang="ko-KR"/>
              <a:t>dominan</a:t>
            </a:r>
            <a:r>
              <a:rPr lang="ko-KR" altLang="en-US"/>
              <a:t>한 값이 </a:t>
            </a:r>
            <a:r>
              <a:rPr lang="en-US" altLang="ko-KR"/>
              <a:t>saturation </a:t>
            </a:r>
            <a:r>
              <a:rPr lang="ko-KR" altLang="en-US"/>
              <a:t>되더라</a:t>
            </a:r>
            <a:endParaRPr lang="en-US" altLang="ko-KR"/>
          </a:p>
          <a:p>
            <a:r>
              <a:rPr lang="ko-KR" altLang="en-US"/>
              <a:t>그래서 </a:t>
            </a:r>
            <a:r>
              <a:rPr lang="en-US" altLang="ko-KR"/>
              <a:t>low rank</a:t>
            </a:r>
            <a:r>
              <a:rPr lang="ko-KR" altLang="en-US"/>
              <a:t>가 가능하더라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6F4A3-CEDE-4C78-B3AF-B648910B7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79" b="39202"/>
          <a:stretch/>
        </p:blipFill>
        <p:spPr>
          <a:xfrm>
            <a:off x="220319" y="946238"/>
            <a:ext cx="7220485" cy="3673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0542105-046B-4175-A8D7-3159E09A6439}"/>
                  </a:ext>
                </a:extLst>
              </p:cNvPr>
              <p:cNvSpPr/>
              <p:nvPr/>
            </p:nvSpPr>
            <p:spPr>
              <a:xfrm>
                <a:off x="7782436" y="1590592"/>
                <a:ext cx="4335802" cy="3298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m:rPr>
                          <m:lit/>
                        </m:rP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400" b="0"/>
              </a:p>
              <a:p>
                <a:endParaRPr lang="en-US" altLang="ko-KR" sz="2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sz="2400"/>
              </a:p>
              <a:p>
                <a:endParaRPr lang="en-US" altLang="ko-KR" sz="2400"/>
              </a:p>
              <a:p>
                <a:r>
                  <a:rPr lang="en-US" altLang="ko-KR" sz="2400"/>
                  <a:t>eigenvalue </a:t>
                </a:r>
              </a:p>
              <a:p>
                <a:r>
                  <a:rPr lang="en-US" altLang="ko-KR" sz="2400"/>
                  <a:t>= 512 diagonal matrix</a:t>
                </a:r>
              </a:p>
              <a:p>
                <a:endParaRPr lang="en-US" altLang="ko-KR" sz="240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0542105-046B-4175-A8D7-3159E09A6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436" y="1590592"/>
                <a:ext cx="4335802" cy="3298595"/>
              </a:xfrm>
              <a:prstGeom prst="rect">
                <a:avLst/>
              </a:prstGeom>
              <a:blipFill>
                <a:blip r:embed="rId5"/>
                <a:stretch>
                  <a:fillRect l="-2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51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4709-2B3B-4203-A37D-194BE8C8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Theorem 1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DCCDCE-E1F6-468A-9130-3B23ABBD94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0860" y="890587"/>
            <a:ext cx="11150279" cy="16035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339672-E124-418D-B6D3-88DF3FE0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9" y="2564593"/>
            <a:ext cx="11150279" cy="1862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5F7EB9-E88B-401E-B8AF-99919D0B8E99}"/>
                  </a:ext>
                </a:extLst>
              </p:cNvPr>
              <p:cNvSpPr txBox="1"/>
              <p:nvPr/>
            </p:nvSpPr>
            <p:spPr>
              <a:xfrm>
                <a:off x="445358" y="4257826"/>
                <a:ext cx="2950423" cy="2596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diagonal matrix</a:t>
                </a:r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/>
                  <a:t> </a:t>
                </a:r>
                <a:endParaRPr lang="en-US" altLang="ko-KR"/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/>
                  <a:t> </a:t>
                </a:r>
                <a:endParaRPr lang="en-US" altLang="ko-KR"/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/>
                  <a:t> </a:t>
                </a:r>
                <a:endParaRPr lang="en-US" altLang="ko-KR"/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/ 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5F7EB9-E88B-401E-B8AF-99919D0B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58" y="4257826"/>
                <a:ext cx="2950423" cy="2596160"/>
              </a:xfrm>
              <a:prstGeom prst="rect">
                <a:avLst/>
              </a:prstGeom>
              <a:blipFill>
                <a:blip r:embed="rId5"/>
                <a:stretch>
                  <a:fillRect t="-939" r="-1033" b="-1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F0C3CADC-94C3-4714-814B-983C1EB77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1613" y="5719233"/>
                <a:ext cx="7943850" cy="113876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accent3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ko-KR" altLang="en-US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/>
                  <a:t>가 근사하다면 </a:t>
                </a:r>
                <a:r>
                  <a:rPr lang="en-US" altLang="ko-KR"/>
                  <a:t>rank</a:t>
                </a:r>
                <a:r>
                  <a:rPr lang="ko-KR" altLang="en-US"/>
                  <a:t>를 줄일 수 있다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F0C3CADC-94C3-4714-814B-983C1EB77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613" y="5719233"/>
                <a:ext cx="7943850" cy="1138767"/>
              </a:xfrm>
              <a:prstGeom prst="rect">
                <a:avLst/>
              </a:prstGeom>
              <a:blipFill>
                <a:blip r:embed="rId6"/>
                <a:stretch>
                  <a:fillRect t="-8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44B1D30E-C321-49E7-BFA8-3B2D456E3C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996" y="4426757"/>
            <a:ext cx="2181225" cy="800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6E7CB7-37CD-4DD5-A379-6C1F864F56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4475" y="4411646"/>
            <a:ext cx="23431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6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6948-CCBB-41CF-A343-01230AFF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SVD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D5546-C93B-4401-8D6D-137268466E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743001"/>
            <a:ext cx="12192000" cy="2433336"/>
          </a:xfrm>
        </p:spPr>
        <p:txBody>
          <a:bodyPr/>
          <a:lstStyle/>
          <a:p>
            <a:r>
              <a:rPr lang="en-US" altLang="ko-KR"/>
              <a:t>Theorem 1</a:t>
            </a:r>
            <a:r>
              <a:rPr lang="ko-KR" altLang="en-US"/>
              <a:t>을 결과를 기반으로 </a:t>
            </a:r>
            <a:r>
              <a:rPr lang="en-US" altLang="ko-KR"/>
              <a:t>k</a:t>
            </a:r>
            <a:r>
              <a:rPr lang="ko-KR" altLang="en-US"/>
              <a:t>개를 뽑아서 </a:t>
            </a:r>
            <a:r>
              <a:rPr lang="en-US" altLang="ko-KR"/>
              <a:t>low rank</a:t>
            </a:r>
            <a:r>
              <a:rPr lang="ko-KR" altLang="en-US"/>
              <a:t>로 만든다는 것은 이렇게 표현할 수 있지만 </a:t>
            </a:r>
            <a:r>
              <a:rPr lang="en-US" altLang="ko-KR"/>
              <a:t>SVD</a:t>
            </a:r>
            <a:r>
              <a:rPr lang="ko-KR" altLang="en-US"/>
              <a:t>를 위한 추가적 연산이 필요하다</a:t>
            </a:r>
            <a:r>
              <a:rPr lang="en-US" altLang="ko-KR"/>
              <a:t>.</a:t>
            </a:r>
          </a:p>
          <a:p>
            <a:r>
              <a:rPr lang="ko-KR" altLang="en-US"/>
              <a:t>학습 된 파라미터는 줄일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그래서 다른 접근법을 사용한다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02B1F-41FA-4425-AF61-45A89C61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12"/>
            <a:ext cx="12192000" cy="25053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6069EB5-082E-4189-9B54-5D7C1A07F680}"/>
              </a:ext>
            </a:extLst>
          </p:cNvPr>
          <p:cNvGrpSpPr/>
          <p:nvPr/>
        </p:nvGrpSpPr>
        <p:grpSpPr>
          <a:xfrm>
            <a:off x="7102562" y="4670032"/>
            <a:ext cx="5089438" cy="2187968"/>
            <a:chOff x="0" y="823912"/>
            <a:chExt cx="12192000" cy="5048250"/>
          </a:xfrm>
        </p:grpSpPr>
        <p:pic>
          <p:nvPicPr>
            <p:cNvPr id="5" name="Picture 4" descr="데이터 분석(추천시스템): SVD (SVD와 Latent Factor 모형) - 잔재미코딩">
              <a:extLst>
                <a:ext uri="{FF2B5EF4-FFF2-40B4-BE49-F238E27FC236}">
                  <a16:creationId xmlns:a16="http://schemas.microsoft.com/office/drawing/2014/main" id="{DCCCB08F-A057-4651-97F1-7DED0AE47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23912"/>
              <a:ext cx="12192000" cy="504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1E927D-3042-41E3-95AA-9AD4FEBC4FAB}"/>
                </a:ext>
              </a:extLst>
            </p:cNvPr>
            <p:cNvSpPr/>
            <p:nvPr/>
          </p:nvSpPr>
          <p:spPr>
            <a:xfrm>
              <a:off x="2902591" y="1778466"/>
              <a:ext cx="1157681" cy="3397541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EDBC2F-123E-417A-823F-72C2020B5DEA}"/>
                </a:ext>
              </a:extLst>
            </p:cNvPr>
            <p:cNvSpPr/>
            <p:nvPr/>
          </p:nvSpPr>
          <p:spPr>
            <a:xfrm>
              <a:off x="7027876" y="1795245"/>
              <a:ext cx="1939955" cy="766454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A6751-1575-4D7B-8955-92BFCF02975A}"/>
                </a:ext>
              </a:extLst>
            </p:cNvPr>
            <p:cNvSpPr/>
            <p:nvPr/>
          </p:nvSpPr>
          <p:spPr>
            <a:xfrm>
              <a:off x="9688645" y="1778466"/>
              <a:ext cx="932637" cy="1963024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296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6796-FFE1-4DE3-8A4A-0FC63AD3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Linformer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165251-D0D7-4FDB-AA37-5821C35198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72246" y="1081088"/>
            <a:ext cx="8047507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B33B-4D84-466C-AC35-4255E0A5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Transformer vs Linformer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2DC1D1-69E4-4634-9575-B24C692E785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4127995"/>
                <a:ext cx="12192000" cy="248253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 linear projection matrices</a:t>
                </a:r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b="0"/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2DC1D1-69E4-4634-9575-B24C692E7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4127995"/>
                <a:ext cx="12192000" cy="2482531"/>
              </a:xfrm>
              <a:blipFill>
                <a:blip r:embed="rId2"/>
                <a:stretch>
                  <a:fillRect t="-3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E68C5AF-B86C-4B17-AB76-9CA0A1E1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08" y="1279627"/>
            <a:ext cx="7204384" cy="22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9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3BB9-5D8B-4CCD-B4A0-A372D43F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Transformer vs Linformer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AAD3A-D2A0-4751-8096-5A052A7C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9" y="1072266"/>
            <a:ext cx="9768631" cy="5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EA972D-74B3-41AF-A984-607BFDAB4A1A}"/>
                  </a:ext>
                </a:extLst>
              </p:cNvPr>
              <p:cNvSpPr txBox="1"/>
              <p:nvPr/>
            </p:nvSpPr>
            <p:spPr>
              <a:xfrm>
                <a:off x="7793371" y="3269501"/>
                <a:ext cx="293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EA972D-74B3-41AF-A984-607BFDAB4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71" y="3269501"/>
                <a:ext cx="293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2760C-CC47-4A35-86C7-6BCE4610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88"/>
            <a:ext cx="12192000" cy="823912"/>
          </a:xfrm>
        </p:spPr>
        <p:txBody>
          <a:bodyPr/>
          <a:lstStyle/>
          <a:p>
            <a:r>
              <a:rPr lang="en-US" altLang="ko-KR"/>
              <a:t>Efficiency Techniques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726D94-BE3F-4293-9324-BC1C5B04A7F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/>
                  <a:t>Parameter Sharing between projections</a:t>
                </a:r>
              </a:p>
              <a:p>
                <a:pPr lvl="1"/>
                <a:r>
                  <a:rPr lang="en-US" altLang="ko-KR"/>
                  <a:t>Headwise sharing: for each layer, </a:t>
                </a:r>
                <a:r>
                  <a:rPr lang="en-US" altLang="ko-KR">
                    <a:solidFill>
                      <a:srgbClr val="FF0000"/>
                    </a:solidFill>
                  </a:rPr>
                  <a:t>we share two projection matrices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across all heads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. 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Key-value sharing: we do headwise sharing, with the additional constraint of sharing the key and value projections. For each layer, </a:t>
                </a:r>
                <a:r>
                  <a:rPr lang="en-US" altLang="ko-KR">
                    <a:solidFill>
                      <a:srgbClr val="FF0000"/>
                    </a:solidFill>
                  </a:rPr>
                  <a:t>we create a single projection matrix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for each key-value projection matrix across all head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. 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Layerwise sharing: we use a single projection matrix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/>
                  <a:t> across all layers, for all heads, and for both key and value.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726D94-BE3F-4293-9324-BC1C5B04A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50" t="-1758" r="-4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6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028A-260F-461B-9E07-59987AFD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Efficiency Techniques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8C5AAF-2951-4EC1-B86B-911320CF0A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873395"/>
                <a:ext cx="6096000" cy="3062720"/>
              </a:xfrm>
            </p:spPr>
            <p:txBody>
              <a:bodyPr/>
              <a:lstStyle/>
              <a:p>
                <a:r>
                  <a:rPr lang="en-US" altLang="ko-KR"/>
                  <a:t>Nonuniform projected dimension</a:t>
                </a:r>
              </a:p>
              <a:p>
                <a:pPr lvl="1"/>
                <a:r>
                  <a:rPr lang="en-US" altLang="ko-KR"/>
                  <a:t>One can choose a </a:t>
                </a:r>
                <a:r>
                  <a:rPr lang="en-US" altLang="ko-KR">
                    <a:solidFill>
                      <a:srgbClr val="FF0000"/>
                    </a:solidFill>
                  </a:rPr>
                  <a:t>different projected dimension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for different heads and layers. 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This implies one can choose a </a:t>
                </a:r>
                <a:r>
                  <a:rPr lang="en-US" altLang="ko-KR">
                    <a:solidFill>
                      <a:srgbClr val="FF0000"/>
                    </a:solidFill>
                  </a:rPr>
                  <a:t>smaller projected dimension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for higher layers. 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8C5AAF-2951-4EC1-B86B-911320CF0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873395"/>
                <a:ext cx="6096000" cy="3062720"/>
              </a:xfrm>
              <a:blipFill>
                <a:blip r:embed="rId2"/>
                <a:stretch>
                  <a:fillRect l="-1700" t="-2982" r="-700" b="-11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0811FB4-30DC-408B-BA19-E41091F3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53" y="1080655"/>
            <a:ext cx="5794547" cy="4648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E37CE2-58AF-4B21-9E6A-B64F3183C154}"/>
              </a:ext>
            </a:extLst>
          </p:cNvPr>
          <p:cNvSpPr/>
          <p:nvPr/>
        </p:nvSpPr>
        <p:spPr>
          <a:xfrm>
            <a:off x="6397453" y="5728855"/>
            <a:ext cx="5794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The right figure plots the heatmap of normalized cumulative eigenvalue at the 128-th largest eigenvalue across different layers and heads in Wiki103 data.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5B5597-0383-45BB-A352-959101DA2B21}"/>
              </a:ext>
            </a:extLst>
          </p:cNvPr>
          <p:cNvCxnSpPr>
            <a:cxnSpLocks/>
          </p:cNvCxnSpPr>
          <p:nvPr/>
        </p:nvCxnSpPr>
        <p:spPr>
          <a:xfrm>
            <a:off x="6397453" y="1395196"/>
            <a:ext cx="79547" cy="3653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A331-5355-4B33-B3B9-90EB5CCE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Linformer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C905BD-D7FA-4817-898C-B9DCD277398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823912"/>
                <a:ext cx="12192000" cy="60340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r>
                  <a:rPr lang="en-US" altLang="ko-KR" sz="4000"/>
                  <a:t>Self-Attention Mechanism </a:t>
                </a:r>
              </a:p>
              <a:p>
                <a:pPr marL="0" indent="0">
                  <a:buNone/>
                </a:pPr>
                <a:r>
                  <a:rPr lang="en-US" altLang="ko-KR" sz="4000"/>
                  <a:t>: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>
                  <a:solidFill>
                    <a:srgbClr val="FF0000"/>
                  </a:solidFill>
                </a:endParaRPr>
              </a:p>
              <a:p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r>
                  <a:rPr lang="en-US" altLang="ko-KR" sz="4000"/>
                  <a:t>Linformer Self-Attention Mechanism </a:t>
                </a:r>
              </a:p>
              <a:p>
                <a:pPr marL="0" indent="0">
                  <a:buNone/>
                </a:pPr>
                <a:r>
                  <a:rPr lang="en-US" altLang="ko-KR" sz="4000"/>
                  <a:t>: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C905BD-D7FA-4817-898C-B9DCD2773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823912"/>
                <a:ext cx="12192000" cy="6034088"/>
              </a:xfrm>
              <a:blipFill>
                <a:blip r:embed="rId2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87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82235-A102-4AD4-B253-5BD35044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Efficiency Techniques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BC5218-7C1B-4553-BE0F-2FE7CA3CFA5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904567"/>
                <a:ext cx="12192000" cy="3088673"/>
              </a:xfrm>
            </p:spPr>
            <p:txBody>
              <a:bodyPr/>
              <a:lstStyle/>
              <a:p>
                <a:r>
                  <a:rPr lang="en-US" altLang="ko-KR"/>
                  <a:t>General projections</a:t>
                </a:r>
              </a:p>
              <a:p>
                <a:pPr lvl="1"/>
                <a:r>
                  <a:rPr lang="en-US" altLang="ko-KR"/>
                  <a:t>One can also choose </a:t>
                </a:r>
                <a:r>
                  <a:rPr lang="en-US" altLang="ko-KR">
                    <a:solidFill>
                      <a:srgbClr val="FF0000"/>
                    </a:solidFill>
                  </a:rPr>
                  <a:t>different kinds of low-dimensional projection methods instead of a simple linear projection. 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For example, one can choose </a:t>
                </a:r>
                <a:r>
                  <a:rPr lang="en-US" altLang="ko-KR">
                    <a:solidFill>
                      <a:srgbClr val="FF0000"/>
                    </a:solidFill>
                  </a:rPr>
                  <a:t>mean/max pooling</a:t>
                </a:r>
                <a:r>
                  <a:rPr lang="en-US" altLang="ko-KR"/>
                  <a:t>, or </a:t>
                </a:r>
                <a:r>
                  <a:rPr lang="en-US" altLang="ko-KR">
                    <a:solidFill>
                      <a:srgbClr val="FF0000"/>
                    </a:solidFill>
                  </a:rPr>
                  <a:t>convolution</a:t>
                </a:r>
                <a:r>
                  <a:rPr lang="en-US" altLang="ko-KR"/>
                  <a:t> where the kernel and stride is set to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/>
                  <a:t>. 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The convolutional functions contain parameters that require training.</a:t>
                </a:r>
                <a:endParaRPr lang="ko-KR" altLang="en-US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BC5218-7C1B-4553-BE0F-2FE7CA3CF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904567"/>
                <a:ext cx="12192000" cy="3088673"/>
              </a:xfrm>
              <a:blipFill>
                <a:blip r:embed="rId2"/>
                <a:stretch>
                  <a:fillRect l="-850" t="-2959" b="-4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94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65290-7A16-413D-B4B0-57BF2D7B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Experiments - Training Curve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AD6F50-B6DD-4DE3-B302-C21928CAC4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48792" y="1172930"/>
            <a:ext cx="7494415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5603D-88A7-4533-BE2C-FB508E27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Experiments - Results of Accuracy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250FE4E-AC92-461E-B5C1-6D2E315774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3037" y="1449388"/>
            <a:ext cx="93059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5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5603D-88A7-4533-BE2C-FB508E27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/>
              <a:t>Experiments - Results of Inference time efficiency</a:t>
            </a:r>
            <a:endParaRPr lang="ko-KR" altLang="en-US" sz="36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199B4B-E46F-4BA6-80F6-8D4CB2D7AE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2562" y="1739900"/>
            <a:ext cx="92868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9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BAF59-212A-4934-BC87-14516E6F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6E3EA-B544-43F9-BFD8-CB74043697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058921"/>
            <a:ext cx="12192000" cy="1799079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In this paper, we seek to answer the question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i="1"/>
              <a:t>can Transformer models be optimized to avoid this quadratic operation, or is this operation required to maintain strong performance?</a:t>
            </a:r>
            <a:endParaRPr lang="ko-KR" altLang="en-US" i="1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AC0894-061C-44B8-B7E2-502C67D95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72584"/>
              </p:ext>
            </p:extLst>
          </p:nvPr>
        </p:nvGraphicFramePr>
        <p:xfrm>
          <a:off x="4327997" y="1536913"/>
          <a:ext cx="3127230" cy="307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46">
                  <a:extLst>
                    <a:ext uri="{9D8B030D-6E8A-4147-A177-3AD203B41FA5}">
                      <a16:colId xmlns:a16="http://schemas.microsoft.com/office/drawing/2014/main" val="2506466188"/>
                    </a:ext>
                  </a:extLst>
                </a:gridCol>
                <a:gridCol w="625446">
                  <a:extLst>
                    <a:ext uri="{9D8B030D-6E8A-4147-A177-3AD203B41FA5}">
                      <a16:colId xmlns:a16="http://schemas.microsoft.com/office/drawing/2014/main" val="2505141787"/>
                    </a:ext>
                  </a:extLst>
                </a:gridCol>
                <a:gridCol w="625446">
                  <a:extLst>
                    <a:ext uri="{9D8B030D-6E8A-4147-A177-3AD203B41FA5}">
                      <a16:colId xmlns:a16="http://schemas.microsoft.com/office/drawing/2014/main" val="2631034605"/>
                    </a:ext>
                  </a:extLst>
                </a:gridCol>
                <a:gridCol w="625446">
                  <a:extLst>
                    <a:ext uri="{9D8B030D-6E8A-4147-A177-3AD203B41FA5}">
                      <a16:colId xmlns:a16="http://schemas.microsoft.com/office/drawing/2014/main" val="1679847084"/>
                    </a:ext>
                  </a:extLst>
                </a:gridCol>
                <a:gridCol w="625446">
                  <a:extLst>
                    <a:ext uri="{9D8B030D-6E8A-4147-A177-3AD203B41FA5}">
                      <a16:colId xmlns:a16="http://schemas.microsoft.com/office/drawing/2014/main" val="3554594821"/>
                    </a:ext>
                  </a:extLst>
                </a:gridCol>
              </a:tblGrid>
              <a:tr h="61443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5004739"/>
                  </a:ext>
                </a:extLst>
              </a:tr>
              <a:tr h="61443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296979"/>
                  </a:ext>
                </a:extLst>
              </a:tr>
              <a:tr h="61443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581813"/>
                  </a:ext>
                </a:extLst>
              </a:tr>
              <a:tr h="61443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527099"/>
                  </a:ext>
                </a:extLst>
              </a:tr>
              <a:tr h="61443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5162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A97C3B-65F0-4029-A22D-CC61A9F2731C}"/>
                  </a:ext>
                </a:extLst>
              </p:cNvPr>
              <p:cNvSpPr txBox="1"/>
              <p:nvPr/>
            </p:nvSpPr>
            <p:spPr>
              <a:xfrm>
                <a:off x="3840620" y="2811383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A97C3B-65F0-4029-A22D-CC61A9F27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20" y="2811383"/>
                <a:ext cx="4873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3EA8E-65CF-4C81-AE51-BA2FA095B130}"/>
                  </a:ext>
                </a:extLst>
              </p:cNvPr>
              <p:cNvSpPr txBox="1"/>
              <p:nvPr/>
            </p:nvSpPr>
            <p:spPr>
              <a:xfrm>
                <a:off x="5647923" y="1013693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3EA8E-65CF-4C81-AE51-BA2FA09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3" y="1013693"/>
                <a:ext cx="4873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72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C4A8-0532-410E-A50F-BE42E221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Sparse Transformers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7983C26-E05F-41E8-889C-990A956C7E4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187514"/>
                <a:ext cx="12192000" cy="541089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3600"/>
                  <a:t>, 2% accuracy drop with 20% speed up.</a:t>
                </a:r>
                <a:endParaRPr lang="ko-KR" altLang="en-US" sz="360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7983C26-E05F-41E8-889C-990A956C7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187514"/>
                <a:ext cx="12192000" cy="541089"/>
              </a:xfrm>
              <a:blipFill>
                <a:blip r:embed="rId2"/>
                <a:stretch>
                  <a:fillRect t="-24719" b="-52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Day 12: Generating Long Sequences with Sparse Transformers | by Francisco  Ingham | A paper a day avoids neuron decay | Medium">
            <a:extLst>
              <a:ext uri="{FF2B5EF4-FFF2-40B4-BE49-F238E27FC236}">
                <a16:creationId xmlns:a16="http://schemas.microsoft.com/office/drawing/2014/main" id="{6CDABB84-E18F-4425-B3D5-EA175823F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63" y="956008"/>
            <a:ext cx="9549229" cy="47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0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15340-4C59-4C4B-866E-65890FE6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Reformer - LSH Attention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817CE-6DFD-488E-A933-9456626BB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050172"/>
            <a:ext cx="12192000" cy="1751507"/>
          </a:xfrm>
        </p:spPr>
        <p:txBody>
          <a:bodyPr/>
          <a:lstStyle/>
          <a:p>
            <a:r>
              <a:rPr lang="en-US" altLang="ko-KR"/>
              <a:t>LSH(locally-sensitive hashing) </a:t>
            </a:r>
          </a:p>
          <a:p>
            <a:pPr marL="0" indent="0">
              <a:buNone/>
            </a:pPr>
            <a:r>
              <a:rPr lang="en-US" altLang="ko-KR"/>
              <a:t>-&gt; Multi-round(increases the number of sequential operations)</a:t>
            </a:r>
          </a:p>
          <a:p>
            <a:r>
              <a:rPr lang="en-US" altLang="ko-KR"/>
              <a:t>efficiency gains only appear on sequences with </a:t>
            </a:r>
            <a:r>
              <a:rPr lang="en-US" altLang="ko-KR">
                <a:solidFill>
                  <a:srgbClr val="FF0000"/>
                </a:solidFill>
              </a:rPr>
              <a:t>length &gt; 2048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20F025-518E-4CC8-B568-C5AD00A38F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271588"/>
            <a:ext cx="6838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ACE0C72-5405-4BF6-8F40-91F61FC42DE9}"/>
                  </a:ext>
                </a:extLst>
              </p:cNvPr>
              <p:cNvSpPr/>
              <p:nvPr/>
            </p:nvSpPr>
            <p:spPr>
              <a:xfrm>
                <a:off x="422259" y="4201992"/>
                <a:ext cx="23398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ACE0C72-5405-4BF6-8F40-91F61FC42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" y="4201992"/>
                <a:ext cx="233980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7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4A94-2090-4E74-A61F-907AE8BE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Comparison of Complexity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E48F9D-58BD-4E9D-B15C-17321C6D6A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3467" y="2334211"/>
            <a:ext cx="11665065" cy="32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0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4B44-ECF3-469B-AE83-D1ACFBB7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8A4BA-1A7B-4054-ABE5-6E38A9F4D0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465665"/>
            <a:ext cx="12192000" cy="4566166"/>
          </a:xfrm>
        </p:spPr>
        <p:txBody>
          <a:bodyPr/>
          <a:lstStyle/>
          <a:p>
            <a:r>
              <a:rPr lang="en-US" altLang="ko-KR"/>
              <a:t>Mixed Precision</a:t>
            </a:r>
          </a:p>
          <a:p>
            <a:endParaRPr lang="en-US" altLang="ko-KR"/>
          </a:p>
          <a:p>
            <a:r>
              <a:rPr lang="en-US" altLang="ko-KR"/>
              <a:t>Knowledge Distillation</a:t>
            </a:r>
          </a:p>
          <a:p>
            <a:endParaRPr lang="en-US" altLang="ko-KR"/>
          </a:p>
          <a:p>
            <a:r>
              <a:rPr lang="en-US" altLang="ko-KR"/>
              <a:t>Sparse Attention</a:t>
            </a:r>
          </a:p>
          <a:p>
            <a:endParaRPr lang="en-US" altLang="ko-KR"/>
          </a:p>
          <a:p>
            <a:r>
              <a:rPr lang="en-US" altLang="ko-KR"/>
              <a:t>LSH Attention</a:t>
            </a:r>
          </a:p>
          <a:p>
            <a:endParaRPr lang="en-US" altLang="ko-KR"/>
          </a:p>
          <a:p>
            <a:r>
              <a:rPr lang="en-US" altLang="ko-KR"/>
              <a:t>Improving Optimizer Efficiency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49C5A7-A463-4EAD-87EE-6F4CE9E8BB03}"/>
              </a:ext>
            </a:extLst>
          </p:cNvPr>
          <p:cNvSpPr/>
          <p:nvPr/>
        </p:nvSpPr>
        <p:spPr>
          <a:xfrm>
            <a:off x="6876175" y="3194116"/>
            <a:ext cx="3624043" cy="126673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BB094F-7550-40E2-AF77-8496EE19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Background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DFAB46-1C87-4CFF-AEB8-E8E28736E36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/>
                  <a:t>MuiltiHead Attention</a:t>
                </a:r>
              </a:p>
              <a:p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𝑀𝑢𝑙𝑡𝑖𝐻𝑒𝑎𝑑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𝐶𝑜𝑛𝑐𝑎𝑡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…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h𝑒𝑎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ko-KR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DFAB46-1C87-4CFF-AEB8-E8E28736E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50" t="-1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B53489-C950-4A55-9059-AF1191E03A2D}"/>
                  </a:ext>
                </a:extLst>
              </p:cNvPr>
              <p:cNvSpPr txBox="1"/>
              <p:nvPr/>
            </p:nvSpPr>
            <p:spPr>
              <a:xfrm>
                <a:off x="10220755" y="4168466"/>
                <a:ext cx="19712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B53489-C950-4A55-9059-AF1191E0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755" y="4168466"/>
                <a:ext cx="197124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2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D19E5-692A-4164-83BA-BD351AC7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Self Attention is Low Rank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91B41A-CDA2-4F39-A2A8-18C1199CD7D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013542"/>
                <a:ext cx="12192000" cy="2593723"/>
              </a:xfrm>
            </p:spPr>
            <p:txBody>
              <a:bodyPr/>
              <a:lstStyle/>
              <a:p>
                <a:r>
                  <a:rPr lang="en-US" altLang="ko-KR" sz="2800"/>
                  <a:t>context mapping matrix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800"/>
                  <a:t> </a:t>
                </a:r>
                <a:r>
                  <a:rPr lang="en-US" altLang="ko-KR" sz="2800"/>
                  <a:t>is low-rank</a:t>
                </a:r>
              </a:p>
              <a:p>
                <a:endParaRPr lang="en-US" altLang="ko-KR" sz="2800"/>
              </a:p>
              <a:p>
                <a:r>
                  <a:rPr lang="en-US" altLang="ko-KR" sz="2800"/>
                  <a:t>Model : RoBERTa-base, RoBERTa-large</a:t>
                </a:r>
              </a:p>
              <a:p>
                <a:endParaRPr lang="en-US" altLang="ko-KR" sz="2800"/>
              </a:p>
              <a:p>
                <a:r>
                  <a:rPr lang="en-US" altLang="ko-KR" sz="2800"/>
                  <a:t>Task : IMDB(Classification), Wiki103(masked language modeling)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91B41A-CDA2-4F39-A2A8-18C1199CD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013542"/>
                <a:ext cx="12192000" cy="2593723"/>
              </a:xfrm>
              <a:blipFill>
                <a:blip r:embed="rId2"/>
                <a:stretch>
                  <a:fillRect l="-900" t="-3991" b="-3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61BF85D-9F64-40C1-A8DE-9D7B670B1494}"/>
              </a:ext>
            </a:extLst>
          </p:cNvPr>
          <p:cNvSpPr/>
          <p:nvPr/>
        </p:nvSpPr>
        <p:spPr>
          <a:xfrm>
            <a:off x="3048000" y="13053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3760BD-9210-46EB-B36E-6004AE1F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739" y="3796895"/>
            <a:ext cx="7460522" cy="30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6201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색상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564C4D"/>
      </a:accent1>
      <a:accent2>
        <a:srgbClr val="CC9880"/>
      </a:accent2>
      <a:accent3>
        <a:srgbClr val="ECDFCF"/>
      </a:accent3>
      <a:accent4>
        <a:srgbClr val="9BBFD7"/>
      </a:accent4>
      <a:accent5>
        <a:srgbClr val="3D4965"/>
      </a:accent5>
      <a:accent6>
        <a:srgbClr val="8A8686"/>
      </a:accent6>
      <a:hlink>
        <a:srgbClr val="3C3C3C"/>
      </a:hlink>
      <a:folHlink>
        <a:srgbClr val="3C3C3C"/>
      </a:folHlink>
    </a:clrScheme>
    <a:fontScheme name="나눔스퀘어라운드">
      <a:majorFont>
        <a:latin typeface="나눔스퀘어라운드 ExtraBold"/>
        <a:ea typeface="나눔스퀘어라운드 ExtraBold"/>
        <a:cs typeface=""/>
      </a:majorFont>
      <a:minorFont>
        <a:latin typeface="나눔스퀘어라운드 Bold"/>
        <a:ea typeface="나눔스퀘어라운드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CA1E7FF0-AC70-4C89-B352-3E0ED17A6F04}" vid="{2575D291-3958-4A9B-8D58-D63018B32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Brown_Theme</Template>
  <TotalTime>2632</TotalTime>
  <Words>620</Words>
  <Application>Microsoft Office PowerPoint</Application>
  <PresentationFormat>와이드스크린</PresentationFormat>
  <Paragraphs>124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나눔스퀘어라운드 Bold</vt:lpstr>
      <vt:lpstr>나눔스퀘어라운드 ExtraBold</vt:lpstr>
      <vt:lpstr>Arial</vt:lpstr>
      <vt:lpstr>Cambria Math</vt:lpstr>
      <vt:lpstr>테마2</vt:lpstr>
      <vt:lpstr>PowerPoint 프레젠테이션</vt:lpstr>
      <vt:lpstr>Linformer</vt:lpstr>
      <vt:lpstr>Introduction</vt:lpstr>
      <vt:lpstr>Sparse Transformers</vt:lpstr>
      <vt:lpstr>Reformer - LSH Attention</vt:lpstr>
      <vt:lpstr>Comparison of Complexity</vt:lpstr>
      <vt:lpstr>Related Work</vt:lpstr>
      <vt:lpstr>Background</vt:lpstr>
      <vt:lpstr>Self Attention is Low Rank</vt:lpstr>
      <vt:lpstr>Eigenvalue and Eigenvector</vt:lpstr>
      <vt:lpstr>SVD(Singular Value Decomposition)</vt:lpstr>
      <vt:lpstr>PowerPoint 프레젠테이션</vt:lpstr>
      <vt:lpstr>Theorem 1</vt:lpstr>
      <vt:lpstr>SVD</vt:lpstr>
      <vt:lpstr>Linformer</vt:lpstr>
      <vt:lpstr>Transformer vs Linformer</vt:lpstr>
      <vt:lpstr>Transformer vs Linformer</vt:lpstr>
      <vt:lpstr>Efficiency Techniques</vt:lpstr>
      <vt:lpstr>Efficiency Techniques</vt:lpstr>
      <vt:lpstr>Efficiency Techniques</vt:lpstr>
      <vt:lpstr>Experiments - Training Curve</vt:lpstr>
      <vt:lpstr>Experiments - Results of Accuracy</vt:lpstr>
      <vt:lpstr>Experiments - Results of Inference time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106</cp:revision>
  <dcterms:created xsi:type="dcterms:W3CDTF">2021-01-11T11:27:52Z</dcterms:created>
  <dcterms:modified xsi:type="dcterms:W3CDTF">2021-01-14T05:54:58Z</dcterms:modified>
</cp:coreProperties>
</file>