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17" r:id="rId6"/>
    <p:sldId id="389" r:id="rId7"/>
    <p:sldId id="392" r:id="rId8"/>
    <p:sldId id="393" r:id="rId9"/>
    <p:sldId id="394" r:id="rId10"/>
    <p:sldId id="395" r:id="rId11"/>
    <p:sldId id="397" r:id="rId12"/>
    <p:sldId id="398" r:id="rId13"/>
    <p:sldId id="401" r:id="rId14"/>
    <p:sldId id="399" r:id="rId15"/>
    <p:sldId id="402" r:id="rId16"/>
    <p:sldId id="403" r:id="rId17"/>
    <p:sldId id="404" r:id="rId18"/>
    <p:sldId id="396" r:id="rId19"/>
    <p:sldId id="321" r:id="rId20"/>
    <p:sldId id="391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76" y="8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grams\transformers\gpt_grid\grid_sim\batch_tim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Prompt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585-B0B4-0EEEF49B2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Prompt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585-B0B4-0EEEF49B2A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Prompt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428922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4-4F73-9AF9-76B737319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Prompt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585-B0B4-0EEEF49B2A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Prompt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4-4F73-9AF9-76B737319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Batch 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batch_times!$C$1</c:f>
              <c:strCache>
                <c:ptCount val="1"/>
                <c:pt idx="0">
                  <c:v>Prompt 1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batch_times!$C$2:$C$65</c:f>
              <c:numCache>
                <c:formatCode>General</c:formatCode>
                <c:ptCount val="64"/>
                <c:pt idx="0">
                  <c:v>11756.551305770099</c:v>
                </c:pt>
                <c:pt idx="1">
                  <c:v>11799.4006483834</c:v>
                </c:pt>
                <c:pt idx="2">
                  <c:v>11784.5290927695</c:v>
                </c:pt>
                <c:pt idx="3">
                  <c:v>11799.9332520437</c:v>
                </c:pt>
                <c:pt idx="4">
                  <c:v>11727.616888332999</c:v>
                </c:pt>
                <c:pt idx="5">
                  <c:v>11693.574206515201</c:v>
                </c:pt>
                <c:pt idx="6">
                  <c:v>11715.8304459961</c:v>
                </c:pt>
                <c:pt idx="7">
                  <c:v>11715.781999184101</c:v>
                </c:pt>
                <c:pt idx="8">
                  <c:v>11741.8868218236</c:v>
                </c:pt>
                <c:pt idx="9">
                  <c:v>11741.7322650642</c:v>
                </c:pt>
                <c:pt idx="10">
                  <c:v>11707.144497366</c:v>
                </c:pt>
                <c:pt idx="11">
                  <c:v>11782.3620548736</c:v>
                </c:pt>
                <c:pt idx="12">
                  <c:v>11737.5711101457</c:v>
                </c:pt>
                <c:pt idx="13">
                  <c:v>11739.559550505899</c:v>
                </c:pt>
                <c:pt idx="14">
                  <c:v>11712.0392118113</c:v>
                </c:pt>
                <c:pt idx="15">
                  <c:v>11692.5843663792</c:v>
                </c:pt>
                <c:pt idx="16">
                  <c:v>11652.8419065526</c:v>
                </c:pt>
                <c:pt idx="17">
                  <c:v>11696.298546828601</c:v>
                </c:pt>
                <c:pt idx="18">
                  <c:v>11770.860596221</c:v>
                </c:pt>
                <c:pt idx="19">
                  <c:v>11722.7793280691</c:v>
                </c:pt>
                <c:pt idx="20">
                  <c:v>10938.909859691101</c:v>
                </c:pt>
                <c:pt idx="21">
                  <c:v>10974.0745109253</c:v>
                </c:pt>
                <c:pt idx="22">
                  <c:v>10959.486873161901</c:v>
                </c:pt>
                <c:pt idx="23">
                  <c:v>10983.9931193218</c:v>
                </c:pt>
                <c:pt idx="24">
                  <c:v>10919.4521214494</c:v>
                </c:pt>
                <c:pt idx="25">
                  <c:v>10967.718433517301</c:v>
                </c:pt>
                <c:pt idx="26">
                  <c:v>10978.335384722601</c:v>
                </c:pt>
                <c:pt idx="27">
                  <c:v>10908.5301515344</c:v>
                </c:pt>
                <c:pt idx="28">
                  <c:v>10935.3444208287</c:v>
                </c:pt>
                <c:pt idx="29">
                  <c:v>10942.5077247275</c:v>
                </c:pt>
                <c:pt idx="30">
                  <c:v>10866.3921370805</c:v>
                </c:pt>
                <c:pt idx="31">
                  <c:v>11007.032941884499</c:v>
                </c:pt>
                <c:pt idx="32">
                  <c:v>10961.1446893148</c:v>
                </c:pt>
                <c:pt idx="33">
                  <c:v>10924.179185446499</c:v>
                </c:pt>
                <c:pt idx="34">
                  <c:v>10921.7820608599</c:v>
                </c:pt>
                <c:pt idx="35">
                  <c:v>10970.754524297099</c:v>
                </c:pt>
                <c:pt idx="36">
                  <c:v>10947.0969839999</c:v>
                </c:pt>
                <c:pt idx="37">
                  <c:v>10963.2607452682</c:v>
                </c:pt>
                <c:pt idx="38">
                  <c:v>10954.881864545099</c:v>
                </c:pt>
                <c:pt idx="39">
                  <c:v>10983.873630027299</c:v>
                </c:pt>
                <c:pt idx="40">
                  <c:v>10907.8280796938</c:v>
                </c:pt>
                <c:pt idx="41">
                  <c:v>10931.527147801</c:v>
                </c:pt>
                <c:pt idx="42">
                  <c:v>10926.2210817918</c:v>
                </c:pt>
                <c:pt idx="43">
                  <c:v>10855.7778664242</c:v>
                </c:pt>
                <c:pt idx="44">
                  <c:v>10914.3151244652</c:v>
                </c:pt>
                <c:pt idx="45">
                  <c:v>10928.7316071975</c:v>
                </c:pt>
                <c:pt idx="46">
                  <c:v>10919.634479836899</c:v>
                </c:pt>
                <c:pt idx="47">
                  <c:v>10919.104772696801</c:v>
                </c:pt>
                <c:pt idx="48">
                  <c:v>10971.4401825804</c:v>
                </c:pt>
                <c:pt idx="49">
                  <c:v>10943.878287113201</c:v>
                </c:pt>
                <c:pt idx="50">
                  <c:v>10956.799406566901</c:v>
                </c:pt>
                <c:pt idx="51">
                  <c:v>10897.1519489686</c:v>
                </c:pt>
                <c:pt idx="52">
                  <c:v>10989.4172363708</c:v>
                </c:pt>
                <c:pt idx="53">
                  <c:v>10886.955095637901</c:v>
                </c:pt>
                <c:pt idx="54">
                  <c:v>10952.9204523971</c:v>
                </c:pt>
                <c:pt idx="55">
                  <c:v>10965.521821146</c:v>
                </c:pt>
                <c:pt idx="56">
                  <c:v>10916.957508560999</c:v>
                </c:pt>
                <c:pt idx="57">
                  <c:v>10959.1468406975</c:v>
                </c:pt>
                <c:pt idx="58">
                  <c:v>10716.057868218701</c:v>
                </c:pt>
                <c:pt idx="59">
                  <c:v>10596.9789307105</c:v>
                </c:pt>
                <c:pt idx="60">
                  <c:v>10628.590936299999</c:v>
                </c:pt>
                <c:pt idx="61">
                  <c:v>10576.1807027783</c:v>
                </c:pt>
                <c:pt idx="62">
                  <c:v>10623.100711194</c:v>
                </c:pt>
                <c:pt idx="63">
                  <c:v>10563.445706849499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F5-45B7-BB45-E2999B9DFD12}"/>
            </c:ext>
          </c:extLst>
        </c:ser>
        <c:ser>
          <c:idx val="2"/>
          <c:order val="1"/>
          <c:tx>
            <c:strRef>
              <c:f>batch_times!$D$1</c:f>
              <c:strCache>
                <c:ptCount val="1"/>
                <c:pt idx="0">
                  <c:v>Prompt 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batch_times!$D$2:$D$65</c:f>
              <c:numCache>
                <c:formatCode>General</c:formatCode>
                <c:ptCount val="64"/>
                <c:pt idx="0">
                  <c:v>11736.7260737219</c:v>
                </c:pt>
                <c:pt idx="1">
                  <c:v>11764.7928286571</c:v>
                </c:pt>
                <c:pt idx="2">
                  <c:v>11700.369849591099</c:v>
                </c:pt>
                <c:pt idx="3">
                  <c:v>11741.879333614401</c:v>
                </c:pt>
                <c:pt idx="4">
                  <c:v>11688.6697923589</c:v>
                </c:pt>
                <c:pt idx="5">
                  <c:v>11684.0338221893</c:v>
                </c:pt>
                <c:pt idx="6">
                  <c:v>11745.8110139153</c:v>
                </c:pt>
                <c:pt idx="7">
                  <c:v>11706.157648755099</c:v>
                </c:pt>
                <c:pt idx="8">
                  <c:v>11704.0716774804</c:v>
                </c:pt>
                <c:pt idx="9">
                  <c:v>11718.887354456399</c:v>
                </c:pt>
                <c:pt idx="10">
                  <c:v>11720.6497159837</c:v>
                </c:pt>
                <c:pt idx="11">
                  <c:v>11763.2278558376</c:v>
                </c:pt>
                <c:pt idx="12">
                  <c:v>11721.2102105636</c:v>
                </c:pt>
                <c:pt idx="13">
                  <c:v>11708.336732187399</c:v>
                </c:pt>
                <c:pt idx="14">
                  <c:v>11711.035887157401</c:v>
                </c:pt>
                <c:pt idx="15">
                  <c:v>11738.181007093201</c:v>
                </c:pt>
                <c:pt idx="16">
                  <c:v>11696.482953046399</c:v>
                </c:pt>
                <c:pt idx="17">
                  <c:v>11633.19348097</c:v>
                </c:pt>
                <c:pt idx="18">
                  <c:v>11741.8062489599</c:v>
                </c:pt>
                <c:pt idx="19">
                  <c:v>11659.731968922601</c:v>
                </c:pt>
                <c:pt idx="20">
                  <c:v>10906.162452263199</c:v>
                </c:pt>
                <c:pt idx="21">
                  <c:v>11016.8311149642</c:v>
                </c:pt>
                <c:pt idx="22">
                  <c:v>10938.269642695999</c:v>
                </c:pt>
                <c:pt idx="23">
                  <c:v>10985.6825012106</c:v>
                </c:pt>
                <c:pt idx="24">
                  <c:v>11010.0946385729</c:v>
                </c:pt>
                <c:pt idx="25">
                  <c:v>10931.619872138999</c:v>
                </c:pt>
                <c:pt idx="26">
                  <c:v>10913.931560451399</c:v>
                </c:pt>
                <c:pt idx="27">
                  <c:v>10968.0678338654</c:v>
                </c:pt>
                <c:pt idx="28">
                  <c:v>10966.045483924099</c:v>
                </c:pt>
                <c:pt idx="29">
                  <c:v>10895.6988402446</c:v>
                </c:pt>
                <c:pt idx="30">
                  <c:v>10937.6768547392</c:v>
                </c:pt>
                <c:pt idx="31">
                  <c:v>10924.5233433825</c:v>
                </c:pt>
                <c:pt idx="32">
                  <c:v>10906.3300283436</c:v>
                </c:pt>
                <c:pt idx="33">
                  <c:v>10950.421012270401</c:v>
                </c:pt>
                <c:pt idx="34">
                  <c:v>10801.578028451901</c:v>
                </c:pt>
                <c:pt idx="35">
                  <c:v>10937.200482063499</c:v>
                </c:pt>
                <c:pt idx="36">
                  <c:v>10968.4981686146</c:v>
                </c:pt>
                <c:pt idx="37">
                  <c:v>10959.7423605895</c:v>
                </c:pt>
                <c:pt idx="38">
                  <c:v>10908.090551187501</c:v>
                </c:pt>
                <c:pt idx="39">
                  <c:v>10927.6440961973</c:v>
                </c:pt>
                <c:pt idx="40">
                  <c:v>10940.417873721</c:v>
                </c:pt>
                <c:pt idx="41">
                  <c:v>10974.935364003</c:v>
                </c:pt>
                <c:pt idx="42">
                  <c:v>11017.521124324199</c:v>
                </c:pt>
                <c:pt idx="43">
                  <c:v>10912.4862109194</c:v>
                </c:pt>
                <c:pt idx="44">
                  <c:v>10896.7550383528</c:v>
                </c:pt>
                <c:pt idx="45">
                  <c:v>10951.3021740042</c:v>
                </c:pt>
                <c:pt idx="46">
                  <c:v>10968.8780795127</c:v>
                </c:pt>
                <c:pt idx="47">
                  <c:v>10865.7106431703</c:v>
                </c:pt>
                <c:pt idx="48">
                  <c:v>10952.422384795</c:v>
                </c:pt>
                <c:pt idx="49">
                  <c:v>10985.6326481016</c:v>
                </c:pt>
                <c:pt idx="50">
                  <c:v>10880.1760395694</c:v>
                </c:pt>
                <c:pt idx="51">
                  <c:v>10886.5670070668</c:v>
                </c:pt>
                <c:pt idx="52">
                  <c:v>10952.6381854311</c:v>
                </c:pt>
                <c:pt idx="53">
                  <c:v>11003.6906206365</c:v>
                </c:pt>
                <c:pt idx="54">
                  <c:v>10943.750518446999</c:v>
                </c:pt>
                <c:pt idx="55">
                  <c:v>10916.2108631875</c:v>
                </c:pt>
                <c:pt idx="56">
                  <c:v>10995.5420832167</c:v>
                </c:pt>
                <c:pt idx="57">
                  <c:v>10973.897354463999</c:v>
                </c:pt>
                <c:pt idx="58">
                  <c:v>10770.3974923401</c:v>
                </c:pt>
                <c:pt idx="59">
                  <c:v>10645.5427097805</c:v>
                </c:pt>
                <c:pt idx="60">
                  <c:v>10622.8228226069</c:v>
                </c:pt>
                <c:pt idx="61">
                  <c:v>10627.840738753001</c:v>
                </c:pt>
                <c:pt idx="62">
                  <c:v>10610.9915745504</c:v>
                </c:pt>
                <c:pt idx="63">
                  <c:v>10615.140680057501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F5-45B7-BB45-E2999B9DFD12}"/>
            </c:ext>
          </c:extLst>
        </c:ser>
        <c:ser>
          <c:idx val="3"/>
          <c:order val="2"/>
          <c:tx>
            <c:strRef>
              <c:f>batch_times!$E$1</c:f>
              <c:strCache>
                <c:ptCount val="1"/>
                <c:pt idx="0">
                  <c:v>Prompt4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batch_times!$E$2:$E$65</c:f>
              <c:numCache>
                <c:formatCode>General</c:formatCode>
                <c:ptCount val="64"/>
                <c:pt idx="0">
                  <c:v>8100.2085034288903</c:v>
                </c:pt>
                <c:pt idx="1">
                  <c:v>8109.8865447211501</c:v>
                </c:pt>
                <c:pt idx="2">
                  <c:v>8098.2550474986701</c:v>
                </c:pt>
                <c:pt idx="3">
                  <c:v>8100.7350957824201</c:v>
                </c:pt>
                <c:pt idx="4">
                  <c:v>8107.9149340658696</c:v>
                </c:pt>
                <c:pt idx="5">
                  <c:v>8100.7011322419903</c:v>
                </c:pt>
                <c:pt idx="6">
                  <c:v>8106.1185397350901</c:v>
                </c:pt>
                <c:pt idx="7">
                  <c:v>8099.1147307309202</c:v>
                </c:pt>
                <c:pt idx="8">
                  <c:v>8098.1903596067796</c:v>
                </c:pt>
                <c:pt idx="9">
                  <c:v>8120.3234775567798</c:v>
                </c:pt>
                <c:pt idx="10">
                  <c:v>8106.5934129732696</c:v>
                </c:pt>
                <c:pt idx="11">
                  <c:v>8092.0655854134402</c:v>
                </c:pt>
                <c:pt idx="12">
                  <c:v>8093.6992354812701</c:v>
                </c:pt>
                <c:pt idx="13">
                  <c:v>8102.1942184606796</c:v>
                </c:pt>
                <c:pt idx="14">
                  <c:v>8116.4305908916303</c:v>
                </c:pt>
                <c:pt idx="15">
                  <c:v>8103.5432413955295</c:v>
                </c:pt>
                <c:pt idx="16">
                  <c:v>8100.6414205862602</c:v>
                </c:pt>
                <c:pt idx="17">
                  <c:v>8094.8649004502104</c:v>
                </c:pt>
                <c:pt idx="18">
                  <c:v>8098.9805448916704</c:v>
                </c:pt>
                <c:pt idx="19">
                  <c:v>8091.4329225635802</c:v>
                </c:pt>
                <c:pt idx="20">
                  <c:v>8102.7304457145701</c:v>
                </c:pt>
                <c:pt idx="21">
                  <c:v>8112.7127384307196</c:v>
                </c:pt>
                <c:pt idx="22">
                  <c:v>8120.3069114264699</c:v>
                </c:pt>
                <c:pt idx="23">
                  <c:v>8114.5818472252504</c:v>
                </c:pt>
                <c:pt idx="24">
                  <c:v>8108.8775711184198</c:v>
                </c:pt>
                <c:pt idx="25">
                  <c:v>8108.7811044110103</c:v>
                </c:pt>
                <c:pt idx="26">
                  <c:v>8108.9367239902103</c:v>
                </c:pt>
                <c:pt idx="27">
                  <c:v>8114.3274876371797</c:v>
                </c:pt>
                <c:pt idx="28">
                  <c:v>8117.8386242840697</c:v>
                </c:pt>
                <c:pt idx="29">
                  <c:v>8104.7858042776197</c:v>
                </c:pt>
                <c:pt idx="30">
                  <c:v>8099.6376331438196</c:v>
                </c:pt>
                <c:pt idx="31">
                  <c:v>8112.2816967811104</c:v>
                </c:pt>
                <c:pt idx="32">
                  <c:v>8114.1085732772999</c:v>
                </c:pt>
                <c:pt idx="33">
                  <c:v>8112.2618369154798</c:v>
                </c:pt>
                <c:pt idx="34">
                  <c:v>8125.6252171815504</c:v>
                </c:pt>
                <c:pt idx="35">
                  <c:v>8106.7732390440597</c:v>
                </c:pt>
                <c:pt idx="36">
                  <c:v>8146.2729546997398</c:v>
                </c:pt>
                <c:pt idx="37">
                  <c:v>8100.6928900979901</c:v>
                </c:pt>
                <c:pt idx="38">
                  <c:v>8108.2031434319997</c:v>
                </c:pt>
                <c:pt idx="39">
                  <c:v>8116.9328498346604</c:v>
                </c:pt>
                <c:pt idx="40">
                  <c:v>8108.4944876134296</c:v>
                </c:pt>
                <c:pt idx="41">
                  <c:v>8103.3337462916097</c:v>
                </c:pt>
                <c:pt idx="42">
                  <c:v>8097.67546429495</c:v>
                </c:pt>
                <c:pt idx="43">
                  <c:v>8099.6574236260003</c:v>
                </c:pt>
                <c:pt idx="44">
                  <c:v>8102.1238060229498</c:v>
                </c:pt>
                <c:pt idx="45">
                  <c:v>8114.8416461218703</c:v>
                </c:pt>
                <c:pt idx="46">
                  <c:v>8122.6588513216702</c:v>
                </c:pt>
                <c:pt idx="47">
                  <c:v>8114.70098315825</c:v>
                </c:pt>
                <c:pt idx="48">
                  <c:v>8103.6603668407197</c:v>
                </c:pt>
                <c:pt idx="49">
                  <c:v>8109.7288115164101</c:v>
                </c:pt>
                <c:pt idx="50">
                  <c:v>8120.7626979841898</c:v>
                </c:pt>
                <c:pt idx="51">
                  <c:v>8107.47425693474</c:v>
                </c:pt>
                <c:pt idx="52">
                  <c:v>8105.9446114680804</c:v>
                </c:pt>
                <c:pt idx="53">
                  <c:v>8106.0489884407798</c:v>
                </c:pt>
                <c:pt idx="54">
                  <c:v>8136.6208653057702</c:v>
                </c:pt>
                <c:pt idx="55">
                  <c:v>8128.0557194281</c:v>
                </c:pt>
                <c:pt idx="56">
                  <c:v>8126.8979908088904</c:v>
                </c:pt>
                <c:pt idx="57">
                  <c:v>8113.4738197261404</c:v>
                </c:pt>
                <c:pt idx="58">
                  <c:v>8116.0491160577003</c:v>
                </c:pt>
                <c:pt idx="59">
                  <c:v>8113.3510288998796</c:v>
                </c:pt>
                <c:pt idx="60">
                  <c:v>8120.1166144231702</c:v>
                </c:pt>
                <c:pt idx="61">
                  <c:v>8119.2664568186601</c:v>
                </c:pt>
                <c:pt idx="62">
                  <c:v>8104.7278657698498</c:v>
                </c:pt>
                <c:pt idx="63">
                  <c:v>8119.2627835363301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F5-45B7-BB45-E2999B9DF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2980719"/>
        <c:axId val="1702989359"/>
      </c:lineChart>
      <c:catAx>
        <c:axId val="1702980719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crossAx val="1702989359"/>
        <c:crosses val="autoZero"/>
        <c:auto val="1"/>
        <c:lblAlgn val="ctr"/>
        <c:lblOffset val="100"/>
        <c:tickLblSkip val="9"/>
        <c:tickMarkSkip val="10"/>
        <c:noMultiLvlLbl val="0"/>
      </c:catAx>
      <c:valAx>
        <c:axId val="1702989359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98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22/05/2023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1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D2D7-C33C-454C-BB95-A55C1C6695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383082-EA5C-4909-9BC1-11E6110F3D9A}" type="datetime1">
              <a:rPr lang="en-GB" smtClean="0"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Relationship Id="rId5" Type="http://schemas.openxmlformats.org/officeDocument/2006/relationships/chart" Target="../charts/char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0800" y="1557337"/>
            <a:ext cx="4521200" cy="1607649"/>
          </a:xfrm>
        </p:spPr>
        <p:txBody>
          <a:bodyPr rtlCol="0" anchor="b" anchorCtr="0">
            <a:normAutofit fontScale="90000"/>
          </a:bodyPr>
          <a:lstStyle/>
          <a:p>
            <a:pPr rtl="0">
              <a:lnSpc>
                <a:spcPct val="150000"/>
              </a:lnSpc>
            </a:pPr>
            <a:r>
              <a:rPr lang="en-GB" sz="4000" dirty="0"/>
              <a:t>GPT-4 case studies:</a:t>
            </a:r>
            <a:br>
              <a:rPr lang="en-GB" sz="4000" dirty="0"/>
            </a:br>
            <a:r>
              <a:rPr lang="en-GB" sz="3200" dirty="0"/>
              <a:t>grid</a:t>
            </a:r>
            <a:r>
              <a:rPr lang="en-GB" sz="4000" dirty="0"/>
              <a:t> </a:t>
            </a:r>
            <a:r>
              <a:rPr lang="en-GB" sz="3200" dirty="0"/>
              <a:t>optimisation &amp;</a:t>
            </a:r>
            <a:br>
              <a:rPr lang="en-GB" sz="3200" dirty="0"/>
            </a:br>
            <a:r>
              <a:rPr lang="en-GB" sz="3200" dirty="0"/>
              <a:t>document queries </a:t>
            </a:r>
            <a:endParaRPr lang="en-GB" sz="4000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2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8D002-5FDF-AF88-C1A9-9D9FE7E4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877509"/>
            <a:ext cx="3962604" cy="80649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18253-EF3C-3872-EDCD-C2B9E2F916C6}"/>
              </a:ext>
            </a:extLst>
          </p:cNvPr>
          <p:cNvSpPr txBox="1">
            <a:spLocks/>
          </p:cNvSpPr>
          <p:nvPr/>
        </p:nvSpPr>
        <p:spPr>
          <a:xfrm>
            <a:off x="1023225" y="1369204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1</a:t>
            </a:r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82949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DEF8A2-D6EA-CB1A-F544-99AFA9803CB4}"/>
              </a:ext>
            </a:extLst>
          </p:cNvPr>
          <p:cNvSpPr txBox="1">
            <a:spLocks/>
          </p:cNvSpPr>
          <p:nvPr/>
        </p:nvSpPr>
        <p:spPr>
          <a:xfrm>
            <a:off x="6338348" y="1360615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0D45F-BC46-D316-3D3E-3B3E04532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058" y="1828736"/>
            <a:ext cx="3968954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9" y="178714"/>
            <a:ext cx="5372858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Providing additional guidance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6D16-725A-80E7-A37F-9DA45300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9" y="1474335"/>
            <a:ext cx="5067560" cy="2635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461A1-1FC5-2074-BF88-F72A0984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90" y="11295"/>
            <a:ext cx="4690445" cy="68580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146011-593D-56BF-F84F-1FB2481C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9" y="671156"/>
            <a:ext cx="3565525" cy="684796"/>
          </a:xfrm>
        </p:spPr>
        <p:txBody>
          <a:bodyPr/>
          <a:lstStyle/>
          <a:p>
            <a:r>
              <a:rPr lang="en-US" sz="2800" dirty="0"/>
              <a:t>Prompt 3</a:t>
            </a:r>
          </a:p>
        </p:txBody>
      </p:sp>
    </p:spTree>
    <p:extLst>
      <p:ext uri="{BB962C8B-B14F-4D97-AF65-F5344CB8AC3E}">
        <p14:creationId xmlns:p14="http://schemas.microsoft.com/office/powerpoint/2010/main" val="336363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3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12</a:t>
            </a:fld>
            <a:endParaRPr lang="en-GB"/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901063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DEF8A2-D6EA-CB1A-F544-99AFA9803CB4}"/>
              </a:ext>
            </a:extLst>
          </p:cNvPr>
          <p:cNvSpPr txBox="1">
            <a:spLocks/>
          </p:cNvSpPr>
          <p:nvPr/>
        </p:nvSpPr>
        <p:spPr>
          <a:xfrm>
            <a:off x="1339628" y="1373420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0D45F-BC46-D316-3D3E-3B3E0453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8" y="1841541"/>
            <a:ext cx="3968954" cy="838243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CE7FB8D-E7F0-43B7-8C64-6B4F5FA46579}"/>
              </a:ext>
            </a:extLst>
          </p:cNvPr>
          <p:cNvSpPr txBox="1">
            <a:spLocks/>
          </p:cNvSpPr>
          <p:nvPr/>
        </p:nvSpPr>
        <p:spPr>
          <a:xfrm>
            <a:off x="6846348" y="1351589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FB957-CAC8-B8BF-CEC9-7527C9687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89" y="1854242"/>
            <a:ext cx="3892750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9" y="178714"/>
            <a:ext cx="5372858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Providing additional guidance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6D208-BD25-949B-0190-C795161D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9" y="1556966"/>
            <a:ext cx="4978656" cy="3562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30C33-C916-E8CC-C344-DEA8103D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70" y="804453"/>
            <a:ext cx="5054860" cy="506756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4969EC-765C-FEDE-2D6A-2176AFED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9" y="706995"/>
            <a:ext cx="3565525" cy="684796"/>
          </a:xfrm>
        </p:spPr>
        <p:txBody>
          <a:bodyPr/>
          <a:lstStyle/>
          <a:p>
            <a:r>
              <a:rPr lang="en-US" sz="2800" dirty="0"/>
              <a:t>Prompt 4</a:t>
            </a:r>
          </a:p>
        </p:txBody>
      </p:sp>
    </p:spTree>
    <p:extLst>
      <p:ext uri="{BB962C8B-B14F-4D97-AF65-F5344CB8AC3E}">
        <p14:creationId xmlns:p14="http://schemas.microsoft.com/office/powerpoint/2010/main" val="139026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4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14</a:t>
            </a:fld>
            <a:endParaRPr lang="en-GB"/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80086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DEF8A2-D6EA-CB1A-F544-99AFA9803CB4}"/>
              </a:ext>
            </a:extLst>
          </p:cNvPr>
          <p:cNvSpPr txBox="1">
            <a:spLocks/>
          </p:cNvSpPr>
          <p:nvPr/>
        </p:nvSpPr>
        <p:spPr>
          <a:xfrm>
            <a:off x="1339628" y="1373420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0D45F-BC46-D316-3D3E-3B3E0453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8" y="1841541"/>
            <a:ext cx="3968954" cy="838243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CE7FB8D-E7F0-43B7-8C64-6B4F5FA46579}"/>
              </a:ext>
            </a:extLst>
          </p:cNvPr>
          <p:cNvSpPr txBox="1">
            <a:spLocks/>
          </p:cNvSpPr>
          <p:nvPr/>
        </p:nvSpPr>
        <p:spPr>
          <a:xfrm>
            <a:off x="6941760" y="1351589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4C281-7D2E-9799-2723-D62A958CF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86" y="1841541"/>
            <a:ext cx="3772094" cy="85729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886ECF-1A5A-A49E-E065-EB14FED0E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638269"/>
              </p:ext>
            </p:extLst>
          </p:nvPr>
        </p:nvGraphicFramePr>
        <p:xfrm>
          <a:off x="6418028" y="3111625"/>
          <a:ext cx="5007996" cy="319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032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2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7989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sz="4000" kern="1200" dirty="0">
                <a:latin typeface="+mn-lt"/>
                <a:ea typeface="+mn-ea"/>
                <a:cs typeface="+mn-cs"/>
              </a:rPr>
              <a:t>Document query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With Chat GPT4 you can …..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3474085"/>
          </a:xfrm>
        </p:spPr>
        <p:txBody>
          <a:bodyPr rtlCol="0"/>
          <a:lstStyle/>
          <a:p>
            <a:pPr rtl="0"/>
            <a:br>
              <a:rPr lang="en-GB" dirty="0"/>
            </a:br>
            <a:r>
              <a:rPr lang="en-GB" dirty="0"/>
              <a:t>Thank You!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17</a:t>
            </a:fld>
            <a:endParaRPr lang="en-GB"/>
          </a:p>
        </p:txBody>
      </p:sp>
      <p:pic>
        <p:nvPicPr>
          <p:cNvPr id="2" name="Picture Placeholder 16" descr="A man smiling in the office">
            <a:extLst>
              <a:ext uri="{FF2B5EF4-FFF2-40B4-BE49-F238E27FC236}">
                <a16:creationId xmlns:a16="http://schemas.microsoft.com/office/drawing/2014/main" id="{15DCCC07-CC44-22CA-AD57-F4630DD972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112" y="583910"/>
            <a:ext cx="1691640" cy="1435608"/>
          </a:xfrm>
          <a:prstGeom prst="rect">
            <a:avLst/>
          </a:prstGeom>
        </p:spPr>
      </p:pic>
      <p:pic>
        <p:nvPicPr>
          <p:cNvPr id="3" name="Picture Placeholder 37">
            <a:extLst>
              <a:ext uri="{FF2B5EF4-FFF2-40B4-BE49-F238E27FC236}">
                <a16:creationId xmlns:a16="http://schemas.microsoft.com/office/drawing/2014/main" id="{8AAAA0DD-65AD-A517-085C-098D715C2E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18216" y="586578"/>
            <a:ext cx="1691640" cy="1435608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7" name="Text Placeholder 40">
            <a:extLst>
              <a:ext uri="{FF2B5EF4-FFF2-40B4-BE49-F238E27FC236}">
                <a16:creationId xmlns:a16="http://schemas.microsoft.com/office/drawing/2014/main" id="{322F4472-4263-BADB-9074-A948AC32FC43}"/>
              </a:ext>
            </a:extLst>
          </p:cNvPr>
          <p:cNvSpPr txBox="1">
            <a:spLocks/>
          </p:cNvSpPr>
          <p:nvPr/>
        </p:nvSpPr>
        <p:spPr>
          <a:xfrm>
            <a:off x="735323" y="2286316"/>
            <a:ext cx="1711325" cy="3657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Arj</a:t>
            </a:r>
            <a:endParaRPr lang="en-GB" dirty="0"/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46F7A3D2-A07A-E64B-1CAA-F2713FE35BDE}"/>
              </a:ext>
            </a:extLst>
          </p:cNvPr>
          <p:cNvSpPr txBox="1">
            <a:spLocks/>
          </p:cNvSpPr>
          <p:nvPr/>
        </p:nvSpPr>
        <p:spPr>
          <a:xfrm>
            <a:off x="2840513" y="2286316"/>
            <a:ext cx="1711325" cy="3657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Pavlos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8A363B93-34A9-C21E-E0E6-2657EF5FBA3C}"/>
              </a:ext>
            </a:extLst>
          </p:cNvPr>
          <p:cNvSpPr txBox="1">
            <a:spLocks/>
          </p:cNvSpPr>
          <p:nvPr/>
        </p:nvSpPr>
        <p:spPr>
          <a:xfrm>
            <a:off x="4898230" y="2286316"/>
            <a:ext cx="1711325" cy="3657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Coin</a:t>
            </a:r>
          </a:p>
        </p:txBody>
      </p:sp>
      <p:pic>
        <p:nvPicPr>
          <p:cNvPr id="10" name="Picture Placeholder 16" descr="A man smiling in the office">
            <a:extLst>
              <a:ext uri="{FF2B5EF4-FFF2-40B4-BE49-F238E27FC236}">
                <a16:creationId xmlns:a16="http://schemas.microsoft.com/office/drawing/2014/main" id="{0DD297B5-8289-7224-3CFE-5946D63062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0912" y="583910"/>
            <a:ext cx="1691640" cy="1435608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7989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sz="4000" kern="1200" dirty="0">
                <a:latin typeface="+mn-lt"/>
                <a:ea typeface="+mn-ea"/>
                <a:cs typeface="+mn-cs"/>
              </a:rPr>
              <a:t>Grid calculation optimisation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Problem Statement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DC0EE55-BE3D-DFF0-BC37-BB8946392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540102" y="235039"/>
            <a:ext cx="5975498" cy="6425269"/>
          </a:xfrm>
          <a:noFill/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D300D84-72A9-4B6A-3027-C086AC0D9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2" y="1163599"/>
            <a:ext cx="3565525" cy="684796"/>
          </a:xfrm>
        </p:spPr>
        <p:txBody>
          <a:bodyPr/>
          <a:lstStyle/>
          <a:p>
            <a:r>
              <a:rPr lang="en-US" sz="2800" dirty="0"/>
              <a:t>Prompt 1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Problem Statement (cont.)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889EF-8572-0B0C-666D-F673FE35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98" y="196900"/>
            <a:ext cx="5132139" cy="6250237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7AEBA1-B2C5-0CE6-700D-0D6D2A344F8C}"/>
              </a:ext>
            </a:extLst>
          </p:cNvPr>
          <p:cNvSpPr txBox="1">
            <a:spLocks/>
          </p:cNvSpPr>
          <p:nvPr/>
        </p:nvSpPr>
        <p:spPr>
          <a:xfrm>
            <a:off x="550862" y="1163599"/>
            <a:ext cx="3565525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Prompt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02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881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Response (GPT-4):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BB778-46EA-15A3-91C9-23B4BAF7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42" y="209384"/>
            <a:ext cx="5067560" cy="64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8" y="45462"/>
            <a:ext cx="450881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Response (cont.)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392D7-B1FB-0B27-113A-F632AE3A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25" y="572571"/>
            <a:ext cx="4502381" cy="5969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E2EFF-7BBD-1C0D-D2AC-8558560A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64" y="541515"/>
            <a:ext cx="4521432" cy="4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D300D84-72A9-4B6A-3027-C086AC0D9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0303" y="1534160"/>
            <a:ext cx="3238920" cy="684796"/>
          </a:xfrm>
        </p:spPr>
        <p:txBody>
          <a:bodyPr/>
          <a:lstStyle/>
          <a:p>
            <a:r>
              <a:rPr lang="en-US" sz="2000" dirty="0"/>
              <a:t>Original calculation time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3D53C-071A-D886-8BD8-BCEE2502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26" y="2034072"/>
            <a:ext cx="3968954" cy="857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8D002-5FDF-AF88-C1A9-9D9FE7E4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34" y="2034072"/>
            <a:ext cx="3962604" cy="80649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18253-EF3C-3872-EDCD-C2B9E2F916C6}"/>
              </a:ext>
            </a:extLst>
          </p:cNvPr>
          <p:cNvSpPr txBox="1">
            <a:spLocks/>
          </p:cNvSpPr>
          <p:nvPr/>
        </p:nvSpPr>
        <p:spPr>
          <a:xfrm>
            <a:off x="6423696" y="1525767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script calculation time</a:t>
            </a:r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39131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0703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9" y="178714"/>
            <a:ext cx="5372858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Providing additional guidance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886EC-57C7-2F6E-0D1F-469C9026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2" y="1633861"/>
            <a:ext cx="5073911" cy="4083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6DDC5-7423-FB68-0911-C7C76C8F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22" y="0"/>
            <a:ext cx="3913259" cy="685800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D38C80-50DE-5100-059B-98C08689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9" y="752165"/>
            <a:ext cx="3565525" cy="684796"/>
          </a:xfrm>
        </p:spPr>
        <p:txBody>
          <a:bodyPr/>
          <a:lstStyle/>
          <a:p>
            <a:r>
              <a:rPr lang="en-US" sz="2800" dirty="0"/>
              <a:t>Prompt 2</a:t>
            </a:r>
          </a:p>
        </p:txBody>
      </p:sp>
    </p:spTree>
    <p:extLst>
      <p:ext uri="{BB962C8B-B14F-4D97-AF65-F5344CB8AC3E}">
        <p14:creationId xmlns:p14="http://schemas.microsoft.com/office/powerpoint/2010/main" val="23178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3" y="166458"/>
            <a:ext cx="450881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Response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610DC-D1DD-1EA4-5308-15ECDC73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0" y="795244"/>
            <a:ext cx="4953255" cy="5131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2EE8A-9D98-3D1F-A57C-591A0971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14" y="268822"/>
            <a:ext cx="4635738" cy="3378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EEDFE-8EF0-F34E-CB73-FD198A8E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750" y="2639598"/>
            <a:ext cx="4559534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663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{9D049D9D-B45B-441B-9E1E-B2E51848AF34}tf33713516_win32</Template>
  <TotalTime>156</TotalTime>
  <Words>306</Words>
  <Application>Microsoft Office PowerPoint</Application>
  <PresentationFormat>Widescreen</PresentationFormat>
  <Paragraphs>97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Walbaum Display</vt:lpstr>
      <vt:lpstr>3DFloatVTI</vt:lpstr>
      <vt:lpstr>GPT-4 case studies: grid optimisation &amp; document queries </vt:lpstr>
      <vt:lpstr>Case Study 1</vt:lpstr>
      <vt:lpstr>Problem Statement </vt:lpstr>
      <vt:lpstr>Problem Statement (cont.)</vt:lpstr>
      <vt:lpstr>Response (GPT-4):</vt:lpstr>
      <vt:lpstr>Response (cont.)</vt:lpstr>
      <vt:lpstr>Testing the result after prompt 1</vt:lpstr>
      <vt:lpstr>Providing additional guidance</vt:lpstr>
      <vt:lpstr>Response</vt:lpstr>
      <vt:lpstr>Testing the result after prompt 2</vt:lpstr>
      <vt:lpstr>Providing additional guidance</vt:lpstr>
      <vt:lpstr>Testing the result after prompt 3</vt:lpstr>
      <vt:lpstr>Providing additional guidance</vt:lpstr>
      <vt:lpstr>Testing the result after prompt 4</vt:lpstr>
      <vt:lpstr>Case Study 2</vt:lpstr>
      <vt:lpstr>Summary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GPT-4 case study: data analysis</dc:title>
  <dc:creator>Pavlos Mavrikis</dc:creator>
  <cp:lastModifiedBy>Pavlos Mavrikis</cp:lastModifiedBy>
  <cp:revision>19</cp:revision>
  <dcterms:created xsi:type="dcterms:W3CDTF">2023-05-22T17:31:14Z</dcterms:created>
  <dcterms:modified xsi:type="dcterms:W3CDTF">2023-05-22T23:06:14Z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