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317" r:id="rId3"/>
    <p:sldId id="411" r:id="rId4"/>
    <p:sldId id="412" r:id="rId5"/>
    <p:sldId id="413" r:id="rId6"/>
    <p:sldId id="414" r:id="rId7"/>
    <p:sldId id="415" r:id="rId8"/>
    <p:sldId id="416" r:id="rId9"/>
    <p:sldId id="268" r:id="rId10"/>
    <p:sldId id="261" r:id="rId11"/>
    <p:sldId id="259" r:id="rId12"/>
    <p:sldId id="265" r:id="rId13"/>
    <p:sldId id="260" r:id="rId14"/>
    <p:sldId id="263" r:id="rId15"/>
    <p:sldId id="262"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3C334-835B-440E-805B-F4EA5B9391EC}" v="9" dt="2023-05-29T20:08:18.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07" d="100"/>
          <a:sy n="107" d="100"/>
        </p:scale>
        <p:origin x="6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un Viswanathan" userId="37d0e827468b7526" providerId="LiveId" clId="{6983C334-835B-440E-805B-F4EA5B9391EC}"/>
    <pc:docChg chg="undo custSel addSld delSld modSld">
      <pc:chgData name="Arjun Viswanathan" userId="37d0e827468b7526" providerId="LiveId" clId="{6983C334-835B-440E-805B-F4EA5B9391EC}" dt="2023-05-29T20:08:27.673" v="236" actId="1076"/>
      <pc:docMkLst>
        <pc:docMk/>
      </pc:docMkLst>
      <pc:sldChg chg="addSp delSp modSp mod">
        <pc:chgData name="Arjun Viswanathan" userId="37d0e827468b7526" providerId="LiveId" clId="{6983C334-835B-440E-805B-F4EA5B9391EC}" dt="2023-05-29T20:08:27.673" v="236" actId="1076"/>
        <pc:sldMkLst>
          <pc:docMk/>
          <pc:sldMk cId="54885440" sldId="258"/>
        </pc:sldMkLst>
        <pc:spChg chg="mod">
          <ac:chgData name="Arjun Viswanathan" userId="37d0e827468b7526" providerId="LiveId" clId="{6983C334-835B-440E-805B-F4EA5B9391EC}" dt="2023-05-29T20:04:35.283" v="227" actId="20577"/>
          <ac:spMkLst>
            <pc:docMk/>
            <pc:sldMk cId="54885440" sldId="258"/>
            <ac:spMk id="3" creationId="{9D115792-439F-6DFF-0366-D6C5B78D3A05}"/>
          </ac:spMkLst>
        </pc:spChg>
        <pc:graphicFrameChg chg="add del mod">
          <ac:chgData name="Arjun Viswanathan" userId="37d0e827468b7526" providerId="LiveId" clId="{6983C334-835B-440E-805B-F4EA5B9391EC}" dt="2023-05-29T20:07:12.900" v="228" actId="478"/>
          <ac:graphicFrameMkLst>
            <pc:docMk/>
            <pc:sldMk cId="54885440" sldId="258"/>
            <ac:graphicFrameMk id="6" creationId="{E114E959-3FE5-2FC3-740B-A30601B5590B}"/>
          </ac:graphicFrameMkLst>
        </pc:graphicFrameChg>
        <pc:picChg chg="add del mod">
          <ac:chgData name="Arjun Viswanathan" userId="37d0e827468b7526" providerId="LiveId" clId="{6983C334-835B-440E-805B-F4EA5B9391EC}" dt="2023-05-29T19:58:37.867" v="72" actId="1076"/>
          <ac:picMkLst>
            <pc:docMk/>
            <pc:sldMk cId="54885440" sldId="258"/>
            <ac:picMk id="4" creationId="{BD0C6CD4-8277-513C-10C6-AE0AF52B83B3}"/>
          </ac:picMkLst>
        </pc:picChg>
        <pc:picChg chg="add del mod">
          <ac:chgData name="Arjun Viswanathan" userId="37d0e827468b7526" providerId="LiveId" clId="{6983C334-835B-440E-805B-F4EA5B9391EC}" dt="2023-05-29T19:58:44.661" v="75" actId="14100"/>
          <ac:picMkLst>
            <pc:docMk/>
            <pc:sldMk cId="54885440" sldId="258"/>
            <ac:picMk id="5" creationId="{236E2EDC-D7EC-AFB1-74C2-E2CA76109818}"/>
          </ac:picMkLst>
        </pc:picChg>
        <pc:picChg chg="add mod">
          <ac:chgData name="Arjun Viswanathan" userId="37d0e827468b7526" providerId="LiveId" clId="{6983C334-835B-440E-805B-F4EA5B9391EC}" dt="2023-05-29T20:08:27.673" v="236" actId="1076"/>
          <ac:picMkLst>
            <pc:docMk/>
            <pc:sldMk cId="54885440" sldId="258"/>
            <ac:picMk id="8" creationId="{91409F67-395D-9969-7413-7176AB32A4CC}"/>
          </ac:picMkLst>
        </pc:picChg>
      </pc:sldChg>
      <pc:sldChg chg="modSp mod">
        <pc:chgData name="Arjun Viswanathan" userId="37d0e827468b7526" providerId="LiveId" clId="{6983C334-835B-440E-805B-F4EA5B9391EC}" dt="2023-05-29T20:00:58.499" v="168" actId="20577"/>
        <pc:sldMkLst>
          <pc:docMk/>
          <pc:sldMk cId="1836945508" sldId="259"/>
        </pc:sldMkLst>
        <pc:spChg chg="mod">
          <ac:chgData name="Arjun Viswanathan" userId="37d0e827468b7526" providerId="LiveId" clId="{6983C334-835B-440E-805B-F4EA5B9391EC}" dt="2023-05-29T20:00:58.499" v="168" actId="20577"/>
          <ac:spMkLst>
            <pc:docMk/>
            <pc:sldMk cId="1836945508" sldId="259"/>
            <ac:spMk id="3" creationId="{9D115792-439F-6DFF-0366-D6C5B78D3A05}"/>
          </ac:spMkLst>
        </pc:spChg>
      </pc:sldChg>
      <pc:sldChg chg="modSp mod">
        <pc:chgData name="Arjun Viswanathan" userId="37d0e827468b7526" providerId="LiveId" clId="{6983C334-835B-440E-805B-F4EA5B9391EC}" dt="2023-05-29T19:47:28.715" v="22" actId="20577"/>
        <pc:sldMkLst>
          <pc:docMk/>
          <pc:sldMk cId="3417558544" sldId="260"/>
        </pc:sldMkLst>
        <pc:spChg chg="mod">
          <ac:chgData name="Arjun Viswanathan" userId="37d0e827468b7526" providerId="LiveId" clId="{6983C334-835B-440E-805B-F4EA5B9391EC}" dt="2023-05-29T19:47:28.715" v="22" actId="20577"/>
          <ac:spMkLst>
            <pc:docMk/>
            <pc:sldMk cId="3417558544" sldId="260"/>
            <ac:spMk id="17" creationId="{2788FE97-8CCC-1247-3047-2ED8A9025C40}"/>
          </ac:spMkLst>
        </pc:spChg>
      </pc:sldChg>
      <pc:sldChg chg="modSp mod">
        <pc:chgData name="Arjun Viswanathan" userId="37d0e827468b7526" providerId="LiveId" clId="{6983C334-835B-440E-805B-F4EA5B9391EC}" dt="2023-05-29T19:47:59.963" v="52" actId="20577"/>
        <pc:sldMkLst>
          <pc:docMk/>
          <pc:sldMk cId="532043130" sldId="263"/>
        </pc:sldMkLst>
        <pc:spChg chg="mod">
          <ac:chgData name="Arjun Viswanathan" userId="37d0e827468b7526" providerId="LiveId" clId="{6983C334-835B-440E-805B-F4EA5B9391EC}" dt="2023-05-29T19:47:59.963" v="52" actId="20577"/>
          <ac:spMkLst>
            <pc:docMk/>
            <pc:sldMk cId="532043130" sldId="263"/>
            <ac:spMk id="17" creationId="{2788FE97-8CCC-1247-3047-2ED8A9025C40}"/>
          </ac:spMkLst>
        </pc:spChg>
      </pc:sldChg>
      <pc:sldChg chg="modSp mod">
        <pc:chgData name="Arjun Viswanathan" userId="37d0e827468b7526" providerId="LiveId" clId="{6983C334-835B-440E-805B-F4EA5B9391EC}" dt="2023-05-29T20:01:55.825" v="215" actId="20577"/>
        <pc:sldMkLst>
          <pc:docMk/>
          <pc:sldMk cId="889907180" sldId="264"/>
        </pc:sldMkLst>
        <pc:spChg chg="mod">
          <ac:chgData name="Arjun Viswanathan" userId="37d0e827468b7526" providerId="LiveId" clId="{6983C334-835B-440E-805B-F4EA5B9391EC}" dt="2023-05-29T20:01:55.825" v="215" actId="20577"/>
          <ac:spMkLst>
            <pc:docMk/>
            <pc:sldMk cId="889907180" sldId="264"/>
            <ac:spMk id="3" creationId="{9D115792-439F-6DFF-0366-D6C5B78D3A05}"/>
          </ac:spMkLst>
        </pc:spChg>
      </pc:sldChg>
      <pc:sldChg chg="addSp modSp mod">
        <pc:chgData name="Arjun Viswanathan" userId="37d0e827468b7526" providerId="LiveId" clId="{6983C334-835B-440E-805B-F4EA5B9391EC}" dt="2023-05-29T20:00:30.250" v="160" actId="20577"/>
        <pc:sldMkLst>
          <pc:docMk/>
          <pc:sldMk cId="4124231358" sldId="265"/>
        </pc:sldMkLst>
        <pc:spChg chg="mod">
          <ac:chgData name="Arjun Viswanathan" userId="37d0e827468b7526" providerId="LiveId" clId="{6983C334-835B-440E-805B-F4EA5B9391EC}" dt="2023-05-29T19:59:48.834" v="112" actId="20577"/>
          <ac:spMkLst>
            <pc:docMk/>
            <pc:sldMk cId="4124231358" sldId="265"/>
            <ac:spMk id="2" creationId="{1D8E5652-0F04-EABF-2E6D-DDF8A615533A}"/>
          </ac:spMkLst>
        </pc:spChg>
        <pc:spChg chg="mod">
          <ac:chgData name="Arjun Viswanathan" userId="37d0e827468b7526" providerId="LiveId" clId="{6983C334-835B-440E-805B-F4EA5B9391EC}" dt="2023-05-29T20:00:30.250" v="160" actId="20577"/>
          <ac:spMkLst>
            <pc:docMk/>
            <pc:sldMk cId="4124231358" sldId="265"/>
            <ac:spMk id="3" creationId="{9D115792-439F-6DFF-0366-D6C5B78D3A05}"/>
          </ac:spMkLst>
        </pc:spChg>
        <pc:spChg chg="add mod">
          <ac:chgData name="Arjun Viswanathan" userId="37d0e827468b7526" providerId="LiveId" clId="{6983C334-835B-440E-805B-F4EA5B9391EC}" dt="2023-05-29T20:00:26.235" v="155" actId="20577"/>
          <ac:spMkLst>
            <pc:docMk/>
            <pc:sldMk cId="4124231358" sldId="265"/>
            <ac:spMk id="12" creationId="{4BC4D960-0F69-B1C8-15C2-9B036D23E35F}"/>
          </ac:spMkLst>
        </pc:spChg>
        <pc:picChg chg="mod">
          <ac:chgData name="Arjun Viswanathan" userId="37d0e827468b7526" providerId="LiveId" clId="{6983C334-835B-440E-805B-F4EA5B9391EC}" dt="2023-05-29T19:59:37.333" v="82" actId="1076"/>
          <ac:picMkLst>
            <pc:docMk/>
            <pc:sldMk cId="4124231358" sldId="265"/>
            <ac:picMk id="11" creationId="{AFFF99DA-98CD-3A01-7B4B-55127330084B}"/>
          </ac:picMkLst>
        </pc:picChg>
      </pc:sldChg>
      <pc:sldChg chg="del">
        <pc:chgData name="Arjun Viswanathan" userId="37d0e827468b7526" providerId="LiveId" clId="{6983C334-835B-440E-805B-F4EA5B9391EC}" dt="2023-05-29T19:52:54.790" v="64" actId="47"/>
        <pc:sldMkLst>
          <pc:docMk/>
          <pc:sldMk cId="2313234867" sldId="389"/>
        </pc:sldMkLst>
      </pc:sldChg>
      <pc:sldChg chg="del">
        <pc:chgData name="Arjun Viswanathan" userId="37d0e827468b7526" providerId="LiveId" clId="{6983C334-835B-440E-805B-F4EA5B9391EC}" dt="2023-05-29T19:52:54.790" v="64" actId="47"/>
        <pc:sldMkLst>
          <pc:docMk/>
          <pc:sldMk cId="1507035834" sldId="395"/>
        </pc:sldMkLst>
      </pc:sldChg>
      <pc:sldChg chg="del">
        <pc:chgData name="Arjun Viswanathan" userId="37d0e827468b7526" providerId="LiveId" clId="{6983C334-835B-440E-805B-F4EA5B9391EC}" dt="2023-05-29T19:52:54.790" v="64" actId="47"/>
        <pc:sldMkLst>
          <pc:docMk/>
          <pc:sldMk cId="1462540695" sldId="405"/>
        </pc:sldMkLst>
      </pc:sldChg>
      <pc:sldChg chg="del">
        <pc:chgData name="Arjun Viswanathan" userId="37d0e827468b7526" providerId="LiveId" clId="{6983C334-835B-440E-805B-F4EA5B9391EC}" dt="2023-05-29T19:52:54.790" v="64" actId="47"/>
        <pc:sldMkLst>
          <pc:docMk/>
          <pc:sldMk cId="1265721055" sldId="408"/>
        </pc:sldMkLst>
      </pc:sldChg>
      <pc:sldChg chg="del">
        <pc:chgData name="Arjun Viswanathan" userId="37d0e827468b7526" providerId="LiveId" clId="{6983C334-835B-440E-805B-F4EA5B9391EC}" dt="2023-05-29T19:52:54.790" v="64" actId="47"/>
        <pc:sldMkLst>
          <pc:docMk/>
          <pc:sldMk cId="631903857" sldId="410"/>
        </pc:sldMkLst>
      </pc:sldChg>
      <pc:sldChg chg="modSp add mod setBg">
        <pc:chgData name="Arjun Viswanathan" userId="37d0e827468b7526" providerId="LiveId" clId="{6983C334-835B-440E-805B-F4EA5B9391EC}" dt="2023-05-29T19:53:24.638" v="66"/>
        <pc:sldMkLst>
          <pc:docMk/>
          <pc:sldMk cId="3370503544" sldId="411"/>
        </pc:sldMkLst>
        <pc:spChg chg="mod">
          <ac:chgData name="Arjun Viswanathan" userId="37d0e827468b7526" providerId="LiveId" clId="{6983C334-835B-440E-805B-F4EA5B9391EC}" dt="2023-05-29T19:52:46.118" v="56" actId="27636"/>
          <ac:spMkLst>
            <pc:docMk/>
            <pc:sldMk cId="3370503544" sldId="411"/>
            <ac:spMk id="13" creationId="{915FE2C5-E66A-4405-B19E-2C5C546C98E4}"/>
          </ac:spMkLst>
        </pc:spChg>
        <pc:spChg chg="mod">
          <ac:chgData name="Arjun Viswanathan" userId="37d0e827468b7526" providerId="LiveId" clId="{6983C334-835B-440E-805B-F4EA5B9391EC}" dt="2023-05-29T19:52:46.117" v="55" actId="27636"/>
          <ac:spMkLst>
            <pc:docMk/>
            <pc:sldMk cId="3370503544" sldId="411"/>
            <ac:spMk id="14" creationId="{B01DF4D0-78BC-4C8C-9570-26F0B225433A}"/>
          </ac:spMkLst>
        </pc:spChg>
        <pc:spChg chg="mod">
          <ac:chgData name="Arjun Viswanathan" userId="37d0e827468b7526" providerId="LiveId" clId="{6983C334-835B-440E-805B-F4EA5B9391EC}" dt="2023-05-29T19:52:46.119" v="57" actId="27636"/>
          <ac:spMkLst>
            <pc:docMk/>
            <pc:sldMk cId="3370503544" sldId="411"/>
            <ac:spMk id="15" creationId="{3B199C97-F175-437D-8311-DB662925C063}"/>
          </ac:spMkLst>
        </pc:spChg>
      </pc:sldChg>
      <pc:sldChg chg="add setBg">
        <pc:chgData name="Arjun Viswanathan" userId="37d0e827468b7526" providerId="LiveId" clId="{6983C334-835B-440E-805B-F4EA5B9391EC}" dt="2023-05-29T19:53:24.638" v="66"/>
        <pc:sldMkLst>
          <pc:docMk/>
          <pc:sldMk cId="2733123765" sldId="412"/>
        </pc:sldMkLst>
      </pc:sldChg>
      <pc:sldChg chg="modSp add mod setBg">
        <pc:chgData name="Arjun Viswanathan" userId="37d0e827468b7526" providerId="LiveId" clId="{6983C334-835B-440E-805B-F4EA5B9391EC}" dt="2023-05-29T19:53:24.638" v="66"/>
        <pc:sldMkLst>
          <pc:docMk/>
          <pc:sldMk cId="1443624509" sldId="413"/>
        </pc:sldMkLst>
        <pc:spChg chg="mod">
          <ac:chgData name="Arjun Viswanathan" userId="37d0e827468b7526" providerId="LiveId" clId="{6983C334-835B-440E-805B-F4EA5B9391EC}" dt="2023-05-29T19:52:46.144" v="58" actId="27636"/>
          <ac:spMkLst>
            <pc:docMk/>
            <pc:sldMk cId="1443624509" sldId="413"/>
            <ac:spMk id="15" creationId="{3B199C97-F175-437D-8311-DB662925C063}"/>
          </ac:spMkLst>
        </pc:spChg>
      </pc:sldChg>
      <pc:sldChg chg="modSp add mod setBg">
        <pc:chgData name="Arjun Viswanathan" userId="37d0e827468b7526" providerId="LiveId" clId="{6983C334-835B-440E-805B-F4EA5B9391EC}" dt="2023-05-29T19:53:24.638" v="66"/>
        <pc:sldMkLst>
          <pc:docMk/>
          <pc:sldMk cId="1817350383" sldId="414"/>
        </pc:sldMkLst>
        <pc:spChg chg="mod">
          <ac:chgData name="Arjun Viswanathan" userId="37d0e827468b7526" providerId="LiveId" clId="{6983C334-835B-440E-805B-F4EA5B9391EC}" dt="2023-05-29T19:52:46.148" v="59" actId="27636"/>
          <ac:spMkLst>
            <pc:docMk/>
            <pc:sldMk cId="1817350383" sldId="414"/>
            <ac:spMk id="13" creationId="{915FE2C5-E66A-4405-B19E-2C5C546C98E4}"/>
          </ac:spMkLst>
        </pc:spChg>
        <pc:spChg chg="mod">
          <ac:chgData name="Arjun Viswanathan" userId="37d0e827468b7526" providerId="LiveId" clId="{6983C334-835B-440E-805B-F4EA5B9391EC}" dt="2023-05-29T19:52:46.151" v="61" actId="27636"/>
          <ac:spMkLst>
            <pc:docMk/>
            <pc:sldMk cId="1817350383" sldId="414"/>
            <ac:spMk id="14" creationId="{B01DF4D0-78BC-4C8C-9570-26F0B225433A}"/>
          </ac:spMkLst>
        </pc:spChg>
        <pc:spChg chg="mod">
          <ac:chgData name="Arjun Viswanathan" userId="37d0e827468b7526" providerId="LiveId" clId="{6983C334-835B-440E-805B-F4EA5B9391EC}" dt="2023-05-29T19:52:46.150" v="60" actId="27636"/>
          <ac:spMkLst>
            <pc:docMk/>
            <pc:sldMk cId="1817350383" sldId="414"/>
            <ac:spMk id="15" creationId="{3B199C97-F175-437D-8311-DB662925C063}"/>
          </ac:spMkLst>
        </pc:spChg>
      </pc:sldChg>
      <pc:sldChg chg="modSp add mod setBg">
        <pc:chgData name="Arjun Viswanathan" userId="37d0e827468b7526" providerId="LiveId" clId="{6983C334-835B-440E-805B-F4EA5B9391EC}" dt="2023-05-29T19:53:24.638" v="66"/>
        <pc:sldMkLst>
          <pc:docMk/>
          <pc:sldMk cId="2569180005" sldId="415"/>
        </pc:sldMkLst>
        <pc:spChg chg="mod">
          <ac:chgData name="Arjun Viswanathan" userId="37d0e827468b7526" providerId="LiveId" clId="{6983C334-835B-440E-805B-F4EA5B9391EC}" dt="2023-05-29T19:52:46.156" v="62" actId="27636"/>
          <ac:spMkLst>
            <pc:docMk/>
            <pc:sldMk cId="2569180005" sldId="415"/>
            <ac:spMk id="15" creationId="{3B199C97-F175-437D-8311-DB662925C063}"/>
          </ac:spMkLst>
        </pc:spChg>
      </pc:sldChg>
      <pc:sldChg chg="modSp add mod setBg">
        <pc:chgData name="Arjun Viswanathan" userId="37d0e827468b7526" providerId="LiveId" clId="{6983C334-835B-440E-805B-F4EA5B9391EC}" dt="2023-05-29T19:53:24.638" v="66"/>
        <pc:sldMkLst>
          <pc:docMk/>
          <pc:sldMk cId="4050230382" sldId="416"/>
        </pc:sldMkLst>
        <pc:spChg chg="mod">
          <ac:chgData name="Arjun Viswanathan" userId="37d0e827468b7526" providerId="LiveId" clId="{6983C334-835B-440E-805B-F4EA5B9391EC}" dt="2023-05-29T19:52:46.159" v="63" actId="27636"/>
          <ac:spMkLst>
            <pc:docMk/>
            <pc:sldMk cId="4050230382" sldId="416"/>
            <ac:spMk id="15" creationId="{3B199C97-F175-437D-8311-DB662925C06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yPrograms\transformers\gpt_grid\grid_sim\batch_tim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yPrograms\transformers\gpt_grid\grid_sim\batch_time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Total Calculation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Sheet1!$B$1</c:f>
              <c:strCache>
                <c:ptCount val="1"/>
                <c:pt idx="0">
                  <c:v>original</c:v>
                </c:pt>
              </c:strCache>
            </c:strRef>
          </c:tx>
          <c:spPr>
            <a:solidFill>
              <a:schemeClr val="accent2"/>
            </a:solidFill>
            <a:ln>
              <a:noFill/>
            </a:ln>
            <a:effectLst/>
          </c:spPr>
          <c:invertIfNegative val="0"/>
          <c:cat>
            <c:strRef>
              <c:f>Sheet1!$A$2</c:f>
              <c:strCache>
                <c:ptCount val="1"/>
                <c:pt idx="0">
                  <c:v>Max Time</c:v>
                </c:pt>
              </c:strCache>
            </c:strRef>
          </c:cat>
          <c:val>
            <c:numRef>
              <c:f>Sheet1!$B$2</c:f>
              <c:numCache>
                <c:formatCode>General</c:formatCode>
                <c:ptCount val="1"/>
                <c:pt idx="0">
                  <c:v>8561</c:v>
                </c:pt>
              </c:numCache>
            </c:numRef>
          </c:val>
          <c:extLst>
            <c:ext xmlns:c16="http://schemas.microsoft.com/office/drawing/2014/chart" uri="{C3380CC4-5D6E-409C-BE32-E72D297353CC}">
              <c16:uniqueId val="{00000000-ABCF-4925-859E-137932CFF1C0}"/>
            </c:ext>
          </c:extLst>
        </c:ser>
        <c:ser>
          <c:idx val="2"/>
          <c:order val="1"/>
          <c:tx>
            <c:strRef>
              <c:f>Sheet1!$C$1</c:f>
              <c:strCache>
                <c:ptCount val="1"/>
                <c:pt idx="0">
                  <c:v>take 1</c:v>
                </c:pt>
              </c:strCache>
            </c:strRef>
          </c:tx>
          <c:spPr>
            <a:solidFill>
              <a:schemeClr val="accent3"/>
            </a:solidFill>
            <a:ln>
              <a:noFill/>
            </a:ln>
            <a:effectLst/>
          </c:spPr>
          <c:invertIfNegative val="0"/>
          <c:cat>
            <c:strRef>
              <c:f>Sheet1!$A$2</c:f>
              <c:strCache>
                <c:ptCount val="1"/>
                <c:pt idx="0">
                  <c:v>Max Time</c:v>
                </c:pt>
              </c:strCache>
            </c:strRef>
          </c:cat>
          <c:val>
            <c:numRef>
              <c:f>Sheet1!$C$2</c:f>
              <c:numCache>
                <c:formatCode>General</c:formatCode>
                <c:ptCount val="1"/>
                <c:pt idx="0">
                  <c:v>8571</c:v>
                </c:pt>
              </c:numCache>
            </c:numRef>
          </c:val>
          <c:extLst>
            <c:ext xmlns:c16="http://schemas.microsoft.com/office/drawing/2014/chart" uri="{C3380CC4-5D6E-409C-BE32-E72D297353CC}">
              <c16:uniqueId val="{00000001-ABCF-4925-859E-137932CFF1C0}"/>
            </c:ext>
          </c:extLst>
        </c:ser>
        <c:ser>
          <c:idx val="0"/>
          <c:order val="2"/>
          <c:tx>
            <c:strRef>
              <c:f>Sheet1!$D$1</c:f>
              <c:strCache>
                <c:ptCount val="1"/>
                <c:pt idx="0">
                  <c:v>take 2</c:v>
                </c:pt>
              </c:strCache>
            </c:strRef>
          </c:tx>
          <c:spPr>
            <a:solidFill>
              <a:schemeClr val="accent1"/>
            </a:solidFill>
            <a:ln>
              <a:noFill/>
            </a:ln>
            <a:effectLst/>
          </c:spPr>
          <c:invertIfNegative val="0"/>
          <c:cat>
            <c:strRef>
              <c:f>Sheet1!$A$2</c:f>
              <c:strCache>
                <c:ptCount val="1"/>
                <c:pt idx="0">
                  <c:v>Max Time</c:v>
                </c:pt>
              </c:strCache>
            </c:strRef>
          </c:cat>
          <c:val>
            <c:numRef>
              <c:f>Sheet1!$D$2</c:f>
              <c:numCache>
                <c:formatCode>General</c:formatCode>
                <c:ptCount val="1"/>
                <c:pt idx="0">
                  <c:v>5009</c:v>
                </c:pt>
              </c:numCache>
            </c:numRef>
          </c:val>
          <c:extLst>
            <c:ext xmlns:c16="http://schemas.microsoft.com/office/drawing/2014/chart" uri="{C3380CC4-5D6E-409C-BE32-E72D297353CC}">
              <c16:uniqueId val="{00000000-5CEC-45D5-AECD-C2DC2FDDE209}"/>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GB"/>
              <a:t>Batch Calculation Time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batch_times!$B$1</c:f>
              <c:strCache>
                <c:ptCount val="1"/>
                <c:pt idx="0">
                  <c:v>original</c:v>
                </c:pt>
              </c:strCache>
            </c:strRef>
          </c:tx>
          <c:spPr>
            <a:ln w="22225" cap="rnd">
              <a:solidFill>
                <a:schemeClr val="accent2"/>
              </a:solidFill>
            </a:ln>
            <a:effectLst>
              <a:glow rad="139700">
                <a:schemeClr val="accent2">
                  <a:satMod val="175000"/>
                  <a:alpha val="14000"/>
                </a:schemeClr>
              </a:glow>
            </a:effectLst>
          </c:spPr>
          <c:marker>
            <c:symbol val="none"/>
          </c:marker>
          <c:val>
            <c:numRef>
              <c:f>batch_times!$B$2:$B$129</c:f>
              <c:numCache>
                <c:formatCode>General</c:formatCode>
                <c:ptCount val="128"/>
                <c:pt idx="0">
                  <c:v>8020.37</c:v>
                </c:pt>
                <c:pt idx="1">
                  <c:v>7604.27</c:v>
                </c:pt>
                <c:pt idx="2">
                  <c:v>8151.05</c:v>
                </c:pt>
                <c:pt idx="3">
                  <c:v>7829.83</c:v>
                </c:pt>
                <c:pt idx="4">
                  <c:v>7817.57</c:v>
                </c:pt>
                <c:pt idx="5">
                  <c:v>8411.23</c:v>
                </c:pt>
                <c:pt idx="6">
                  <c:v>7943.52</c:v>
                </c:pt>
                <c:pt idx="7">
                  <c:v>7858.81</c:v>
                </c:pt>
                <c:pt idx="8">
                  <c:v>7520.28</c:v>
                </c:pt>
                <c:pt idx="9">
                  <c:v>7946.39</c:v>
                </c:pt>
                <c:pt idx="10">
                  <c:v>8404.39</c:v>
                </c:pt>
                <c:pt idx="11">
                  <c:v>7498.04</c:v>
                </c:pt>
                <c:pt idx="12">
                  <c:v>8458.01</c:v>
                </c:pt>
                <c:pt idx="13">
                  <c:v>8023.78</c:v>
                </c:pt>
                <c:pt idx="14">
                  <c:v>7457.42</c:v>
                </c:pt>
                <c:pt idx="15">
                  <c:v>7837.22</c:v>
                </c:pt>
                <c:pt idx="16">
                  <c:v>8185.96</c:v>
                </c:pt>
                <c:pt idx="17">
                  <c:v>8104.84</c:v>
                </c:pt>
                <c:pt idx="18">
                  <c:v>7823.17</c:v>
                </c:pt>
                <c:pt idx="19">
                  <c:v>7736.68</c:v>
                </c:pt>
                <c:pt idx="20">
                  <c:v>7663.29</c:v>
                </c:pt>
                <c:pt idx="21">
                  <c:v>8279.15</c:v>
                </c:pt>
                <c:pt idx="22">
                  <c:v>7973.81</c:v>
                </c:pt>
                <c:pt idx="23">
                  <c:v>8267.9500000000007</c:v>
                </c:pt>
                <c:pt idx="24">
                  <c:v>7582.9</c:v>
                </c:pt>
                <c:pt idx="25">
                  <c:v>7612.66</c:v>
                </c:pt>
                <c:pt idx="26">
                  <c:v>8072.82</c:v>
                </c:pt>
                <c:pt idx="27">
                  <c:v>8560.16</c:v>
                </c:pt>
                <c:pt idx="28">
                  <c:v>7785.25</c:v>
                </c:pt>
                <c:pt idx="29">
                  <c:v>7818.04</c:v>
                </c:pt>
                <c:pt idx="30">
                  <c:v>7758.57</c:v>
                </c:pt>
                <c:pt idx="31">
                  <c:v>7718.6</c:v>
                </c:pt>
                <c:pt idx="32">
                  <c:v>7657.08</c:v>
                </c:pt>
                <c:pt idx="33">
                  <c:v>8043.21</c:v>
                </c:pt>
                <c:pt idx="34">
                  <c:v>8224.82</c:v>
                </c:pt>
                <c:pt idx="35">
                  <c:v>8427.3700000000008</c:v>
                </c:pt>
                <c:pt idx="36">
                  <c:v>7873.02</c:v>
                </c:pt>
                <c:pt idx="37">
                  <c:v>8106.32</c:v>
                </c:pt>
                <c:pt idx="38">
                  <c:v>8176.53</c:v>
                </c:pt>
                <c:pt idx="39">
                  <c:v>8114.4</c:v>
                </c:pt>
                <c:pt idx="40">
                  <c:v>7894.79</c:v>
                </c:pt>
                <c:pt idx="41">
                  <c:v>8083.99</c:v>
                </c:pt>
                <c:pt idx="42">
                  <c:v>8123.11</c:v>
                </c:pt>
                <c:pt idx="43">
                  <c:v>8290.59</c:v>
                </c:pt>
                <c:pt idx="44">
                  <c:v>8281.89</c:v>
                </c:pt>
                <c:pt idx="45">
                  <c:v>8425.75</c:v>
                </c:pt>
                <c:pt idx="46">
                  <c:v>8106.95</c:v>
                </c:pt>
                <c:pt idx="47">
                  <c:v>8158.5</c:v>
                </c:pt>
                <c:pt idx="48">
                  <c:v>8292.7900000000009</c:v>
                </c:pt>
                <c:pt idx="49">
                  <c:v>7645.53</c:v>
                </c:pt>
                <c:pt idx="50">
                  <c:v>8121.02</c:v>
                </c:pt>
                <c:pt idx="51">
                  <c:v>8383.16</c:v>
                </c:pt>
                <c:pt idx="52">
                  <c:v>8095.19</c:v>
                </c:pt>
                <c:pt idx="53">
                  <c:v>7788.78</c:v>
                </c:pt>
                <c:pt idx="54">
                  <c:v>8032.16</c:v>
                </c:pt>
                <c:pt idx="55">
                  <c:v>8345.73</c:v>
                </c:pt>
                <c:pt idx="56">
                  <c:v>7989.96</c:v>
                </c:pt>
                <c:pt idx="57">
                  <c:v>8508.2900000000009</c:v>
                </c:pt>
                <c:pt idx="58">
                  <c:v>7958.57</c:v>
                </c:pt>
                <c:pt idx="59">
                  <c:v>8117.39</c:v>
                </c:pt>
                <c:pt idx="60">
                  <c:v>7985.9</c:v>
                </c:pt>
                <c:pt idx="61">
                  <c:v>7981.92</c:v>
                </c:pt>
                <c:pt idx="62">
                  <c:v>7797.75</c:v>
                </c:pt>
                <c:pt idx="63">
                  <c:v>8561.1</c:v>
                </c:pt>
                <c:pt idx="64">
                  <c:v>8221.83</c:v>
                </c:pt>
                <c:pt idx="65">
                  <c:v>7900.65</c:v>
                </c:pt>
                <c:pt idx="66">
                  <c:v>8239.26</c:v>
                </c:pt>
                <c:pt idx="67">
                  <c:v>7880.1</c:v>
                </c:pt>
                <c:pt idx="68">
                  <c:v>8043.51</c:v>
                </c:pt>
                <c:pt idx="69">
                  <c:v>7349.11</c:v>
                </c:pt>
                <c:pt idx="70">
                  <c:v>8120.92</c:v>
                </c:pt>
                <c:pt idx="71">
                  <c:v>7982.81</c:v>
                </c:pt>
                <c:pt idx="72">
                  <c:v>8134.52</c:v>
                </c:pt>
                <c:pt idx="73">
                  <c:v>7552.3</c:v>
                </c:pt>
                <c:pt idx="74">
                  <c:v>8132.51</c:v>
                </c:pt>
                <c:pt idx="75">
                  <c:v>8057.74</c:v>
                </c:pt>
                <c:pt idx="76">
                  <c:v>8005.05</c:v>
                </c:pt>
                <c:pt idx="77">
                  <c:v>8222.15</c:v>
                </c:pt>
                <c:pt idx="78">
                  <c:v>8117.75</c:v>
                </c:pt>
                <c:pt idx="79">
                  <c:v>8290.2800000000007</c:v>
                </c:pt>
                <c:pt idx="80">
                  <c:v>7822.67</c:v>
                </c:pt>
                <c:pt idx="81">
                  <c:v>7817.61</c:v>
                </c:pt>
                <c:pt idx="82">
                  <c:v>8001.35</c:v>
                </c:pt>
                <c:pt idx="83">
                  <c:v>8367.4599999999991</c:v>
                </c:pt>
                <c:pt idx="84">
                  <c:v>8341.2099999999991</c:v>
                </c:pt>
                <c:pt idx="85">
                  <c:v>8002.91</c:v>
                </c:pt>
                <c:pt idx="86">
                  <c:v>8462.75</c:v>
                </c:pt>
                <c:pt idx="87">
                  <c:v>8431.93</c:v>
                </c:pt>
                <c:pt idx="88">
                  <c:v>7766.65</c:v>
                </c:pt>
                <c:pt idx="89">
                  <c:v>8053.31</c:v>
                </c:pt>
                <c:pt idx="90">
                  <c:v>8222.61</c:v>
                </c:pt>
                <c:pt idx="91">
                  <c:v>7934.58</c:v>
                </c:pt>
                <c:pt idx="92">
                  <c:v>7948.51</c:v>
                </c:pt>
                <c:pt idx="93">
                  <c:v>8148.58</c:v>
                </c:pt>
                <c:pt idx="94">
                  <c:v>8405.0300000000007</c:v>
                </c:pt>
                <c:pt idx="95">
                  <c:v>8156.72</c:v>
                </c:pt>
                <c:pt idx="96">
                  <c:v>8227.33</c:v>
                </c:pt>
                <c:pt idx="97">
                  <c:v>7781.89</c:v>
                </c:pt>
                <c:pt idx="98">
                  <c:v>7863.53</c:v>
                </c:pt>
                <c:pt idx="99">
                  <c:v>8087.8</c:v>
                </c:pt>
                <c:pt idx="100">
                  <c:v>7919.61</c:v>
                </c:pt>
                <c:pt idx="101">
                  <c:v>7795.01</c:v>
                </c:pt>
                <c:pt idx="102">
                  <c:v>7817.26</c:v>
                </c:pt>
                <c:pt idx="103">
                  <c:v>8560.06</c:v>
                </c:pt>
                <c:pt idx="104">
                  <c:v>7872.41</c:v>
                </c:pt>
                <c:pt idx="105">
                  <c:v>8124.72</c:v>
                </c:pt>
                <c:pt idx="106">
                  <c:v>8443.4</c:v>
                </c:pt>
                <c:pt idx="107">
                  <c:v>8320.2999999999993</c:v>
                </c:pt>
                <c:pt idx="108">
                  <c:v>8410.65</c:v>
                </c:pt>
                <c:pt idx="109">
                  <c:v>8198.64</c:v>
                </c:pt>
                <c:pt idx="110">
                  <c:v>7834.47</c:v>
                </c:pt>
                <c:pt idx="111">
                  <c:v>8010.53</c:v>
                </c:pt>
                <c:pt idx="112">
                  <c:v>7941.62</c:v>
                </c:pt>
                <c:pt idx="113">
                  <c:v>8259.98</c:v>
                </c:pt>
                <c:pt idx="114">
                  <c:v>7898.29</c:v>
                </c:pt>
                <c:pt idx="115">
                  <c:v>7912.97</c:v>
                </c:pt>
                <c:pt idx="116">
                  <c:v>8021.96</c:v>
                </c:pt>
                <c:pt idx="117">
                  <c:v>7732.01</c:v>
                </c:pt>
                <c:pt idx="118">
                  <c:v>8000.55</c:v>
                </c:pt>
                <c:pt idx="119">
                  <c:v>7525.87</c:v>
                </c:pt>
                <c:pt idx="120">
                  <c:v>8385.42</c:v>
                </c:pt>
                <c:pt idx="121">
                  <c:v>8356.7099999999991</c:v>
                </c:pt>
                <c:pt idx="122">
                  <c:v>7827.4</c:v>
                </c:pt>
                <c:pt idx="123">
                  <c:v>8073.38</c:v>
                </c:pt>
                <c:pt idx="124">
                  <c:v>8141.56</c:v>
                </c:pt>
                <c:pt idx="125">
                  <c:v>8281.7900000000009</c:v>
                </c:pt>
                <c:pt idx="126">
                  <c:v>8362.92</c:v>
                </c:pt>
                <c:pt idx="127">
                  <c:v>7671.44</c:v>
                </c:pt>
              </c:numCache>
            </c:numRef>
          </c:val>
          <c:smooth val="0"/>
          <c:extLst>
            <c:ext xmlns:c16="http://schemas.microsoft.com/office/drawing/2014/chart" uri="{C3380CC4-5D6E-409C-BE32-E72D297353CC}">
              <c16:uniqueId val="{00000000-DC13-4FC5-8381-F7C9FEB567EA}"/>
            </c:ext>
          </c:extLst>
        </c:ser>
        <c:ser>
          <c:idx val="2"/>
          <c:order val="1"/>
          <c:tx>
            <c:strRef>
              <c:f>batch_times!$C$1</c:f>
              <c:strCache>
                <c:ptCount val="1"/>
                <c:pt idx="0">
                  <c:v>take 1</c:v>
                </c:pt>
              </c:strCache>
            </c:strRef>
          </c:tx>
          <c:spPr>
            <a:ln w="22225" cap="rnd">
              <a:solidFill>
                <a:schemeClr val="accent3"/>
              </a:solidFill>
            </a:ln>
            <a:effectLst>
              <a:glow rad="139700">
                <a:schemeClr val="accent3">
                  <a:satMod val="175000"/>
                  <a:alpha val="14000"/>
                </a:schemeClr>
              </a:glow>
            </a:effectLst>
          </c:spPr>
          <c:marker>
            <c:symbol val="none"/>
          </c:marker>
          <c:val>
            <c:numRef>
              <c:f>batch_times!$C$2:$C$129</c:f>
              <c:numCache>
                <c:formatCode>General</c:formatCode>
                <c:ptCount val="128"/>
                <c:pt idx="0">
                  <c:v>8440.8700000000008</c:v>
                </c:pt>
                <c:pt idx="1">
                  <c:v>8284.5499999999993</c:v>
                </c:pt>
                <c:pt idx="2">
                  <c:v>8348.9699999999993</c:v>
                </c:pt>
                <c:pt idx="3">
                  <c:v>8077.18</c:v>
                </c:pt>
                <c:pt idx="4">
                  <c:v>8219.7000000000007</c:v>
                </c:pt>
                <c:pt idx="5">
                  <c:v>8374.24</c:v>
                </c:pt>
                <c:pt idx="6">
                  <c:v>8347.77</c:v>
                </c:pt>
                <c:pt idx="7">
                  <c:v>8482.4699999999993</c:v>
                </c:pt>
                <c:pt idx="8">
                  <c:v>8141.83</c:v>
                </c:pt>
                <c:pt idx="9">
                  <c:v>8536.15</c:v>
                </c:pt>
                <c:pt idx="10">
                  <c:v>8304.09</c:v>
                </c:pt>
                <c:pt idx="11">
                  <c:v>8083.64</c:v>
                </c:pt>
                <c:pt idx="12">
                  <c:v>8398.61</c:v>
                </c:pt>
                <c:pt idx="13">
                  <c:v>8108.5</c:v>
                </c:pt>
                <c:pt idx="14">
                  <c:v>8158.99</c:v>
                </c:pt>
                <c:pt idx="15">
                  <c:v>8201.0300000000007</c:v>
                </c:pt>
                <c:pt idx="16">
                  <c:v>8355.2999999999993</c:v>
                </c:pt>
                <c:pt idx="17">
                  <c:v>8243.19</c:v>
                </c:pt>
                <c:pt idx="18">
                  <c:v>8317.5</c:v>
                </c:pt>
                <c:pt idx="19">
                  <c:v>8191.62</c:v>
                </c:pt>
                <c:pt idx="20">
                  <c:v>8454.1</c:v>
                </c:pt>
                <c:pt idx="21">
                  <c:v>8127.65</c:v>
                </c:pt>
                <c:pt idx="22">
                  <c:v>8193.14</c:v>
                </c:pt>
                <c:pt idx="23">
                  <c:v>8275.6</c:v>
                </c:pt>
                <c:pt idx="24">
                  <c:v>8312.48</c:v>
                </c:pt>
                <c:pt idx="25">
                  <c:v>8158.02</c:v>
                </c:pt>
                <c:pt idx="26">
                  <c:v>8386.68</c:v>
                </c:pt>
                <c:pt idx="27">
                  <c:v>8353.92</c:v>
                </c:pt>
                <c:pt idx="28">
                  <c:v>8236.7099999999991</c:v>
                </c:pt>
                <c:pt idx="29">
                  <c:v>7960.14</c:v>
                </c:pt>
                <c:pt idx="30">
                  <c:v>8360.83</c:v>
                </c:pt>
                <c:pt idx="31">
                  <c:v>7838.16</c:v>
                </c:pt>
                <c:pt idx="32">
                  <c:v>8200.93</c:v>
                </c:pt>
                <c:pt idx="33">
                  <c:v>7654.69</c:v>
                </c:pt>
                <c:pt idx="34">
                  <c:v>7858.88</c:v>
                </c:pt>
                <c:pt idx="35">
                  <c:v>8297.2800000000007</c:v>
                </c:pt>
                <c:pt idx="36">
                  <c:v>8339.84</c:v>
                </c:pt>
                <c:pt idx="37">
                  <c:v>8363.6</c:v>
                </c:pt>
                <c:pt idx="38">
                  <c:v>8319.5400000000009</c:v>
                </c:pt>
                <c:pt idx="39">
                  <c:v>8161.43</c:v>
                </c:pt>
                <c:pt idx="40">
                  <c:v>8322.89</c:v>
                </c:pt>
                <c:pt idx="41">
                  <c:v>7940.88</c:v>
                </c:pt>
                <c:pt idx="42">
                  <c:v>8193.4599999999991</c:v>
                </c:pt>
                <c:pt idx="43">
                  <c:v>8337.68</c:v>
                </c:pt>
                <c:pt idx="44">
                  <c:v>8021.66</c:v>
                </c:pt>
                <c:pt idx="45">
                  <c:v>8147.83</c:v>
                </c:pt>
                <c:pt idx="46">
                  <c:v>8204.99</c:v>
                </c:pt>
                <c:pt idx="47">
                  <c:v>8555.68</c:v>
                </c:pt>
                <c:pt idx="48">
                  <c:v>8318.66</c:v>
                </c:pt>
                <c:pt idx="49">
                  <c:v>8347.6</c:v>
                </c:pt>
                <c:pt idx="50">
                  <c:v>8399.4500000000007</c:v>
                </c:pt>
                <c:pt idx="51">
                  <c:v>8321.82</c:v>
                </c:pt>
                <c:pt idx="52">
                  <c:v>8205.02</c:v>
                </c:pt>
                <c:pt idx="53">
                  <c:v>8131.2</c:v>
                </c:pt>
                <c:pt idx="54">
                  <c:v>8429.52</c:v>
                </c:pt>
                <c:pt idx="55">
                  <c:v>8387.51</c:v>
                </c:pt>
                <c:pt idx="56">
                  <c:v>8332.59</c:v>
                </c:pt>
                <c:pt idx="57">
                  <c:v>8238.6</c:v>
                </c:pt>
                <c:pt idx="58">
                  <c:v>8571.01</c:v>
                </c:pt>
                <c:pt idx="59">
                  <c:v>8227.43</c:v>
                </c:pt>
                <c:pt idx="60">
                  <c:v>8412.9599999999991</c:v>
                </c:pt>
                <c:pt idx="61">
                  <c:v>8227.5499999999993</c:v>
                </c:pt>
                <c:pt idx="62">
                  <c:v>8225.32</c:v>
                </c:pt>
                <c:pt idx="63">
                  <c:v>8377.49</c:v>
                </c:pt>
                <c:pt idx="64">
                  <c:v>8195.27</c:v>
                </c:pt>
                <c:pt idx="65">
                  <c:v>8286.61</c:v>
                </c:pt>
                <c:pt idx="66">
                  <c:v>7924.92</c:v>
                </c:pt>
                <c:pt idx="67">
                  <c:v>8150.96</c:v>
                </c:pt>
                <c:pt idx="68">
                  <c:v>8158.57</c:v>
                </c:pt>
                <c:pt idx="69">
                  <c:v>8281.9699999999993</c:v>
                </c:pt>
                <c:pt idx="70">
                  <c:v>8010.28</c:v>
                </c:pt>
                <c:pt idx="71">
                  <c:v>7822.08</c:v>
                </c:pt>
                <c:pt idx="72">
                  <c:v>7794.04</c:v>
                </c:pt>
                <c:pt idx="73">
                  <c:v>7888.64</c:v>
                </c:pt>
                <c:pt idx="74">
                  <c:v>8275.69</c:v>
                </c:pt>
                <c:pt idx="75">
                  <c:v>7995.03</c:v>
                </c:pt>
                <c:pt idx="76">
                  <c:v>8161.04</c:v>
                </c:pt>
                <c:pt idx="77">
                  <c:v>7850.13</c:v>
                </c:pt>
                <c:pt idx="78">
                  <c:v>8331.2999999999993</c:v>
                </c:pt>
                <c:pt idx="79">
                  <c:v>8071.76</c:v>
                </c:pt>
                <c:pt idx="80">
                  <c:v>7859.62</c:v>
                </c:pt>
                <c:pt idx="81">
                  <c:v>8003.7</c:v>
                </c:pt>
                <c:pt idx="82">
                  <c:v>7635.72</c:v>
                </c:pt>
                <c:pt idx="83">
                  <c:v>8342.58</c:v>
                </c:pt>
                <c:pt idx="84">
                  <c:v>7696.98</c:v>
                </c:pt>
                <c:pt idx="85">
                  <c:v>7995.15</c:v>
                </c:pt>
                <c:pt idx="86">
                  <c:v>8011.36</c:v>
                </c:pt>
                <c:pt idx="87">
                  <c:v>8151.11</c:v>
                </c:pt>
                <c:pt idx="88">
                  <c:v>8219.99</c:v>
                </c:pt>
                <c:pt idx="89">
                  <c:v>8284.65</c:v>
                </c:pt>
                <c:pt idx="90">
                  <c:v>7749.22</c:v>
                </c:pt>
                <c:pt idx="91">
                  <c:v>7914.79</c:v>
                </c:pt>
                <c:pt idx="92">
                  <c:v>7824.12</c:v>
                </c:pt>
                <c:pt idx="93">
                  <c:v>8026.29</c:v>
                </c:pt>
                <c:pt idx="94">
                  <c:v>7892.66</c:v>
                </c:pt>
                <c:pt idx="95">
                  <c:v>7337.29</c:v>
                </c:pt>
                <c:pt idx="96">
                  <c:v>8137.52</c:v>
                </c:pt>
                <c:pt idx="97">
                  <c:v>7688.36</c:v>
                </c:pt>
                <c:pt idx="98">
                  <c:v>8030.27</c:v>
                </c:pt>
                <c:pt idx="99">
                  <c:v>7684.71</c:v>
                </c:pt>
                <c:pt idx="100">
                  <c:v>7885.89</c:v>
                </c:pt>
                <c:pt idx="101">
                  <c:v>8116.69</c:v>
                </c:pt>
                <c:pt idx="102">
                  <c:v>7996.25</c:v>
                </c:pt>
                <c:pt idx="103">
                  <c:v>8335.7800000000007</c:v>
                </c:pt>
                <c:pt idx="104">
                  <c:v>7930.8</c:v>
                </c:pt>
                <c:pt idx="105">
                  <c:v>7950.92</c:v>
                </c:pt>
                <c:pt idx="106">
                  <c:v>7948.98</c:v>
                </c:pt>
                <c:pt idx="107">
                  <c:v>7824.08</c:v>
                </c:pt>
                <c:pt idx="108">
                  <c:v>7951.31</c:v>
                </c:pt>
                <c:pt idx="109">
                  <c:v>7857.37</c:v>
                </c:pt>
                <c:pt idx="110">
                  <c:v>7963.85</c:v>
                </c:pt>
                <c:pt idx="111">
                  <c:v>7958.08</c:v>
                </c:pt>
                <c:pt idx="112">
                  <c:v>8387.6299999999992</c:v>
                </c:pt>
                <c:pt idx="113">
                  <c:v>8135.12</c:v>
                </c:pt>
                <c:pt idx="114">
                  <c:v>8292.17</c:v>
                </c:pt>
                <c:pt idx="115">
                  <c:v>7938.48</c:v>
                </c:pt>
                <c:pt idx="116">
                  <c:v>8153.21</c:v>
                </c:pt>
                <c:pt idx="117">
                  <c:v>7647.77</c:v>
                </c:pt>
                <c:pt idx="118">
                  <c:v>8265.41</c:v>
                </c:pt>
                <c:pt idx="119">
                  <c:v>7883.17</c:v>
                </c:pt>
                <c:pt idx="120">
                  <c:v>7838.12</c:v>
                </c:pt>
                <c:pt idx="121">
                  <c:v>7619.06</c:v>
                </c:pt>
                <c:pt idx="122">
                  <c:v>8072.2</c:v>
                </c:pt>
                <c:pt idx="123">
                  <c:v>8339.64</c:v>
                </c:pt>
                <c:pt idx="124">
                  <c:v>8263.33</c:v>
                </c:pt>
                <c:pt idx="125">
                  <c:v>8435.81</c:v>
                </c:pt>
                <c:pt idx="126">
                  <c:v>7951.32</c:v>
                </c:pt>
                <c:pt idx="127">
                  <c:v>8264.86</c:v>
                </c:pt>
              </c:numCache>
            </c:numRef>
          </c:val>
          <c:smooth val="0"/>
          <c:extLst>
            <c:ext xmlns:c16="http://schemas.microsoft.com/office/drawing/2014/chart" uri="{C3380CC4-5D6E-409C-BE32-E72D297353CC}">
              <c16:uniqueId val="{00000001-DC13-4FC5-8381-F7C9FEB567EA}"/>
            </c:ext>
          </c:extLst>
        </c:ser>
        <c:ser>
          <c:idx val="0"/>
          <c:order val="2"/>
          <c:tx>
            <c:strRef>
              <c:f>batch_times!$D$1</c:f>
              <c:strCache>
                <c:ptCount val="1"/>
                <c:pt idx="0">
                  <c:v>take 2</c:v>
                </c:pt>
              </c:strCache>
            </c:strRef>
          </c:tx>
          <c:spPr>
            <a:ln w="22225" cap="rnd">
              <a:solidFill>
                <a:schemeClr val="accent1"/>
              </a:solidFill>
            </a:ln>
            <a:effectLst>
              <a:glow rad="139700">
                <a:schemeClr val="accent1">
                  <a:satMod val="175000"/>
                  <a:alpha val="14000"/>
                </a:schemeClr>
              </a:glow>
            </a:effectLst>
          </c:spPr>
          <c:marker>
            <c:symbol val="none"/>
          </c:marker>
          <c:val>
            <c:numRef>
              <c:f>batch_times!$D$2:$D$129</c:f>
              <c:numCache>
                <c:formatCode>General</c:formatCode>
                <c:ptCount val="128"/>
                <c:pt idx="0">
                  <c:v>2856.14</c:v>
                </c:pt>
                <c:pt idx="1">
                  <c:v>4633.49</c:v>
                </c:pt>
                <c:pt idx="2">
                  <c:v>3102.82</c:v>
                </c:pt>
                <c:pt idx="3">
                  <c:v>2880.45</c:v>
                </c:pt>
                <c:pt idx="4">
                  <c:v>2857.85</c:v>
                </c:pt>
                <c:pt idx="5">
                  <c:v>2806.45</c:v>
                </c:pt>
                <c:pt idx="6">
                  <c:v>2854.04</c:v>
                </c:pt>
                <c:pt idx="7">
                  <c:v>2966.52</c:v>
                </c:pt>
                <c:pt idx="8">
                  <c:v>2892.75</c:v>
                </c:pt>
                <c:pt idx="9">
                  <c:v>2852.49</c:v>
                </c:pt>
                <c:pt idx="10">
                  <c:v>2872.27</c:v>
                </c:pt>
                <c:pt idx="11">
                  <c:v>2825.34</c:v>
                </c:pt>
                <c:pt idx="12">
                  <c:v>2841.6</c:v>
                </c:pt>
                <c:pt idx="13">
                  <c:v>2866.07</c:v>
                </c:pt>
                <c:pt idx="14">
                  <c:v>2855.55</c:v>
                </c:pt>
                <c:pt idx="15">
                  <c:v>3127.26</c:v>
                </c:pt>
                <c:pt idx="16">
                  <c:v>4495.38</c:v>
                </c:pt>
                <c:pt idx="17">
                  <c:v>2776.58</c:v>
                </c:pt>
                <c:pt idx="18">
                  <c:v>2861.56</c:v>
                </c:pt>
                <c:pt idx="19">
                  <c:v>3026.75</c:v>
                </c:pt>
                <c:pt idx="20">
                  <c:v>2830.5</c:v>
                </c:pt>
                <c:pt idx="21">
                  <c:v>2834.59</c:v>
                </c:pt>
                <c:pt idx="22">
                  <c:v>2890.69</c:v>
                </c:pt>
                <c:pt idx="23">
                  <c:v>2945.54</c:v>
                </c:pt>
                <c:pt idx="24">
                  <c:v>4560.1000000000004</c:v>
                </c:pt>
                <c:pt idx="25">
                  <c:v>3143.93</c:v>
                </c:pt>
                <c:pt idx="26">
                  <c:v>2827.34</c:v>
                </c:pt>
                <c:pt idx="27">
                  <c:v>3114.45</c:v>
                </c:pt>
                <c:pt idx="28">
                  <c:v>5009.05</c:v>
                </c:pt>
                <c:pt idx="29">
                  <c:v>4540.62</c:v>
                </c:pt>
                <c:pt idx="30">
                  <c:v>2819.99</c:v>
                </c:pt>
                <c:pt idx="31">
                  <c:v>2903.34</c:v>
                </c:pt>
                <c:pt idx="32">
                  <c:v>2873.21</c:v>
                </c:pt>
                <c:pt idx="33">
                  <c:v>2750.31</c:v>
                </c:pt>
                <c:pt idx="34">
                  <c:v>2848.99</c:v>
                </c:pt>
                <c:pt idx="35">
                  <c:v>4463.8900000000003</c:v>
                </c:pt>
                <c:pt idx="36">
                  <c:v>4416.49</c:v>
                </c:pt>
                <c:pt idx="37">
                  <c:v>3080.03</c:v>
                </c:pt>
                <c:pt idx="38">
                  <c:v>2858.2</c:v>
                </c:pt>
                <c:pt idx="39">
                  <c:v>3109.69</c:v>
                </c:pt>
                <c:pt idx="40">
                  <c:v>4484.68</c:v>
                </c:pt>
                <c:pt idx="41">
                  <c:v>2866.66</c:v>
                </c:pt>
                <c:pt idx="42">
                  <c:v>2785.36</c:v>
                </c:pt>
                <c:pt idx="43">
                  <c:v>2961.17</c:v>
                </c:pt>
                <c:pt idx="44">
                  <c:v>2958.45</c:v>
                </c:pt>
                <c:pt idx="45">
                  <c:v>2866.62</c:v>
                </c:pt>
                <c:pt idx="46">
                  <c:v>2832.4</c:v>
                </c:pt>
                <c:pt idx="47">
                  <c:v>2848.46</c:v>
                </c:pt>
                <c:pt idx="48">
                  <c:v>2944.53</c:v>
                </c:pt>
                <c:pt idx="49">
                  <c:v>2871.79</c:v>
                </c:pt>
                <c:pt idx="50">
                  <c:v>4453.01</c:v>
                </c:pt>
                <c:pt idx="51">
                  <c:v>3203</c:v>
                </c:pt>
                <c:pt idx="52">
                  <c:v>4476.01</c:v>
                </c:pt>
                <c:pt idx="53">
                  <c:v>2857.2</c:v>
                </c:pt>
                <c:pt idx="54">
                  <c:v>2939.64</c:v>
                </c:pt>
                <c:pt idx="55">
                  <c:v>3284.35</c:v>
                </c:pt>
                <c:pt idx="56">
                  <c:v>2842.12</c:v>
                </c:pt>
                <c:pt idx="57">
                  <c:v>4498.6099999999997</c:v>
                </c:pt>
                <c:pt idx="58">
                  <c:v>4701.74</c:v>
                </c:pt>
                <c:pt idx="59">
                  <c:v>2922.38</c:v>
                </c:pt>
                <c:pt idx="60">
                  <c:v>2839.4</c:v>
                </c:pt>
                <c:pt idx="61">
                  <c:v>4486.53</c:v>
                </c:pt>
                <c:pt idx="62">
                  <c:v>3013.47</c:v>
                </c:pt>
                <c:pt idx="63">
                  <c:v>2831.36</c:v>
                </c:pt>
                <c:pt idx="64">
                  <c:v>2944.29</c:v>
                </c:pt>
                <c:pt idx="65">
                  <c:v>2920.48</c:v>
                </c:pt>
                <c:pt idx="66">
                  <c:v>2805.66</c:v>
                </c:pt>
                <c:pt idx="67">
                  <c:v>4726.7</c:v>
                </c:pt>
                <c:pt idx="68">
                  <c:v>2938.26</c:v>
                </c:pt>
                <c:pt idx="69">
                  <c:v>3188.46</c:v>
                </c:pt>
                <c:pt idx="70">
                  <c:v>2828.64</c:v>
                </c:pt>
                <c:pt idx="71">
                  <c:v>2844.58</c:v>
                </c:pt>
                <c:pt idx="72">
                  <c:v>2831.08</c:v>
                </c:pt>
                <c:pt idx="73">
                  <c:v>2858.84</c:v>
                </c:pt>
                <c:pt idx="74">
                  <c:v>4513.16</c:v>
                </c:pt>
                <c:pt idx="75">
                  <c:v>2857.04</c:v>
                </c:pt>
                <c:pt idx="76">
                  <c:v>2753.68</c:v>
                </c:pt>
                <c:pt idx="77">
                  <c:v>2876.95</c:v>
                </c:pt>
                <c:pt idx="78">
                  <c:v>3158.28</c:v>
                </c:pt>
                <c:pt idx="79">
                  <c:v>2972.69</c:v>
                </c:pt>
                <c:pt idx="80">
                  <c:v>3013.64</c:v>
                </c:pt>
                <c:pt idx="81">
                  <c:v>2836.13</c:v>
                </c:pt>
                <c:pt idx="82">
                  <c:v>4499.03</c:v>
                </c:pt>
                <c:pt idx="83">
                  <c:v>2780.64</c:v>
                </c:pt>
                <c:pt idx="84">
                  <c:v>2905.69</c:v>
                </c:pt>
                <c:pt idx="85">
                  <c:v>3063.21</c:v>
                </c:pt>
                <c:pt idx="86">
                  <c:v>4589.71</c:v>
                </c:pt>
                <c:pt idx="87">
                  <c:v>2900.74</c:v>
                </c:pt>
                <c:pt idx="88">
                  <c:v>3141.19</c:v>
                </c:pt>
                <c:pt idx="89">
                  <c:v>4628.04</c:v>
                </c:pt>
                <c:pt idx="90">
                  <c:v>2935.31</c:v>
                </c:pt>
                <c:pt idx="91">
                  <c:v>4550.6400000000003</c:v>
                </c:pt>
                <c:pt idx="92">
                  <c:v>2820.78</c:v>
                </c:pt>
                <c:pt idx="93">
                  <c:v>3138.12</c:v>
                </c:pt>
                <c:pt idx="94">
                  <c:v>3294.61</c:v>
                </c:pt>
                <c:pt idx="95">
                  <c:v>4436.87</c:v>
                </c:pt>
                <c:pt idx="96">
                  <c:v>2871.56</c:v>
                </c:pt>
                <c:pt idx="97">
                  <c:v>2856.75</c:v>
                </c:pt>
                <c:pt idx="98">
                  <c:v>4535.8599999999997</c:v>
                </c:pt>
                <c:pt idx="99">
                  <c:v>2827.74</c:v>
                </c:pt>
                <c:pt idx="100">
                  <c:v>2858.09</c:v>
                </c:pt>
                <c:pt idx="101">
                  <c:v>2860.22</c:v>
                </c:pt>
                <c:pt idx="102">
                  <c:v>2885.85</c:v>
                </c:pt>
                <c:pt idx="103">
                  <c:v>2767.86</c:v>
                </c:pt>
                <c:pt idx="104">
                  <c:v>2844.44</c:v>
                </c:pt>
                <c:pt idx="105">
                  <c:v>2898.44</c:v>
                </c:pt>
                <c:pt idx="106">
                  <c:v>2736.48</c:v>
                </c:pt>
                <c:pt idx="107">
                  <c:v>2912.06</c:v>
                </c:pt>
                <c:pt idx="108">
                  <c:v>2839.26</c:v>
                </c:pt>
                <c:pt idx="109">
                  <c:v>2871.23</c:v>
                </c:pt>
                <c:pt idx="110">
                  <c:v>2919.22</c:v>
                </c:pt>
                <c:pt idx="111">
                  <c:v>2964.5</c:v>
                </c:pt>
                <c:pt idx="112">
                  <c:v>2869.47</c:v>
                </c:pt>
                <c:pt idx="113">
                  <c:v>3114.29</c:v>
                </c:pt>
                <c:pt idx="114">
                  <c:v>2896.62</c:v>
                </c:pt>
                <c:pt idx="115">
                  <c:v>2851</c:v>
                </c:pt>
                <c:pt idx="116">
                  <c:v>2851.5</c:v>
                </c:pt>
                <c:pt idx="117">
                  <c:v>2895.01</c:v>
                </c:pt>
                <c:pt idx="118">
                  <c:v>2948.74</c:v>
                </c:pt>
                <c:pt idx="119">
                  <c:v>2884.05</c:v>
                </c:pt>
                <c:pt idx="120">
                  <c:v>2853.36</c:v>
                </c:pt>
                <c:pt idx="121">
                  <c:v>4509.12</c:v>
                </c:pt>
                <c:pt idx="122">
                  <c:v>2802.36</c:v>
                </c:pt>
                <c:pt idx="123">
                  <c:v>2793.07</c:v>
                </c:pt>
                <c:pt idx="124">
                  <c:v>2801.6</c:v>
                </c:pt>
                <c:pt idx="125">
                  <c:v>2933.96</c:v>
                </c:pt>
                <c:pt idx="126">
                  <c:v>2861.41</c:v>
                </c:pt>
                <c:pt idx="127">
                  <c:v>2848.34</c:v>
                </c:pt>
              </c:numCache>
            </c:numRef>
          </c:val>
          <c:smooth val="0"/>
          <c:extLst>
            <c:ext xmlns:c16="http://schemas.microsoft.com/office/drawing/2014/chart" uri="{C3380CC4-5D6E-409C-BE32-E72D297353CC}">
              <c16:uniqueId val="{00000005-DC13-4FC5-8381-F7C9FEB567EA}"/>
            </c:ext>
          </c:extLst>
        </c:ser>
        <c:dLbls>
          <c:showLegendKey val="0"/>
          <c:showVal val="0"/>
          <c:showCatName val="0"/>
          <c:showSerName val="0"/>
          <c:showPercent val="0"/>
          <c:showBubbleSize val="0"/>
        </c:dLbls>
        <c:smooth val="0"/>
        <c:axId val="1702980719"/>
        <c:axId val="1702989359"/>
      </c:lineChart>
      <c:catAx>
        <c:axId val="17029807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2989359"/>
        <c:crosses val="autoZero"/>
        <c:auto val="1"/>
        <c:lblAlgn val="ctr"/>
        <c:lblOffset val="100"/>
        <c:tickLblSkip val="9"/>
        <c:tickMarkSkip val="10"/>
        <c:noMultiLvlLbl val="0"/>
      </c:catAx>
      <c:valAx>
        <c:axId val="1702989359"/>
        <c:scaling>
          <c:orientation val="minMax"/>
          <c:max val="10000"/>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29807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Calculation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Sheet1!$B$1</c:f>
              <c:strCache>
                <c:ptCount val="1"/>
                <c:pt idx="0">
                  <c:v>original</c:v>
                </c:pt>
              </c:strCache>
            </c:strRef>
          </c:tx>
          <c:spPr>
            <a:solidFill>
              <a:schemeClr val="accent2"/>
            </a:solidFill>
            <a:ln>
              <a:noFill/>
            </a:ln>
            <a:effectLst/>
          </c:spPr>
          <c:invertIfNegative val="0"/>
          <c:cat>
            <c:strRef>
              <c:f>Sheet1!$A$2</c:f>
              <c:strCache>
                <c:ptCount val="1"/>
                <c:pt idx="0">
                  <c:v>Max Time</c:v>
                </c:pt>
              </c:strCache>
            </c:strRef>
          </c:cat>
          <c:val>
            <c:numRef>
              <c:f>Sheet1!$B$2</c:f>
              <c:numCache>
                <c:formatCode>General</c:formatCode>
                <c:ptCount val="1"/>
                <c:pt idx="0">
                  <c:v>17416</c:v>
                </c:pt>
              </c:numCache>
            </c:numRef>
          </c:val>
          <c:extLst>
            <c:ext xmlns:c16="http://schemas.microsoft.com/office/drawing/2014/chart" uri="{C3380CC4-5D6E-409C-BE32-E72D297353CC}">
              <c16:uniqueId val="{00000000-ABCF-4925-859E-137932CFF1C0}"/>
            </c:ext>
          </c:extLst>
        </c:ser>
        <c:ser>
          <c:idx val="2"/>
          <c:order val="1"/>
          <c:tx>
            <c:strRef>
              <c:f>Sheet1!$C$1</c:f>
              <c:strCache>
                <c:ptCount val="1"/>
                <c:pt idx="0">
                  <c:v>take 1</c:v>
                </c:pt>
              </c:strCache>
            </c:strRef>
          </c:tx>
          <c:spPr>
            <a:solidFill>
              <a:schemeClr val="accent3"/>
            </a:solidFill>
            <a:ln>
              <a:noFill/>
            </a:ln>
            <a:effectLst/>
          </c:spPr>
          <c:invertIfNegative val="0"/>
          <c:cat>
            <c:strRef>
              <c:f>Sheet1!$A$2</c:f>
              <c:strCache>
                <c:ptCount val="1"/>
                <c:pt idx="0">
                  <c:v>Max Time</c:v>
                </c:pt>
              </c:strCache>
            </c:strRef>
          </c:cat>
          <c:val>
            <c:numRef>
              <c:f>Sheet1!$C$2</c:f>
              <c:numCache>
                <c:formatCode>General</c:formatCode>
                <c:ptCount val="1"/>
                <c:pt idx="0">
                  <c:v>17658</c:v>
                </c:pt>
              </c:numCache>
            </c:numRef>
          </c:val>
          <c:extLst>
            <c:ext xmlns:c16="http://schemas.microsoft.com/office/drawing/2014/chart" uri="{C3380CC4-5D6E-409C-BE32-E72D297353CC}">
              <c16:uniqueId val="{00000001-ABCF-4925-859E-137932CFF1C0}"/>
            </c:ext>
          </c:extLst>
        </c:ser>
        <c:ser>
          <c:idx val="0"/>
          <c:order val="2"/>
          <c:tx>
            <c:strRef>
              <c:f>Sheet1!$D$1</c:f>
              <c:strCache>
                <c:ptCount val="1"/>
                <c:pt idx="0">
                  <c:v>take 2</c:v>
                </c:pt>
              </c:strCache>
            </c:strRef>
          </c:tx>
          <c:spPr>
            <a:solidFill>
              <a:schemeClr val="accent1"/>
            </a:solidFill>
            <a:ln>
              <a:noFill/>
            </a:ln>
            <a:effectLst/>
          </c:spPr>
          <c:invertIfNegative val="0"/>
          <c:cat>
            <c:strRef>
              <c:f>Sheet1!$A$2</c:f>
              <c:strCache>
                <c:ptCount val="1"/>
                <c:pt idx="0">
                  <c:v>Max Time</c:v>
                </c:pt>
              </c:strCache>
            </c:strRef>
          </c:cat>
          <c:val>
            <c:numRef>
              <c:f>Sheet1!$D$2</c:f>
              <c:numCache>
                <c:formatCode>General</c:formatCode>
                <c:ptCount val="1"/>
                <c:pt idx="0">
                  <c:v>5004</c:v>
                </c:pt>
              </c:numCache>
            </c:numRef>
          </c:val>
          <c:extLst>
            <c:ext xmlns:c16="http://schemas.microsoft.com/office/drawing/2014/chart" uri="{C3380CC4-5D6E-409C-BE32-E72D297353CC}">
              <c16:uniqueId val="{00000002-3F9B-4A92-8A8D-BDF3E76CFC0F}"/>
            </c:ext>
          </c:extLst>
        </c:ser>
        <c:ser>
          <c:idx val="3"/>
          <c:order val="3"/>
          <c:tx>
            <c:strRef>
              <c:f>Sheet1!$E$1</c:f>
              <c:strCache>
                <c:ptCount val="1"/>
                <c:pt idx="0">
                  <c:v>take 3</c:v>
                </c:pt>
              </c:strCache>
            </c:strRef>
          </c:tx>
          <c:spPr>
            <a:solidFill>
              <a:schemeClr val="accent4"/>
            </a:solidFill>
            <a:ln>
              <a:noFill/>
            </a:ln>
            <a:effectLst/>
          </c:spPr>
          <c:invertIfNegative val="0"/>
          <c:cat>
            <c:strRef>
              <c:f>Sheet1!$A$2</c:f>
              <c:strCache>
                <c:ptCount val="1"/>
                <c:pt idx="0">
                  <c:v>Max Time</c:v>
                </c:pt>
              </c:strCache>
            </c:strRef>
          </c:cat>
          <c:val>
            <c:numRef>
              <c:f>Sheet1!$E$2</c:f>
              <c:numCache>
                <c:formatCode>General</c:formatCode>
                <c:ptCount val="1"/>
                <c:pt idx="0">
                  <c:v>4457</c:v>
                </c:pt>
              </c:numCache>
            </c:numRef>
          </c:val>
          <c:extLst>
            <c:ext xmlns:c16="http://schemas.microsoft.com/office/drawing/2014/chart" uri="{C3380CC4-5D6E-409C-BE32-E72D297353CC}">
              <c16:uniqueId val="{00000000-C9E1-4BDF-A596-C5AF5C8A8CF2}"/>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GB" dirty="0"/>
              <a:t>Batch Calculation Cost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0"/>
          <c:tx>
            <c:strRef>
              <c:f>batch_times!$B$1</c:f>
              <c:strCache>
                <c:ptCount val="1"/>
                <c:pt idx="0">
                  <c:v>original</c:v>
                </c:pt>
              </c:strCache>
            </c:strRef>
          </c:tx>
          <c:spPr>
            <a:ln w="22225" cap="rnd">
              <a:solidFill>
                <a:schemeClr val="accent2"/>
              </a:solidFill>
            </a:ln>
            <a:effectLst>
              <a:glow rad="139700">
                <a:schemeClr val="accent2">
                  <a:satMod val="175000"/>
                  <a:alpha val="14000"/>
                </a:schemeClr>
              </a:glow>
            </a:effectLst>
          </c:spPr>
          <c:marker>
            <c:symbol val="none"/>
          </c:marker>
          <c:val>
            <c:numRef>
              <c:f>batch_times!$B$2:$B$129</c:f>
              <c:numCache>
                <c:formatCode>General</c:formatCode>
                <c:ptCount val="128"/>
                <c:pt idx="0">
                  <c:v>134.01</c:v>
                </c:pt>
                <c:pt idx="1">
                  <c:v>130.22</c:v>
                </c:pt>
                <c:pt idx="2">
                  <c:v>139.19</c:v>
                </c:pt>
                <c:pt idx="3">
                  <c:v>132.86000000000001</c:v>
                </c:pt>
                <c:pt idx="4">
                  <c:v>133.34</c:v>
                </c:pt>
                <c:pt idx="5">
                  <c:v>142.04</c:v>
                </c:pt>
                <c:pt idx="6">
                  <c:v>133.93</c:v>
                </c:pt>
                <c:pt idx="7">
                  <c:v>132.82</c:v>
                </c:pt>
                <c:pt idx="8">
                  <c:v>129.54</c:v>
                </c:pt>
                <c:pt idx="9">
                  <c:v>133.97</c:v>
                </c:pt>
                <c:pt idx="10">
                  <c:v>141.97</c:v>
                </c:pt>
                <c:pt idx="11">
                  <c:v>125.12</c:v>
                </c:pt>
                <c:pt idx="12">
                  <c:v>142.52000000000001</c:v>
                </c:pt>
                <c:pt idx="13">
                  <c:v>136.79</c:v>
                </c:pt>
                <c:pt idx="14">
                  <c:v>126.55</c:v>
                </c:pt>
                <c:pt idx="15">
                  <c:v>133.6</c:v>
                </c:pt>
                <c:pt idx="16">
                  <c:v>140.1</c:v>
                </c:pt>
                <c:pt idx="17">
                  <c:v>136.44999999999999</c:v>
                </c:pt>
                <c:pt idx="18">
                  <c:v>133.72999999999999</c:v>
                </c:pt>
                <c:pt idx="19">
                  <c:v>129.06</c:v>
                </c:pt>
                <c:pt idx="20">
                  <c:v>129.86000000000001</c:v>
                </c:pt>
                <c:pt idx="21">
                  <c:v>140.11000000000001</c:v>
                </c:pt>
                <c:pt idx="22">
                  <c:v>134.05000000000001</c:v>
                </c:pt>
                <c:pt idx="23">
                  <c:v>140.87</c:v>
                </c:pt>
                <c:pt idx="24">
                  <c:v>128.28</c:v>
                </c:pt>
                <c:pt idx="25">
                  <c:v>130.22999999999999</c:v>
                </c:pt>
                <c:pt idx="26">
                  <c:v>135.69999999999999</c:v>
                </c:pt>
                <c:pt idx="27">
                  <c:v>143.57</c:v>
                </c:pt>
                <c:pt idx="28">
                  <c:v>131.53</c:v>
                </c:pt>
                <c:pt idx="29">
                  <c:v>132.5</c:v>
                </c:pt>
                <c:pt idx="30">
                  <c:v>128.55000000000001</c:v>
                </c:pt>
                <c:pt idx="31">
                  <c:v>130.47999999999999</c:v>
                </c:pt>
                <c:pt idx="32">
                  <c:v>128.06</c:v>
                </c:pt>
                <c:pt idx="33">
                  <c:v>136.52000000000001</c:v>
                </c:pt>
                <c:pt idx="34">
                  <c:v>139.38999999999999</c:v>
                </c:pt>
                <c:pt idx="35">
                  <c:v>142.69999999999999</c:v>
                </c:pt>
                <c:pt idx="36">
                  <c:v>133.75</c:v>
                </c:pt>
                <c:pt idx="37">
                  <c:v>136.43</c:v>
                </c:pt>
                <c:pt idx="38">
                  <c:v>140.44</c:v>
                </c:pt>
                <c:pt idx="39">
                  <c:v>138</c:v>
                </c:pt>
                <c:pt idx="40">
                  <c:v>134.62</c:v>
                </c:pt>
                <c:pt idx="41">
                  <c:v>138.13</c:v>
                </c:pt>
                <c:pt idx="42">
                  <c:v>135.38999999999999</c:v>
                </c:pt>
                <c:pt idx="43">
                  <c:v>140.27000000000001</c:v>
                </c:pt>
                <c:pt idx="44">
                  <c:v>139.65</c:v>
                </c:pt>
                <c:pt idx="45">
                  <c:v>142.33000000000001</c:v>
                </c:pt>
                <c:pt idx="46">
                  <c:v>138</c:v>
                </c:pt>
                <c:pt idx="47">
                  <c:v>139.22999999999999</c:v>
                </c:pt>
                <c:pt idx="48">
                  <c:v>138.88999999999999</c:v>
                </c:pt>
                <c:pt idx="49">
                  <c:v>129.16</c:v>
                </c:pt>
                <c:pt idx="50">
                  <c:v>138.53</c:v>
                </c:pt>
                <c:pt idx="51">
                  <c:v>139.9</c:v>
                </c:pt>
                <c:pt idx="52">
                  <c:v>136.27000000000001</c:v>
                </c:pt>
                <c:pt idx="53">
                  <c:v>132.63</c:v>
                </c:pt>
                <c:pt idx="54">
                  <c:v>135.63999999999999</c:v>
                </c:pt>
                <c:pt idx="55">
                  <c:v>142.19999999999999</c:v>
                </c:pt>
                <c:pt idx="56">
                  <c:v>133.6</c:v>
                </c:pt>
                <c:pt idx="57">
                  <c:v>142.54</c:v>
                </c:pt>
                <c:pt idx="58">
                  <c:v>133.35</c:v>
                </c:pt>
                <c:pt idx="59">
                  <c:v>136.30000000000001</c:v>
                </c:pt>
                <c:pt idx="60">
                  <c:v>134.68</c:v>
                </c:pt>
                <c:pt idx="61">
                  <c:v>134.91999999999999</c:v>
                </c:pt>
                <c:pt idx="62">
                  <c:v>131.97999999999999</c:v>
                </c:pt>
                <c:pt idx="63">
                  <c:v>144.08000000000001</c:v>
                </c:pt>
                <c:pt idx="64">
                  <c:v>138.38999999999999</c:v>
                </c:pt>
                <c:pt idx="65">
                  <c:v>132.97</c:v>
                </c:pt>
                <c:pt idx="66">
                  <c:v>140.51</c:v>
                </c:pt>
                <c:pt idx="67">
                  <c:v>133.94999999999999</c:v>
                </c:pt>
                <c:pt idx="68">
                  <c:v>135.07</c:v>
                </c:pt>
                <c:pt idx="69">
                  <c:v>124.46</c:v>
                </c:pt>
                <c:pt idx="70">
                  <c:v>137.28</c:v>
                </c:pt>
                <c:pt idx="71">
                  <c:v>137.01</c:v>
                </c:pt>
                <c:pt idx="72">
                  <c:v>139.13</c:v>
                </c:pt>
                <c:pt idx="73">
                  <c:v>125.33</c:v>
                </c:pt>
                <c:pt idx="74">
                  <c:v>137.22</c:v>
                </c:pt>
                <c:pt idx="75">
                  <c:v>137.47</c:v>
                </c:pt>
                <c:pt idx="76">
                  <c:v>134.36000000000001</c:v>
                </c:pt>
                <c:pt idx="77">
                  <c:v>137.19999999999999</c:v>
                </c:pt>
                <c:pt idx="78">
                  <c:v>139.07</c:v>
                </c:pt>
                <c:pt idx="79">
                  <c:v>141.41</c:v>
                </c:pt>
                <c:pt idx="80">
                  <c:v>132.84</c:v>
                </c:pt>
                <c:pt idx="81">
                  <c:v>132.62</c:v>
                </c:pt>
                <c:pt idx="82">
                  <c:v>134.81</c:v>
                </c:pt>
                <c:pt idx="83">
                  <c:v>141.63</c:v>
                </c:pt>
                <c:pt idx="84">
                  <c:v>141.22999999999999</c:v>
                </c:pt>
                <c:pt idx="85">
                  <c:v>135.75</c:v>
                </c:pt>
                <c:pt idx="86">
                  <c:v>143.27000000000001</c:v>
                </c:pt>
                <c:pt idx="87">
                  <c:v>143.13</c:v>
                </c:pt>
                <c:pt idx="88">
                  <c:v>131.5</c:v>
                </c:pt>
                <c:pt idx="89">
                  <c:v>138.13</c:v>
                </c:pt>
                <c:pt idx="90">
                  <c:v>140.57</c:v>
                </c:pt>
                <c:pt idx="91">
                  <c:v>133.86000000000001</c:v>
                </c:pt>
                <c:pt idx="92">
                  <c:v>134.26</c:v>
                </c:pt>
                <c:pt idx="93">
                  <c:v>136.26</c:v>
                </c:pt>
                <c:pt idx="94">
                  <c:v>142.49</c:v>
                </c:pt>
                <c:pt idx="95">
                  <c:v>138.75</c:v>
                </c:pt>
                <c:pt idx="96">
                  <c:v>140.28</c:v>
                </c:pt>
                <c:pt idx="97">
                  <c:v>132.96</c:v>
                </c:pt>
                <c:pt idx="98">
                  <c:v>133.03</c:v>
                </c:pt>
                <c:pt idx="99">
                  <c:v>136.79</c:v>
                </c:pt>
                <c:pt idx="100">
                  <c:v>132.47999999999999</c:v>
                </c:pt>
                <c:pt idx="101">
                  <c:v>131.87</c:v>
                </c:pt>
                <c:pt idx="102">
                  <c:v>132.29</c:v>
                </c:pt>
                <c:pt idx="103">
                  <c:v>144.22</c:v>
                </c:pt>
                <c:pt idx="104">
                  <c:v>131.87</c:v>
                </c:pt>
                <c:pt idx="105">
                  <c:v>139.06</c:v>
                </c:pt>
                <c:pt idx="106">
                  <c:v>143.15</c:v>
                </c:pt>
                <c:pt idx="107">
                  <c:v>141.24</c:v>
                </c:pt>
                <c:pt idx="108">
                  <c:v>141.49</c:v>
                </c:pt>
                <c:pt idx="109">
                  <c:v>138.94999999999999</c:v>
                </c:pt>
                <c:pt idx="110">
                  <c:v>132.96</c:v>
                </c:pt>
                <c:pt idx="111">
                  <c:v>138.22999999999999</c:v>
                </c:pt>
                <c:pt idx="112">
                  <c:v>135.22</c:v>
                </c:pt>
                <c:pt idx="113">
                  <c:v>140.47</c:v>
                </c:pt>
                <c:pt idx="114">
                  <c:v>132.9</c:v>
                </c:pt>
                <c:pt idx="115">
                  <c:v>133.71</c:v>
                </c:pt>
                <c:pt idx="116">
                  <c:v>135.68</c:v>
                </c:pt>
                <c:pt idx="117">
                  <c:v>129.03</c:v>
                </c:pt>
                <c:pt idx="118">
                  <c:v>135.88999999999999</c:v>
                </c:pt>
                <c:pt idx="119">
                  <c:v>126.88</c:v>
                </c:pt>
                <c:pt idx="120">
                  <c:v>141.72</c:v>
                </c:pt>
                <c:pt idx="121">
                  <c:v>141.93</c:v>
                </c:pt>
                <c:pt idx="122">
                  <c:v>133.61000000000001</c:v>
                </c:pt>
                <c:pt idx="123">
                  <c:v>137.22999999999999</c:v>
                </c:pt>
                <c:pt idx="124">
                  <c:v>136.19</c:v>
                </c:pt>
                <c:pt idx="125">
                  <c:v>141.22999999999999</c:v>
                </c:pt>
                <c:pt idx="126">
                  <c:v>141.79</c:v>
                </c:pt>
                <c:pt idx="127">
                  <c:v>128.6</c:v>
                </c:pt>
              </c:numCache>
            </c:numRef>
          </c:val>
          <c:smooth val="0"/>
          <c:extLst>
            <c:ext xmlns:c16="http://schemas.microsoft.com/office/drawing/2014/chart" uri="{C3380CC4-5D6E-409C-BE32-E72D297353CC}">
              <c16:uniqueId val="{00000000-C51E-4944-935A-901A7E4B3D99}"/>
            </c:ext>
          </c:extLst>
        </c:ser>
        <c:ser>
          <c:idx val="2"/>
          <c:order val="1"/>
          <c:tx>
            <c:strRef>
              <c:f>batch_times!$C$1</c:f>
              <c:strCache>
                <c:ptCount val="1"/>
                <c:pt idx="0">
                  <c:v>take 1</c:v>
                </c:pt>
              </c:strCache>
            </c:strRef>
          </c:tx>
          <c:spPr>
            <a:ln w="22225" cap="rnd">
              <a:solidFill>
                <a:schemeClr val="accent3"/>
              </a:solidFill>
            </a:ln>
            <a:effectLst>
              <a:glow rad="139700">
                <a:schemeClr val="accent3">
                  <a:satMod val="175000"/>
                  <a:alpha val="14000"/>
                </a:schemeClr>
              </a:glow>
            </a:effectLst>
          </c:spPr>
          <c:marker>
            <c:symbol val="none"/>
          </c:marker>
          <c:val>
            <c:numRef>
              <c:f>batch_times!$C$2:$C$129</c:f>
              <c:numCache>
                <c:formatCode>General</c:formatCode>
                <c:ptCount val="128"/>
                <c:pt idx="0">
                  <c:v>143.27000000000001</c:v>
                </c:pt>
                <c:pt idx="1">
                  <c:v>141.66</c:v>
                </c:pt>
                <c:pt idx="2">
                  <c:v>141.83000000000001</c:v>
                </c:pt>
                <c:pt idx="3">
                  <c:v>136.12</c:v>
                </c:pt>
                <c:pt idx="4">
                  <c:v>141.02000000000001</c:v>
                </c:pt>
                <c:pt idx="5">
                  <c:v>142.43</c:v>
                </c:pt>
                <c:pt idx="6">
                  <c:v>141.85</c:v>
                </c:pt>
                <c:pt idx="7">
                  <c:v>144.02000000000001</c:v>
                </c:pt>
                <c:pt idx="8">
                  <c:v>138.80000000000001</c:v>
                </c:pt>
                <c:pt idx="9">
                  <c:v>143.75</c:v>
                </c:pt>
                <c:pt idx="10">
                  <c:v>141.05000000000001</c:v>
                </c:pt>
                <c:pt idx="11">
                  <c:v>136.74</c:v>
                </c:pt>
                <c:pt idx="12">
                  <c:v>142.72999999999999</c:v>
                </c:pt>
                <c:pt idx="13">
                  <c:v>138.28</c:v>
                </c:pt>
                <c:pt idx="14">
                  <c:v>138.75</c:v>
                </c:pt>
                <c:pt idx="15">
                  <c:v>139.36000000000001</c:v>
                </c:pt>
                <c:pt idx="16">
                  <c:v>142.16999999999999</c:v>
                </c:pt>
                <c:pt idx="17">
                  <c:v>141.03</c:v>
                </c:pt>
                <c:pt idx="18">
                  <c:v>141.86000000000001</c:v>
                </c:pt>
                <c:pt idx="19">
                  <c:v>139.31</c:v>
                </c:pt>
                <c:pt idx="20">
                  <c:v>143.33000000000001</c:v>
                </c:pt>
                <c:pt idx="21">
                  <c:v>138.57</c:v>
                </c:pt>
                <c:pt idx="22">
                  <c:v>140.29</c:v>
                </c:pt>
                <c:pt idx="23">
                  <c:v>140.91</c:v>
                </c:pt>
                <c:pt idx="24">
                  <c:v>141.63</c:v>
                </c:pt>
                <c:pt idx="25">
                  <c:v>139.68</c:v>
                </c:pt>
                <c:pt idx="26">
                  <c:v>142.96</c:v>
                </c:pt>
                <c:pt idx="27">
                  <c:v>142.46</c:v>
                </c:pt>
                <c:pt idx="28">
                  <c:v>140.78</c:v>
                </c:pt>
                <c:pt idx="29">
                  <c:v>134.83000000000001</c:v>
                </c:pt>
                <c:pt idx="30">
                  <c:v>141.97</c:v>
                </c:pt>
                <c:pt idx="31">
                  <c:v>133.29</c:v>
                </c:pt>
                <c:pt idx="32">
                  <c:v>140.07</c:v>
                </c:pt>
                <c:pt idx="33">
                  <c:v>128.75</c:v>
                </c:pt>
                <c:pt idx="34">
                  <c:v>133.32</c:v>
                </c:pt>
                <c:pt idx="35">
                  <c:v>140.68</c:v>
                </c:pt>
                <c:pt idx="36">
                  <c:v>141.88</c:v>
                </c:pt>
                <c:pt idx="37">
                  <c:v>142.11000000000001</c:v>
                </c:pt>
                <c:pt idx="38">
                  <c:v>141.88999999999999</c:v>
                </c:pt>
                <c:pt idx="39">
                  <c:v>139.41</c:v>
                </c:pt>
                <c:pt idx="40">
                  <c:v>141.37</c:v>
                </c:pt>
                <c:pt idx="41">
                  <c:v>134.91999999999999</c:v>
                </c:pt>
                <c:pt idx="42">
                  <c:v>139.5</c:v>
                </c:pt>
                <c:pt idx="43">
                  <c:v>142.13</c:v>
                </c:pt>
                <c:pt idx="44">
                  <c:v>135.86000000000001</c:v>
                </c:pt>
                <c:pt idx="45">
                  <c:v>139.1</c:v>
                </c:pt>
                <c:pt idx="46">
                  <c:v>139.88</c:v>
                </c:pt>
                <c:pt idx="47">
                  <c:v>143.69999999999999</c:v>
                </c:pt>
                <c:pt idx="48">
                  <c:v>140.96</c:v>
                </c:pt>
                <c:pt idx="49">
                  <c:v>142.32</c:v>
                </c:pt>
                <c:pt idx="50">
                  <c:v>143.16999999999999</c:v>
                </c:pt>
                <c:pt idx="51">
                  <c:v>141.69999999999999</c:v>
                </c:pt>
                <c:pt idx="52">
                  <c:v>141.19999999999999</c:v>
                </c:pt>
                <c:pt idx="53">
                  <c:v>137.05000000000001</c:v>
                </c:pt>
                <c:pt idx="54">
                  <c:v>142.91</c:v>
                </c:pt>
                <c:pt idx="55">
                  <c:v>142.5</c:v>
                </c:pt>
                <c:pt idx="56">
                  <c:v>141.80000000000001</c:v>
                </c:pt>
                <c:pt idx="57">
                  <c:v>140.63</c:v>
                </c:pt>
                <c:pt idx="58">
                  <c:v>144.51</c:v>
                </c:pt>
                <c:pt idx="59">
                  <c:v>140.94999999999999</c:v>
                </c:pt>
                <c:pt idx="60">
                  <c:v>141.9</c:v>
                </c:pt>
                <c:pt idx="61">
                  <c:v>140.82</c:v>
                </c:pt>
                <c:pt idx="62">
                  <c:v>141.16999999999999</c:v>
                </c:pt>
                <c:pt idx="63">
                  <c:v>141.74</c:v>
                </c:pt>
                <c:pt idx="64">
                  <c:v>138.47</c:v>
                </c:pt>
                <c:pt idx="65">
                  <c:v>139.41999999999999</c:v>
                </c:pt>
                <c:pt idx="66">
                  <c:v>133.66</c:v>
                </c:pt>
                <c:pt idx="67">
                  <c:v>139.76</c:v>
                </c:pt>
                <c:pt idx="68">
                  <c:v>139.38999999999999</c:v>
                </c:pt>
                <c:pt idx="69">
                  <c:v>141.33000000000001</c:v>
                </c:pt>
                <c:pt idx="70">
                  <c:v>135.32</c:v>
                </c:pt>
                <c:pt idx="71">
                  <c:v>132.29</c:v>
                </c:pt>
                <c:pt idx="72">
                  <c:v>130.37</c:v>
                </c:pt>
                <c:pt idx="73">
                  <c:v>133.81</c:v>
                </c:pt>
                <c:pt idx="74">
                  <c:v>140.82</c:v>
                </c:pt>
                <c:pt idx="75">
                  <c:v>134.57</c:v>
                </c:pt>
                <c:pt idx="76">
                  <c:v>136.41</c:v>
                </c:pt>
                <c:pt idx="77">
                  <c:v>133.24</c:v>
                </c:pt>
                <c:pt idx="78">
                  <c:v>141.29</c:v>
                </c:pt>
                <c:pt idx="79">
                  <c:v>135.88</c:v>
                </c:pt>
                <c:pt idx="80">
                  <c:v>133.52000000000001</c:v>
                </c:pt>
                <c:pt idx="81">
                  <c:v>134.57</c:v>
                </c:pt>
                <c:pt idx="82">
                  <c:v>128.02000000000001</c:v>
                </c:pt>
                <c:pt idx="83">
                  <c:v>142.29</c:v>
                </c:pt>
                <c:pt idx="84">
                  <c:v>130.25</c:v>
                </c:pt>
                <c:pt idx="85">
                  <c:v>134.55000000000001</c:v>
                </c:pt>
                <c:pt idx="86">
                  <c:v>136.16999999999999</c:v>
                </c:pt>
                <c:pt idx="87">
                  <c:v>137.77000000000001</c:v>
                </c:pt>
                <c:pt idx="88">
                  <c:v>137.63999999999999</c:v>
                </c:pt>
                <c:pt idx="89">
                  <c:v>140.75</c:v>
                </c:pt>
                <c:pt idx="90">
                  <c:v>130.5</c:v>
                </c:pt>
                <c:pt idx="91">
                  <c:v>133.94</c:v>
                </c:pt>
                <c:pt idx="92">
                  <c:v>133.74</c:v>
                </c:pt>
                <c:pt idx="93">
                  <c:v>135.35</c:v>
                </c:pt>
                <c:pt idx="94">
                  <c:v>133</c:v>
                </c:pt>
                <c:pt idx="95">
                  <c:v>122.73</c:v>
                </c:pt>
                <c:pt idx="96">
                  <c:v>138.94</c:v>
                </c:pt>
                <c:pt idx="97">
                  <c:v>129.29</c:v>
                </c:pt>
                <c:pt idx="98">
                  <c:v>134.46</c:v>
                </c:pt>
                <c:pt idx="99">
                  <c:v>130</c:v>
                </c:pt>
                <c:pt idx="100">
                  <c:v>133.19999999999999</c:v>
                </c:pt>
                <c:pt idx="101">
                  <c:v>136.16999999999999</c:v>
                </c:pt>
                <c:pt idx="102">
                  <c:v>134.06</c:v>
                </c:pt>
                <c:pt idx="103">
                  <c:v>141.13</c:v>
                </c:pt>
                <c:pt idx="104">
                  <c:v>133.97999999999999</c:v>
                </c:pt>
                <c:pt idx="105">
                  <c:v>134.83000000000001</c:v>
                </c:pt>
                <c:pt idx="106">
                  <c:v>134.55000000000001</c:v>
                </c:pt>
                <c:pt idx="107">
                  <c:v>131.69</c:v>
                </c:pt>
                <c:pt idx="108">
                  <c:v>134.13</c:v>
                </c:pt>
                <c:pt idx="109">
                  <c:v>132.91999999999999</c:v>
                </c:pt>
                <c:pt idx="110">
                  <c:v>134.88999999999999</c:v>
                </c:pt>
                <c:pt idx="111">
                  <c:v>134.74</c:v>
                </c:pt>
                <c:pt idx="112">
                  <c:v>141.16</c:v>
                </c:pt>
                <c:pt idx="113">
                  <c:v>136.97</c:v>
                </c:pt>
                <c:pt idx="114">
                  <c:v>141.47999999999999</c:v>
                </c:pt>
                <c:pt idx="115">
                  <c:v>133.12</c:v>
                </c:pt>
                <c:pt idx="116">
                  <c:v>139.78</c:v>
                </c:pt>
                <c:pt idx="117">
                  <c:v>128.16999999999999</c:v>
                </c:pt>
                <c:pt idx="118">
                  <c:v>140.69999999999999</c:v>
                </c:pt>
                <c:pt idx="119">
                  <c:v>134.44</c:v>
                </c:pt>
                <c:pt idx="120">
                  <c:v>131.13999999999999</c:v>
                </c:pt>
                <c:pt idx="121">
                  <c:v>128.63999999999999</c:v>
                </c:pt>
                <c:pt idx="122">
                  <c:v>136.4</c:v>
                </c:pt>
                <c:pt idx="123">
                  <c:v>142.18</c:v>
                </c:pt>
                <c:pt idx="124">
                  <c:v>140.41</c:v>
                </c:pt>
                <c:pt idx="125">
                  <c:v>143.32</c:v>
                </c:pt>
                <c:pt idx="126">
                  <c:v>134.28</c:v>
                </c:pt>
                <c:pt idx="127">
                  <c:v>139.9</c:v>
                </c:pt>
              </c:numCache>
            </c:numRef>
          </c:val>
          <c:smooth val="0"/>
          <c:extLst>
            <c:ext xmlns:c16="http://schemas.microsoft.com/office/drawing/2014/chart" uri="{C3380CC4-5D6E-409C-BE32-E72D297353CC}">
              <c16:uniqueId val="{00000001-C51E-4944-935A-901A7E4B3D99}"/>
            </c:ext>
          </c:extLst>
        </c:ser>
        <c:ser>
          <c:idx val="0"/>
          <c:order val="2"/>
          <c:tx>
            <c:strRef>
              <c:f>batch_times!$D$1</c:f>
              <c:strCache>
                <c:ptCount val="1"/>
                <c:pt idx="0">
                  <c:v>take2</c:v>
                </c:pt>
              </c:strCache>
            </c:strRef>
          </c:tx>
          <c:spPr>
            <a:ln w="22225" cap="rnd">
              <a:solidFill>
                <a:schemeClr val="accent1"/>
              </a:solidFill>
            </a:ln>
            <a:effectLst>
              <a:glow rad="139700">
                <a:schemeClr val="accent1">
                  <a:satMod val="175000"/>
                  <a:alpha val="14000"/>
                </a:schemeClr>
              </a:glow>
            </a:effectLst>
          </c:spPr>
          <c:marker>
            <c:symbol val="none"/>
          </c:marker>
          <c:val>
            <c:numRef>
              <c:f>batch_times!$D$2:$D$129</c:f>
              <c:numCache>
                <c:formatCode>General</c:formatCode>
                <c:ptCount val="128"/>
                <c:pt idx="0">
                  <c:v>32.56</c:v>
                </c:pt>
                <c:pt idx="1">
                  <c:v>67.86</c:v>
                </c:pt>
                <c:pt idx="2">
                  <c:v>37.81</c:v>
                </c:pt>
                <c:pt idx="3">
                  <c:v>33.200000000000003</c:v>
                </c:pt>
                <c:pt idx="4">
                  <c:v>33.22</c:v>
                </c:pt>
                <c:pt idx="5">
                  <c:v>31.19</c:v>
                </c:pt>
                <c:pt idx="6">
                  <c:v>31.85</c:v>
                </c:pt>
                <c:pt idx="7">
                  <c:v>34.33</c:v>
                </c:pt>
                <c:pt idx="8">
                  <c:v>33.01</c:v>
                </c:pt>
                <c:pt idx="9">
                  <c:v>32.08</c:v>
                </c:pt>
                <c:pt idx="10">
                  <c:v>31.86</c:v>
                </c:pt>
                <c:pt idx="11">
                  <c:v>32.03</c:v>
                </c:pt>
                <c:pt idx="12">
                  <c:v>32.340000000000003</c:v>
                </c:pt>
                <c:pt idx="13">
                  <c:v>32.630000000000003</c:v>
                </c:pt>
                <c:pt idx="14">
                  <c:v>32.11</c:v>
                </c:pt>
                <c:pt idx="15">
                  <c:v>36.97</c:v>
                </c:pt>
                <c:pt idx="16">
                  <c:v>65.8</c:v>
                </c:pt>
                <c:pt idx="17">
                  <c:v>31</c:v>
                </c:pt>
                <c:pt idx="18">
                  <c:v>32.880000000000003</c:v>
                </c:pt>
                <c:pt idx="19">
                  <c:v>35.549999999999997</c:v>
                </c:pt>
                <c:pt idx="20">
                  <c:v>32</c:v>
                </c:pt>
                <c:pt idx="21">
                  <c:v>32.19</c:v>
                </c:pt>
                <c:pt idx="22">
                  <c:v>33.119999999999997</c:v>
                </c:pt>
                <c:pt idx="23">
                  <c:v>33.729999999999997</c:v>
                </c:pt>
                <c:pt idx="24">
                  <c:v>65.81</c:v>
                </c:pt>
                <c:pt idx="25">
                  <c:v>37.86</c:v>
                </c:pt>
                <c:pt idx="26">
                  <c:v>31.52</c:v>
                </c:pt>
                <c:pt idx="27">
                  <c:v>37.47</c:v>
                </c:pt>
                <c:pt idx="28">
                  <c:v>75.83</c:v>
                </c:pt>
                <c:pt idx="29">
                  <c:v>65.790000000000006</c:v>
                </c:pt>
                <c:pt idx="30">
                  <c:v>31.87</c:v>
                </c:pt>
                <c:pt idx="31">
                  <c:v>33.729999999999997</c:v>
                </c:pt>
                <c:pt idx="32">
                  <c:v>32.590000000000003</c:v>
                </c:pt>
                <c:pt idx="33">
                  <c:v>30.12</c:v>
                </c:pt>
                <c:pt idx="34">
                  <c:v>32.35</c:v>
                </c:pt>
                <c:pt idx="35">
                  <c:v>64.89</c:v>
                </c:pt>
                <c:pt idx="36">
                  <c:v>63.73</c:v>
                </c:pt>
                <c:pt idx="37">
                  <c:v>36.99</c:v>
                </c:pt>
                <c:pt idx="38">
                  <c:v>32.46</c:v>
                </c:pt>
                <c:pt idx="39">
                  <c:v>37.22</c:v>
                </c:pt>
                <c:pt idx="40">
                  <c:v>64.98</c:v>
                </c:pt>
                <c:pt idx="41">
                  <c:v>32.950000000000003</c:v>
                </c:pt>
                <c:pt idx="42">
                  <c:v>30.76</c:v>
                </c:pt>
                <c:pt idx="43">
                  <c:v>34.770000000000003</c:v>
                </c:pt>
                <c:pt idx="44">
                  <c:v>34.380000000000003</c:v>
                </c:pt>
                <c:pt idx="45">
                  <c:v>32.79</c:v>
                </c:pt>
                <c:pt idx="46">
                  <c:v>31.92</c:v>
                </c:pt>
                <c:pt idx="47">
                  <c:v>32.020000000000003</c:v>
                </c:pt>
                <c:pt idx="48">
                  <c:v>33.44</c:v>
                </c:pt>
                <c:pt idx="49">
                  <c:v>33.270000000000003</c:v>
                </c:pt>
                <c:pt idx="50">
                  <c:v>64.53</c:v>
                </c:pt>
                <c:pt idx="51">
                  <c:v>39.450000000000003</c:v>
                </c:pt>
                <c:pt idx="52">
                  <c:v>65.209999999999994</c:v>
                </c:pt>
                <c:pt idx="53">
                  <c:v>32.61</c:v>
                </c:pt>
                <c:pt idx="54">
                  <c:v>33.700000000000003</c:v>
                </c:pt>
                <c:pt idx="55">
                  <c:v>41.48</c:v>
                </c:pt>
                <c:pt idx="56">
                  <c:v>32.79</c:v>
                </c:pt>
                <c:pt idx="57">
                  <c:v>64.91</c:v>
                </c:pt>
                <c:pt idx="58">
                  <c:v>68.77</c:v>
                </c:pt>
                <c:pt idx="59">
                  <c:v>33.799999999999997</c:v>
                </c:pt>
                <c:pt idx="60">
                  <c:v>32.020000000000003</c:v>
                </c:pt>
                <c:pt idx="61">
                  <c:v>65.3</c:v>
                </c:pt>
                <c:pt idx="62">
                  <c:v>34.869999999999997</c:v>
                </c:pt>
                <c:pt idx="63">
                  <c:v>32.35</c:v>
                </c:pt>
                <c:pt idx="64">
                  <c:v>33.82</c:v>
                </c:pt>
                <c:pt idx="65">
                  <c:v>33.89</c:v>
                </c:pt>
                <c:pt idx="66">
                  <c:v>31.3</c:v>
                </c:pt>
                <c:pt idx="67">
                  <c:v>70.010000000000005</c:v>
                </c:pt>
                <c:pt idx="68">
                  <c:v>34.020000000000003</c:v>
                </c:pt>
                <c:pt idx="69">
                  <c:v>38.56</c:v>
                </c:pt>
                <c:pt idx="70">
                  <c:v>31.65</c:v>
                </c:pt>
                <c:pt idx="71">
                  <c:v>31.59</c:v>
                </c:pt>
                <c:pt idx="72">
                  <c:v>31.83</c:v>
                </c:pt>
                <c:pt idx="73">
                  <c:v>32.630000000000003</c:v>
                </c:pt>
                <c:pt idx="74">
                  <c:v>65.42</c:v>
                </c:pt>
                <c:pt idx="75">
                  <c:v>32.42</c:v>
                </c:pt>
                <c:pt idx="76">
                  <c:v>31.27</c:v>
                </c:pt>
                <c:pt idx="77">
                  <c:v>32.520000000000003</c:v>
                </c:pt>
                <c:pt idx="78">
                  <c:v>38.93</c:v>
                </c:pt>
                <c:pt idx="79">
                  <c:v>35.07</c:v>
                </c:pt>
                <c:pt idx="80">
                  <c:v>35.659999999999997</c:v>
                </c:pt>
                <c:pt idx="81">
                  <c:v>32.68</c:v>
                </c:pt>
                <c:pt idx="82">
                  <c:v>64.98</c:v>
                </c:pt>
                <c:pt idx="83">
                  <c:v>30.08</c:v>
                </c:pt>
                <c:pt idx="84">
                  <c:v>33.35</c:v>
                </c:pt>
                <c:pt idx="85">
                  <c:v>37.119999999999997</c:v>
                </c:pt>
                <c:pt idx="86">
                  <c:v>67.010000000000005</c:v>
                </c:pt>
                <c:pt idx="87">
                  <c:v>33.17</c:v>
                </c:pt>
                <c:pt idx="88">
                  <c:v>38.15</c:v>
                </c:pt>
                <c:pt idx="89">
                  <c:v>68.290000000000006</c:v>
                </c:pt>
                <c:pt idx="90">
                  <c:v>33.68</c:v>
                </c:pt>
                <c:pt idx="91">
                  <c:v>66.260000000000005</c:v>
                </c:pt>
                <c:pt idx="92">
                  <c:v>31.73</c:v>
                </c:pt>
                <c:pt idx="93">
                  <c:v>37.979999999999997</c:v>
                </c:pt>
                <c:pt idx="94">
                  <c:v>41.38</c:v>
                </c:pt>
                <c:pt idx="95">
                  <c:v>64.06</c:v>
                </c:pt>
                <c:pt idx="96">
                  <c:v>32.72</c:v>
                </c:pt>
                <c:pt idx="97">
                  <c:v>32.64</c:v>
                </c:pt>
                <c:pt idx="98">
                  <c:v>65.95</c:v>
                </c:pt>
                <c:pt idx="99">
                  <c:v>32.06</c:v>
                </c:pt>
                <c:pt idx="100">
                  <c:v>33</c:v>
                </c:pt>
                <c:pt idx="101">
                  <c:v>31.64</c:v>
                </c:pt>
                <c:pt idx="102">
                  <c:v>32.79</c:v>
                </c:pt>
                <c:pt idx="103">
                  <c:v>30.24</c:v>
                </c:pt>
                <c:pt idx="104">
                  <c:v>33.049999999999997</c:v>
                </c:pt>
                <c:pt idx="105">
                  <c:v>33.229999999999997</c:v>
                </c:pt>
                <c:pt idx="106">
                  <c:v>29.73</c:v>
                </c:pt>
                <c:pt idx="107">
                  <c:v>32.880000000000003</c:v>
                </c:pt>
                <c:pt idx="108">
                  <c:v>31.61</c:v>
                </c:pt>
                <c:pt idx="109">
                  <c:v>32.4</c:v>
                </c:pt>
                <c:pt idx="110">
                  <c:v>33.44</c:v>
                </c:pt>
                <c:pt idx="111">
                  <c:v>35.15</c:v>
                </c:pt>
                <c:pt idx="112">
                  <c:v>31.49</c:v>
                </c:pt>
                <c:pt idx="113">
                  <c:v>37.54</c:v>
                </c:pt>
                <c:pt idx="114">
                  <c:v>33.200000000000003</c:v>
                </c:pt>
                <c:pt idx="115">
                  <c:v>32.200000000000003</c:v>
                </c:pt>
                <c:pt idx="116">
                  <c:v>32.39</c:v>
                </c:pt>
                <c:pt idx="117">
                  <c:v>32.840000000000003</c:v>
                </c:pt>
                <c:pt idx="118">
                  <c:v>34.799999999999997</c:v>
                </c:pt>
                <c:pt idx="119">
                  <c:v>32.86</c:v>
                </c:pt>
                <c:pt idx="120">
                  <c:v>32.21</c:v>
                </c:pt>
                <c:pt idx="121">
                  <c:v>65.5</c:v>
                </c:pt>
                <c:pt idx="122">
                  <c:v>30.71</c:v>
                </c:pt>
                <c:pt idx="123">
                  <c:v>31.53</c:v>
                </c:pt>
                <c:pt idx="124">
                  <c:v>31.72</c:v>
                </c:pt>
                <c:pt idx="125">
                  <c:v>33.44</c:v>
                </c:pt>
                <c:pt idx="126">
                  <c:v>32.549999999999997</c:v>
                </c:pt>
                <c:pt idx="127">
                  <c:v>32.29</c:v>
                </c:pt>
              </c:numCache>
            </c:numRef>
          </c:val>
          <c:smooth val="0"/>
          <c:extLst>
            <c:ext xmlns:c16="http://schemas.microsoft.com/office/drawing/2014/chart" uri="{C3380CC4-5D6E-409C-BE32-E72D297353CC}">
              <c16:uniqueId val="{00000002-C51E-4944-935A-901A7E4B3D99}"/>
            </c:ext>
          </c:extLst>
        </c:ser>
        <c:ser>
          <c:idx val="3"/>
          <c:order val="3"/>
          <c:tx>
            <c:strRef>
              <c:f>batch_times!$E$1</c:f>
              <c:strCache>
                <c:ptCount val="1"/>
                <c:pt idx="0">
                  <c:v>take3</c:v>
                </c:pt>
              </c:strCache>
            </c:strRef>
          </c:tx>
          <c:spPr>
            <a:ln w="22225" cap="rnd">
              <a:solidFill>
                <a:schemeClr val="accent4"/>
              </a:solidFill>
            </a:ln>
            <a:effectLst>
              <a:glow rad="139700">
                <a:schemeClr val="accent4">
                  <a:satMod val="175000"/>
                  <a:alpha val="14000"/>
                </a:schemeClr>
              </a:glow>
            </a:effectLst>
          </c:spPr>
          <c:marker>
            <c:symbol val="none"/>
          </c:marker>
          <c:val>
            <c:numRef>
              <c:f>batch_times!$E$2:$E$129</c:f>
              <c:numCache>
                <c:formatCode>General</c:formatCode>
                <c:ptCount val="128"/>
                <c:pt idx="0">
                  <c:v>29.82</c:v>
                </c:pt>
                <c:pt idx="1">
                  <c:v>30.86</c:v>
                </c:pt>
                <c:pt idx="2">
                  <c:v>33.29</c:v>
                </c:pt>
                <c:pt idx="3">
                  <c:v>32.6</c:v>
                </c:pt>
                <c:pt idx="4">
                  <c:v>31.17</c:v>
                </c:pt>
                <c:pt idx="5">
                  <c:v>32.75</c:v>
                </c:pt>
                <c:pt idx="6">
                  <c:v>34.770000000000003</c:v>
                </c:pt>
                <c:pt idx="7">
                  <c:v>35.99</c:v>
                </c:pt>
                <c:pt idx="8">
                  <c:v>32.159999999999997</c:v>
                </c:pt>
                <c:pt idx="9">
                  <c:v>66.08</c:v>
                </c:pt>
                <c:pt idx="10">
                  <c:v>30.98</c:v>
                </c:pt>
                <c:pt idx="11">
                  <c:v>33.47</c:v>
                </c:pt>
                <c:pt idx="12">
                  <c:v>32.4</c:v>
                </c:pt>
                <c:pt idx="13">
                  <c:v>31.23</c:v>
                </c:pt>
                <c:pt idx="14">
                  <c:v>31.01</c:v>
                </c:pt>
                <c:pt idx="15">
                  <c:v>30.47</c:v>
                </c:pt>
                <c:pt idx="16">
                  <c:v>31.6</c:v>
                </c:pt>
                <c:pt idx="17">
                  <c:v>36.79</c:v>
                </c:pt>
                <c:pt idx="18">
                  <c:v>32.85</c:v>
                </c:pt>
                <c:pt idx="19">
                  <c:v>31.58</c:v>
                </c:pt>
                <c:pt idx="20">
                  <c:v>31.98</c:v>
                </c:pt>
                <c:pt idx="21">
                  <c:v>31.87</c:v>
                </c:pt>
                <c:pt idx="22">
                  <c:v>31.68</c:v>
                </c:pt>
                <c:pt idx="23">
                  <c:v>32.11</c:v>
                </c:pt>
                <c:pt idx="24">
                  <c:v>36.200000000000003</c:v>
                </c:pt>
                <c:pt idx="25">
                  <c:v>33.72</c:v>
                </c:pt>
                <c:pt idx="26">
                  <c:v>30.03</c:v>
                </c:pt>
                <c:pt idx="27">
                  <c:v>63.86</c:v>
                </c:pt>
                <c:pt idx="28">
                  <c:v>30.43</c:v>
                </c:pt>
                <c:pt idx="29">
                  <c:v>31.13</c:v>
                </c:pt>
                <c:pt idx="30">
                  <c:v>30.9</c:v>
                </c:pt>
                <c:pt idx="31">
                  <c:v>33.07</c:v>
                </c:pt>
                <c:pt idx="32">
                  <c:v>30.13</c:v>
                </c:pt>
                <c:pt idx="33">
                  <c:v>65.78</c:v>
                </c:pt>
                <c:pt idx="34">
                  <c:v>31.44</c:v>
                </c:pt>
                <c:pt idx="35">
                  <c:v>30.33</c:v>
                </c:pt>
                <c:pt idx="36">
                  <c:v>31.91</c:v>
                </c:pt>
                <c:pt idx="37">
                  <c:v>32.229999999999997</c:v>
                </c:pt>
                <c:pt idx="38">
                  <c:v>33.159999999999997</c:v>
                </c:pt>
                <c:pt idx="39">
                  <c:v>30.9</c:v>
                </c:pt>
                <c:pt idx="40">
                  <c:v>39.17</c:v>
                </c:pt>
                <c:pt idx="41">
                  <c:v>32.19</c:v>
                </c:pt>
                <c:pt idx="42">
                  <c:v>37.83</c:v>
                </c:pt>
                <c:pt idx="43">
                  <c:v>29.83</c:v>
                </c:pt>
                <c:pt idx="44">
                  <c:v>30.85</c:v>
                </c:pt>
                <c:pt idx="45">
                  <c:v>31.68</c:v>
                </c:pt>
                <c:pt idx="46">
                  <c:v>32.909999999999997</c:v>
                </c:pt>
                <c:pt idx="47">
                  <c:v>30.13</c:v>
                </c:pt>
                <c:pt idx="48">
                  <c:v>30.9</c:v>
                </c:pt>
                <c:pt idx="49">
                  <c:v>31.82</c:v>
                </c:pt>
                <c:pt idx="50">
                  <c:v>30.82</c:v>
                </c:pt>
                <c:pt idx="51">
                  <c:v>29.93</c:v>
                </c:pt>
                <c:pt idx="52">
                  <c:v>30.37</c:v>
                </c:pt>
                <c:pt idx="53">
                  <c:v>63.13</c:v>
                </c:pt>
                <c:pt idx="54">
                  <c:v>32.119999999999997</c:v>
                </c:pt>
                <c:pt idx="55">
                  <c:v>30.55</c:v>
                </c:pt>
                <c:pt idx="56">
                  <c:v>30.66</c:v>
                </c:pt>
                <c:pt idx="57">
                  <c:v>32.32</c:v>
                </c:pt>
                <c:pt idx="58">
                  <c:v>31.78</c:v>
                </c:pt>
                <c:pt idx="59">
                  <c:v>32.340000000000003</c:v>
                </c:pt>
                <c:pt idx="60">
                  <c:v>33.479999999999997</c:v>
                </c:pt>
                <c:pt idx="61">
                  <c:v>31.32</c:v>
                </c:pt>
                <c:pt idx="62">
                  <c:v>30.63</c:v>
                </c:pt>
                <c:pt idx="63">
                  <c:v>32.67</c:v>
                </c:pt>
                <c:pt idx="64">
                  <c:v>64.66</c:v>
                </c:pt>
                <c:pt idx="65">
                  <c:v>36.799999999999997</c:v>
                </c:pt>
                <c:pt idx="66">
                  <c:v>33.83</c:v>
                </c:pt>
                <c:pt idx="67">
                  <c:v>30.8</c:v>
                </c:pt>
                <c:pt idx="68">
                  <c:v>35.630000000000003</c:v>
                </c:pt>
                <c:pt idx="69">
                  <c:v>31.7</c:v>
                </c:pt>
                <c:pt idx="70">
                  <c:v>33.159999999999997</c:v>
                </c:pt>
                <c:pt idx="71">
                  <c:v>32.18</c:v>
                </c:pt>
                <c:pt idx="72">
                  <c:v>29.81</c:v>
                </c:pt>
                <c:pt idx="73">
                  <c:v>33.549999999999997</c:v>
                </c:pt>
                <c:pt idx="74">
                  <c:v>31.43</c:v>
                </c:pt>
                <c:pt idx="75">
                  <c:v>33.1</c:v>
                </c:pt>
                <c:pt idx="76">
                  <c:v>63.83</c:v>
                </c:pt>
                <c:pt idx="77">
                  <c:v>33.65</c:v>
                </c:pt>
                <c:pt idx="78">
                  <c:v>31.11</c:v>
                </c:pt>
                <c:pt idx="79">
                  <c:v>31.51</c:v>
                </c:pt>
                <c:pt idx="80">
                  <c:v>30.49</c:v>
                </c:pt>
                <c:pt idx="81">
                  <c:v>31.91</c:v>
                </c:pt>
                <c:pt idx="82">
                  <c:v>33.229999999999997</c:v>
                </c:pt>
                <c:pt idx="83">
                  <c:v>63.51</c:v>
                </c:pt>
                <c:pt idx="84">
                  <c:v>38.130000000000003</c:v>
                </c:pt>
                <c:pt idx="85">
                  <c:v>31.89</c:v>
                </c:pt>
                <c:pt idx="86">
                  <c:v>29.86</c:v>
                </c:pt>
                <c:pt idx="87">
                  <c:v>66.12</c:v>
                </c:pt>
                <c:pt idx="88">
                  <c:v>30.55</c:v>
                </c:pt>
                <c:pt idx="89">
                  <c:v>30.41</c:v>
                </c:pt>
                <c:pt idx="90">
                  <c:v>43.47</c:v>
                </c:pt>
                <c:pt idx="91">
                  <c:v>31</c:v>
                </c:pt>
                <c:pt idx="92">
                  <c:v>37.15</c:v>
                </c:pt>
                <c:pt idx="93">
                  <c:v>33.44</c:v>
                </c:pt>
                <c:pt idx="94">
                  <c:v>29.67</c:v>
                </c:pt>
                <c:pt idx="95">
                  <c:v>31.42</c:v>
                </c:pt>
                <c:pt idx="96">
                  <c:v>36.630000000000003</c:v>
                </c:pt>
                <c:pt idx="97">
                  <c:v>33.979999999999997</c:v>
                </c:pt>
                <c:pt idx="98">
                  <c:v>31.4</c:v>
                </c:pt>
                <c:pt idx="99">
                  <c:v>30.91</c:v>
                </c:pt>
                <c:pt idx="100">
                  <c:v>33.67</c:v>
                </c:pt>
                <c:pt idx="101">
                  <c:v>36.72</c:v>
                </c:pt>
                <c:pt idx="102">
                  <c:v>33.82</c:v>
                </c:pt>
                <c:pt idx="103">
                  <c:v>32.15</c:v>
                </c:pt>
                <c:pt idx="104">
                  <c:v>33.29</c:v>
                </c:pt>
                <c:pt idx="105">
                  <c:v>33.32</c:v>
                </c:pt>
                <c:pt idx="106">
                  <c:v>35.83</c:v>
                </c:pt>
                <c:pt idx="107">
                  <c:v>31.26</c:v>
                </c:pt>
                <c:pt idx="108">
                  <c:v>30.68</c:v>
                </c:pt>
                <c:pt idx="109">
                  <c:v>31.4</c:v>
                </c:pt>
                <c:pt idx="110">
                  <c:v>69.239999999999995</c:v>
                </c:pt>
                <c:pt idx="111">
                  <c:v>31.35</c:v>
                </c:pt>
                <c:pt idx="112">
                  <c:v>31.41</c:v>
                </c:pt>
                <c:pt idx="113">
                  <c:v>33.11</c:v>
                </c:pt>
                <c:pt idx="114">
                  <c:v>33.729999999999997</c:v>
                </c:pt>
                <c:pt idx="115">
                  <c:v>31.14</c:v>
                </c:pt>
                <c:pt idx="116">
                  <c:v>29.69</c:v>
                </c:pt>
                <c:pt idx="117">
                  <c:v>30.86</c:v>
                </c:pt>
                <c:pt idx="118">
                  <c:v>36.92</c:v>
                </c:pt>
                <c:pt idx="119">
                  <c:v>31.09</c:v>
                </c:pt>
                <c:pt idx="120">
                  <c:v>30.58</c:v>
                </c:pt>
                <c:pt idx="121">
                  <c:v>40.409999999999997</c:v>
                </c:pt>
                <c:pt idx="122">
                  <c:v>32.01</c:v>
                </c:pt>
                <c:pt idx="123">
                  <c:v>30.79</c:v>
                </c:pt>
                <c:pt idx="124">
                  <c:v>32.130000000000003</c:v>
                </c:pt>
                <c:pt idx="125">
                  <c:v>30.82</c:v>
                </c:pt>
                <c:pt idx="126">
                  <c:v>37.15</c:v>
                </c:pt>
                <c:pt idx="127">
                  <c:v>37.020000000000003</c:v>
                </c:pt>
              </c:numCache>
            </c:numRef>
          </c:val>
          <c:smooth val="0"/>
          <c:extLst>
            <c:ext xmlns:c16="http://schemas.microsoft.com/office/drawing/2014/chart" uri="{C3380CC4-5D6E-409C-BE32-E72D297353CC}">
              <c16:uniqueId val="{00000000-D505-4469-9653-28F084A17858}"/>
            </c:ext>
          </c:extLst>
        </c:ser>
        <c:dLbls>
          <c:showLegendKey val="0"/>
          <c:showVal val="0"/>
          <c:showCatName val="0"/>
          <c:showSerName val="0"/>
          <c:showPercent val="0"/>
          <c:showBubbleSize val="0"/>
        </c:dLbls>
        <c:smooth val="0"/>
        <c:axId val="1702980719"/>
        <c:axId val="1702989359"/>
      </c:lineChart>
      <c:catAx>
        <c:axId val="17029807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2989359"/>
        <c:crosses val="autoZero"/>
        <c:auto val="1"/>
        <c:lblAlgn val="ctr"/>
        <c:lblOffset val="100"/>
        <c:tickLblSkip val="9"/>
        <c:tickMarkSkip val="10"/>
        <c:noMultiLvlLbl val="0"/>
      </c:catAx>
      <c:valAx>
        <c:axId val="1702989359"/>
        <c:scaling>
          <c:orientation val="minMax"/>
          <c:max val="170"/>
          <c:min val="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29807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1:38:46.203"/>
    </inkml:context>
    <inkml:brush xml:id="br0">
      <inkml:brushProperty name="width" value="0.05" units="cm"/>
      <inkml:brushProperty name="height" value="0.05" units="cm"/>
      <inkml:brushProperty name="color" value="#E71224"/>
    </inkml:brush>
  </inkml:definitions>
  <inkml:trace contextRef="#ctx0" brushRef="#br0">1 100 24575,'112'14'0,"486"-9"0,-347-6 0,-55-10 0,-125 6 0,56-9 0,20 0 0,528 6 0,-512 9 0,121-20 0,-151 6 0,254-5 0,759 19 0,-1021-10 0,-9 0 0,481 37 0,-489-20 0,121-8 0,-100-1 0,-96 1-1365,-7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1:38:51.864"/>
    </inkml:context>
    <inkml:brush xml:id="br0">
      <inkml:brushProperty name="width" value="0.05" units="cm"/>
      <inkml:brushProperty name="height" value="0.05" units="cm"/>
      <inkml:brushProperty name="color" value="#E71224"/>
    </inkml:brush>
  </inkml:definitions>
  <inkml:trace contextRef="#ctx0" brushRef="#br0">1 93 24575,'8'0'0,"12"3"0,16 5 0,19 1 0,25-1 0,28-2 0,21-9 0,16-7 0,4-9 0,-13-4 0,-20 1 0,-31 1 0,-26 5 0,-24 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1:38:55.364"/>
    </inkml:context>
    <inkml:brush xml:id="br0">
      <inkml:brushProperty name="width" value="0.05" units="cm"/>
      <inkml:brushProperty name="height" value="0.05" units="cm"/>
      <inkml:brushProperty name="color" value="#E71224"/>
    </inkml:brush>
  </inkml:definitions>
  <inkml:trace contextRef="#ctx0" brushRef="#br0">186 1 24575,'-9'0'0,"-1"0"0,1 0 0,-1 1 0,1 0 0,-1 0 0,1 1 0,0 1 0,0 0 0,0 0 0,0 0 0,-12 8 0,2-2 0,17-8 0,0-1 0,-1 1 0,1 0 0,0 0 0,-1 0 0,1 0 0,0 0 0,0 1 0,0-1 0,0 1 0,0-1 0,0 1 0,0 0 0,1 0 0,-1-1 0,1 1 0,-1 1 0,1-1 0,0 0 0,0 0 0,0 0 0,0 1 0,0-1 0,-1 4 0,2 3 0,1 1 0,0 0 0,0 0 0,1 0 0,1-1 0,-1 1 0,1-1 0,7 15 0,0-3 0,1-1 0,21 31 0,-18-32-1365,-1-5-5461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1:53:20.449"/>
    </inkml:context>
    <inkml:brush xml:id="br0">
      <inkml:brushProperty name="width" value="0.05" units="cm"/>
      <inkml:brushProperty name="height" value="0.05" units="cm"/>
      <inkml:brushProperty name="color" value="#E71224"/>
    </inkml:brush>
  </inkml:definitions>
  <inkml:trace contextRef="#ctx0" brushRef="#br0">1 46 24575,'70'0'0,"0"-3"0,101-18 0,-134 16 0,54-1 0,6-1 0,-63 4-632,38 2 0,-71 1 531,12 0-6725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1:53:25.50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5:30:14.860"/>
    </inkml:context>
    <inkml:brush xml:id="br0">
      <inkml:brushProperty name="width" value="0.05" units="cm"/>
      <inkml:brushProperty name="height" value="0.05" units="cm"/>
      <inkml:brushProperty name="color" value="#66CC00"/>
    </inkml:brush>
  </inkml:definitions>
  <inkml:trace contextRef="#ctx0" brushRef="#br0">77 839 24575,'286'8'0,"12"0"0,88 10 0,37-8 0,-126-8 0,-161 4 0,157 3 0,420 8 0,-42-6 0,-315-41 0,-31 1 0,-301 28 0,495-12 0,-228 24 0,156 33 0,-357-33 0,1-4 0,100-5 0,-183-3 0,1-1 0,0 0 0,-1 0 0,1-1 0,-1 0 0,0-1 0,0 1 0,0-2 0,-1 1 0,1-1 0,-1 0 0,10-10 0,-7 8 0,0-1 0,0 1 0,0 1 0,1 0 0,16-7 0,-16 10 0,0-1 0,0 0 0,-1 0 0,0-1 0,0-1 0,0 1 0,0-2 0,-1 1 0,14-14 0,-6 2 0,-4 5 0,0-1 0,18-26 0,-27 33 0,0 0 0,-1 0 0,0 0 0,0 0 0,0 0 0,-1-1 0,0 1 0,-1-1 0,1-14 0,0 1 0,-2 0 0,0 0 0,-5-27 0,4 41 0,-1-1 0,1 1 0,-2 0 0,1 0 0,-1 0 0,0 0 0,0 1 0,-1-1 0,0 1 0,0 0 0,0 0 0,-1 0 0,-5-5 0,-25-25 0,-33-43 0,-25-27 0,80 94 0,-1 0 0,0 0 0,-1 1 0,0 1 0,-29-15 0,8 10 0,0 2 0,-1 2 0,-1 1 0,0 1 0,-68-5 0,-198 6 0,225 8 0,-158 0 0,-293 2 0,332 5 0,-103 1 0,-69-9 0,-406 2 0,176 35 0,289 14 0,77-10 0,128-25 0,-16 3 0,-182 2 0,176-23 0,-137-21 0,161 13 0,-142 4 0,212 8 0,1 1 0,-1 2 0,1 1 0,0 1 0,1 2 0,-62 24 0,81-26 0,1 0 0,-1 1 0,1 1 0,1 0 0,-1 0 0,1 1 0,-14 15 0,19-18 0,1 0 0,0 1 0,1-1 0,0 1 0,0 0 0,0 0 0,1 0 0,0 0 0,0 0 0,1 1 0,0 0 0,0-1 0,0 1 0,0 14 0,4 233 0,-2-248 4,1-1-1,0 0 0,0 0 0,1 1 1,-1-1-1,1 0 0,1 0 1,-1 0-1,1-1 0,4 8 0,42 53-173,-20-29-1061,-15-17-5595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5:30:37.747"/>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5:33:02.100"/>
    </inkml:context>
    <inkml:brush xml:id="br0">
      <inkml:brushProperty name="width" value="0.05" units="cm"/>
      <inkml:brushProperty name="height" value="0.05" units="cm"/>
      <inkml:brushProperty name="color" value="#E71224"/>
    </inkml:brush>
  </inkml:definitions>
  <inkml:trace contextRef="#ctx0" brushRef="#br0">1 52 24575,'40'-12'0,"52"6"0,104 7 0,-70 1 0,1085-2 0,-977 7 0,14 1 0,26 7 0,-6 0 0,-113-13 0,188-5 0,65-26 0,-283 14 0,-76 7 0,64 0 0,341-6 0,-312 9 0,401 3 0,-249 7 0,-52-3 0,-13 13 0,-169-8 0,45 1 0,-68-8 0,25 0 0,96 12 0,126 28-1365,-241-35-5461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15:48:33.133"/>
    </inkml:context>
    <inkml:brush xml:id="br0">
      <inkml:brushProperty name="width" value="0.05" units="cm"/>
      <inkml:brushProperty name="height" value="0.05" units="cm"/>
      <inkml:brushProperty name="color" value="#66CC00"/>
    </inkml:brush>
  </inkml:definitions>
  <inkml:trace contextRef="#ctx0" brushRef="#br0">0 120 24575,'215'-1'0,"224"2"0,-183 15 0,-96-4 0,178 6 0,875-18 0,-739 23 0,-162-5 0,256-13 0,-314-7 0,222-36 0,-240 13 0,499-31 0,-482 35 0,172-5 0,1092 27 0,-1335-10 0,-80 3 0,250-15 0,-66 13-1365,-240 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E54B2-0810-44AB-A715-D6E8B57A2F3F}"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465B4-3361-4C96-8815-AC1B2F754FE1}" type="slidenum">
              <a:rPr lang="en-US" smtClean="0"/>
              <a:t>‹#›</a:t>
            </a:fld>
            <a:endParaRPr lang="en-US"/>
          </a:p>
        </p:txBody>
      </p:sp>
    </p:spTree>
    <p:extLst>
      <p:ext uri="{BB962C8B-B14F-4D97-AF65-F5344CB8AC3E}">
        <p14:creationId xmlns:p14="http://schemas.microsoft.com/office/powerpoint/2010/main" val="91818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29/05/2023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29/05/2023</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8</a:t>
            </a:fld>
            <a:endParaRPr lang="en-GB"/>
          </a:p>
        </p:txBody>
      </p:sp>
    </p:spTree>
    <p:extLst>
      <p:ext uri="{BB962C8B-B14F-4D97-AF65-F5344CB8AC3E}">
        <p14:creationId xmlns:p14="http://schemas.microsoft.com/office/powerpoint/2010/main" val="15803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56D0-C6C4-4BF0-D395-6CE10BD58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48481-7F45-C90B-A2F3-DE047EF9E5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FFB8E-E5E6-4288-E324-E35CBEC4F57A}"/>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7A5121F3-CD12-DC4D-66A1-ED69C736C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8D64E-9F7C-65C9-773E-3D596B6531EB}"/>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6588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C936-641F-0327-99CE-2C50685DD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6B48E-762B-8D72-85DB-54FA7C5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182CF-BC77-A922-2649-F4D8B4C551B4}"/>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A3C2BF5C-C7BB-C6C2-BBC4-5A03ADB63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A4E7B-F141-FB91-26A7-475239F1E2A1}"/>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55021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436F8-8DEC-2DB9-F1E2-2333CBC1A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2F10D1-B431-C45A-FE2E-ABE2989E6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8CA8B-D1F1-36E4-0C98-FA51DAE424EE}"/>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E0A7D36B-94B6-A9B6-790E-FCB7C92B2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63A1D-A8B6-7552-B236-0298DE26C52D}"/>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276187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314726906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A266-0554-1711-B3A2-DCACCE8EF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BE17-DCA9-960B-9C2E-A5180F75C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16769-3D91-C359-3963-897EAE9363AC}"/>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EA8B3B72-B257-1C73-C596-3DD0D7F40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D1316-5645-EBB0-666A-4E72A89BCC0A}"/>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263950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99D0-F9AE-EE3E-4521-F4536DFF4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800E13-D5AC-62E4-B6CF-8E654EBCA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B24C5-BF74-9DC3-F1E2-9B13D37596EA}"/>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C770215F-96FB-24CB-054D-E43E9E03F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B3DF1-5D9B-B8B2-8EC3-B9AF5AAC156D}"/>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18764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2726-E894-387F-9539-D0AA9BCBA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92AF0-DA1C-80A7-3441-A2DD14D34E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573C95-4F1C-FAA7-DCFD-CD207FCD4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ABFED-F57E-B288-3B05-B9FE3C403390}"/>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6" name="Footer Placeholder 5">
            <a:extLst>
              <a:ext uri="{FF2B5EF4-FFF2-40B4-BE49-F238E27FC236}">
                <a16:creationId xmlns:a16="http://schemas.microsoft.com/office/drawing/2014/main" id="{6FEC3D59-8E0B-8F4B-D2BF-182B0742C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EE6F6-C209-E74D-F29A-CD53639B4DA9}"/>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32223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DFA2-EB34-BFBC-B426-BAF540C2D8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0E5DE0-BA21-B495-72DB-859F1B616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3A565-3CBC-B952-809A-4489514B3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15F71-49EF-5027-D511-534E4617D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02754-1D47-6D44-8652-40E43692A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46E0D-19E2-59E4-5ADB-163CD19CE252}"/>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8" name="Footer Placeholder 7">
            <a:extLst>
              <a:ext uri="{FF2B5EF4-FFF2-40B4-BE49-F238E27FC236}">
                <a16:creationId xmlns:a16="http://schemas.microsoft.com/office/drawing/2014/main" id="{2AE8613C-FBEE-42A3-0DF7-AE03323DE9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8F1379-2A30-B9AD-B573-3B1AFCB35655}"/>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28753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E5F-E673-6B03-92D2-DEEC3B44D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5E889C-F16F-E71D-C1AC-9F1D02E9FDD8}"/>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4" name="Footer Placeholder 3">
            <a:extLst>
              <a:ext uri="{FF2B5EF4-FFF2-40B4-BE49-F238E27FC236}">
                <a16:creationId xmlns:a16="http://schemas.microsoft.com/office/drawing/2014/main" id="{5335AA9D-F737-4C30-4C6E-9D9BAE14D0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7345E-82D9-FB6F-BAA6-DD4BDEE0B4C8}"/>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39471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DC03A-6D51-48FB-6E39-D2C4CFCE06D4}"/>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3" name="Footer Placeholder 2">
            <a:extLst>
              <a:ext uri="{FF2B5EF4-FFF2-40B4-BE49-F238E27FC236}">
                <a16:creationId xmlns:a16="http://schemas.microsoft.com/office/drawing/2014/main" id="{014CD59C-66E4-B376-AD32-94659BA79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38864-60D3-3E11-1C83-D4A580995DB8}"/>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376510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342D-93E6-9232-5F0E-E244D1B5A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AD9AD-696D-B296-88C5-CE5982F16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1A331-26EA-8C5F-8B94-ECECB3AE0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33214-EFB5-5F89-021F-C49456F49CE3}"/>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6" name="Footer Placeholder 5">
            <a:extLst>
              <a:ext uri="{FF2B5EF4-FFF2-40B4-BE49-F238E27FC236}">
                <a16:creationId xmlns:a16="http://schemas.microsoft.com/office/drawing/2014/main" id="{98356C4C-41CC-6651-4712-ACFE7EDD6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B389E-7B9B-4670-FAB9-E837B68E9C77}"/>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77479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0126-3AE4-D272-589D-A80FDCF0F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84068-6081-B0F3-76F3-49365851A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230AC9-CE15-3CBF-258D-7B1488751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8E81CD-C6AC-DC9C-53BF-26098A40B9E4}"/>
              </a:ext>
            </a:extLst>
          </p:cNvPr>
          <p:cNvSpPr>
            <a:spLocks noGrp="1"/>
          </p:cNvSpPr>
          <p:nvPr>
            <p:ph type="dt" sz="half" idx="10"/>
          </p:nvPr>
        </p:nvSpPr>
        <p:spPr/>
        <p:txBody>
          <a:bodyPr/>
          <a:lstStyle/>
          <a:p>
            <a:fld id="{FFE61AC6-9D8A-4C4D-B3E7-F9992FC46595}" type="datetimeFigureOut">
              <a:rPr lang="en-US" smtClean="0"/>
              <a:t>5/29/2023</a:t>
            </a:fld>
            <a:endParaRPr lang="en-US"/>
          </a:p>
        </p:txBody>
      </p:sp>
      <p:sp>
        <p:nvSpPr>
          <p:cNvPr id="6" name="Footer Placeholder 5">
            <a:extLst>
              <a:ext uri="{FF2B5EF4-FFF2-40B4-BE49-F238E27FC236}">
                <a16:creationId xmlns:a16="http://schemas.microsoft.com/office/drawing/2014/main" id="{152E37B9-1B53-29F1-CC76-27F6C0AFB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C7494-D1D6-6FC8-A187-CEFF36C4CF3B}"/>
              </a:ext>
            </a:extLst>
          </p:cNvPr>
          <p:cNvSpPr>
            <a:spLocks noGrp="1"/>
          </p:cNvSpPr>
          <p:nvPr>
            <p:ph type="sldNum" sz="quarter" idx="12"/>
          </p:nvPr>
        </p:nvSpPr>
        <p:spPr/>
        <p:txBody>
          <a:bodyPr/>
          <a:lstStyle/>
          <a:p>
            <a:fld id="{A9667B3B-4282-43AC-ABF8-F55D17FB2CCB}" type="slidenum">
              <a:rPr lang="en-US" smtClean="0"/>
              <a:t>‹#›</a:t>
            </a:fld>
            <a:endParaRPr lang="en-US"/>
          </a:p>
        </p:txBody>
      </p:sp>
    </p:spTree>
    <p:extLst>
      <p:ext uri="{BB962C8B-B14F-4D97-AF65-F5344CB8AC3E}">
        <p14:creationId xmlns:p14="http://schemas.microsoft.com/office/powerpoint/2010/main" val="104725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38F1A-6774-8915-11D5-879782F51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0C36C-9471-DEC1-A02D-1B5FD8CBA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3298A-4601-248E-AA0E-A98ABAE78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61AC6-9D8A-4C4D-B3E7-F9992FC46595}" type="datetimeFigureOut">
              <a:rPr lang="en-US" smtClean="0"/>
              <a:t>5/29/2023</a:t>
            </a:fld>
            <a:endParaRPr lang="en-US"/>
          </a:p>
        </p:txBody>
      </p:sp>
      <p:sp>
        <p:nvSpPr>
          <p:cNvPr id="5" name="Footer Placeholder 4">
            <a:extLst>
              <a:ext uri="{FF2B5EF4-FFF2-40B4-BE49-F238E27FC236}">
                <a16:creationId xmlns:a16="http://schemas.microsoft.com/office/drawing/2014/main" id="{9EE8BBE0-8727-BA37-1AB8-10445868C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93CC48-DA05-19A7-67B7-316223133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67B3B-4282-43AC-ABF8-F55D17FB2CCB}" type="slidenum">
              <a:rPr lang="en-US" smtClean="0"/>
              <a:t>‹#›</a:t>
            </a:fld>
            <a:endParaRPr lang="en-US"/>
          </a:p>
        </p:txBody>
      </p:sp>
    </p:spTree>
    <p:extLst>
      <p:ext uri="{BB962C8B-B14F-4D97-AF65-F5344CB8AC3E}">
        <p14:creationId xmlns:p14="http://schemas.microsoft.com/office/powerpoint/2010/main" val="178276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5.xml"/><Relationship Id="rId3" Type="http://schemas.openxmlformats.org/officeDocument/2006/relationships/image" Target="../media/image37.png"/><Relationship Id="rId7" Type="http://schemas.openxmlformats.org/officeDocument/2006/relationships/customXml" Target="../ink/ink2.xml"/><Relationship Id="rId12"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3.xml"/><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oleObject" Target="../embeddings/oleObject1.bin"/><Relationship Id="rId7" Type="http://schemas.openxmlformats.org/officeDocument/2006/relationships/customXml" Target="../ink/ink7.xml"/><Relationship Id="rId12" Type="http://schemas.openxmlformats.org/officeDocument/2006/relationships/customXml" Target="../ink/ink9.xml"/><Relationship Id="rId2" Type="http://schemas.openxmlformats.org/officeDocument/2006/relationships/hyperlink" Target="https://www.bbc.co.uk/news/world-us-canada-65735769" TargetMode="External"/><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5.png"/><Relationship Id="rId5" Type="http://schemas.openxmlformats.org/officeDocument/2006/relationships/customXml" Target="../ink/ink6.xml"/><Relationship Id="rId10" Type="http://schemas.openxmlformats.org/officeDocument/2006/relationships/customXml" Target="../ink/ink8.xml"/><Relationship Id="rId4" Type="http://schemas.openxmlformats.org/officeDocument/2006/relationships/image" Target="../media/image50.wmf"/><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kCc8FmEb1n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1.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hart" Target="../charts/chart3.xml"/><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Setup  </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473635" y="1219201"/>
            <a:ext cx="10515600" cy="5108686"/>
          </a:xfrm>
        </p:spPr>
        <p:txBody>
          <a:bodyPr>
            <a:normAutofit lnSpcReduction="10000"/>
          </a:bodyPr>
          <a:lstStyle/>
          <a:p>
            <a:pPr marL="0" indent="0">
              <a:buNone/>
            </a:pPr>
            <a:r>
              <a:rPr lang="en-US" sz="2400" dirty="0" err="1"/>
              <a:t>Pavlos</a:t>
            </a:r>
            <a:r>
              <a:rPr lang="en-US" sz="2400" dirty="0"/>
              <a:t> and </a:t>
            </a:r>
            <a:r>
              <a:rPr lang="en-US" sz="2400" dirty="0" err="1"/>
              <a:t>Arj</a:t>
            </a:r>
            <a:r>
              <a:rPr lang="en-US" sz="2400" dirty="0"/>
              <a:t> chose 2 problems: </a:t>
            </a:r>
          </a:p>
          <a:p>
            <a:pPr marL="457200" indent="-457200">
              <a:buAutoNum type="arabicParenR"/>
            </a:pPr>
            <a:r>
              <a:rPr lang="en-US" sz="2400" b="1" dirty="0"/>
              <a:t>Document query </a:t>
            </a:r>
            <a:r>
              <a:rPr lang="en-US" sz="2400" dirty="0"/>
              <a:t>: ask a local knowledge base some questions</a:t>
            </a:r>
          </a:p>
          <a:p>
            <a:pPr marL="457200" indent="-457200">
              <a:buAutoNum type="arabicParenR"/>
            </a:pPr>
            <a:r>
              <a:rPr lang="en-US" sz="2400" b="1" dirty="0"/>
              <a:t>Grid optimization</a:t>
            </a:r>
            <a:r>
              <a:rPr lang="en-US" sz="2400" dirty="0"/>
              <a:t> :  How to run a batch quicker/cheaper (Topical!) </a:t>
            </a:r>
          </a:p>
          <a:p>
            <a:pPr marL="457200" indent="-457200">
              <a:buAutoNum type="arabicParenR"/>
            </a:pPr>
            <a:endParaRPr lang="en-US" sz="2400" dirty="0"/>
          </a:p>
          <a:p>
            <a:pPr marL="0" indent="0">
              <a:buNone/>
            </a:pPr>
            <a:r>
              <a:rPr lang="en-US" sz="2400" dirty="0" err="1"/>
              <a:t>Pavlos</a:t>
            </a:r>
            <a:r>
              <a:rPr lang="en-US" sz="2400" dirty="0"/>
              <a:t> provided the initial stack for document query  (in Python)</a:t>
            </a:r>
          </a:p>
          <a:p>
            <a:pPr marL="0" indent="0">
              <a:buNone/>
            </a:pPr>
            <a:r>
              <a:rPr lang="en-US" sz="2400" dirty="0" err="1"/>
              <a:t>Arj</a:t>
            </a:r>
            <a:r>
              <a:rPr lang="en-US" sz="2400" dirty="0"/>
              <a:t> wrote the test harness for grid optimization (in Go)</a:t>
            </a:r>
          </a:p>
          <a:p>
            <a:pPr marL="0" indent="0">
              <a:buNone/>
            </a:pPr>
            <a:endParaRPr lang="en-US" sz="2400" dirty="0"/>
          </a:p>
          <a:p>
            <a:pPr marL="0" indent="0">
              <a:buNone/>
            </a:pPr>
            <a:r>
              <a:rPr lang="en-US" sz="2400" dirty="0"/>
              <a:t>Then, to avoid bias,  we switched:</a:t>
            </a:r>
          </a:p>
          <a:p>
            <a:pPr marL="0" indent="0">
              <a:buNone/>
            </a:pPr>
            <a:r>
              <a:rPr lang="en-US" sz="2400" dirty="0" err="1"/>
              <a:t>Arj</a:t>
            </a:r>
            <a:r>
              <a:rPr lang="en-US" sz="2400" dirty="0"/>
              <a:t> worked on document query.</a:t>
            </a:r>
          </a:p>
          <a:p>
            <a:pPr marL="0" indent="0">
              <a:buNone/>
            </a:pPr>
            <a:r>
              <a:rPr lang="en-US" sz="2400" dirty="0" err="1"/>
              <a:t>Pavlos</a:t>
            </a:r>
            <a:r>
              <a:rPr lang="en-US" sz="2400" dirty="0"/>
              <a:t> worked on grid </a:t>
            </a:r>
            <a:r>
              <a:rPr lang="en-US" sz="2400" dirty="0" err="1"/>
              <a:t>optimisation</a:t>
            </a:r>
            <a:r>
              <a:rPr lang="en-US" sz="2400" dirty="0"/>
              <a:t> </a:t>
            </a:r>
          </a:p>
          <a:p>
            <a:pPr marL="0" indent="0">
              <a:buNone/>
            </a:pPr>
            <a:endParaRPr lang="en-US" sz="2400" dirty="0"/>
          </a:p>
          <a:p>
            <a:pPr marL="0" indent="0">
              <a:buNone/>
            </a:pPr>
            <a:r>
              <a:rPr lang="en-US" sz="2400" dirty="0"/>
              <a:t>What Did We Find?</a:t>
            </a:r>
          </a:p>
          <a:p>
            <a:pPr marL="0" indent="0">
              <a:buNone/>
            </a:pPr>
            <a:endParaRPr lang="en-US" sz="2000" dirty="0"/>
          </a:p>
        </p:txBody>
      </p:sp>
      <p:pic>
        <p:nvPicPr>
          <p:cNvPr id="4" name="Picture Placeholder 37">
            <a:extLst>
              <a:ext uri="{FF2B5EF4-FFF2-40B4-BE49-F238E27FC236}">
                <a16:creationId xmlns:a16="http://schemas.microsoft.com/office/drawing/2014/main" id="{BD0C6CD4-8277-513C-10C6-AE0AF52B83B3}"/>
              </a:ext>
            </a:extLst>
          </p:cNvPr>
          <p:cNvPicPr>
            <a:picLocks noChangeAspect="1"/>
          </p:cNvPicPr>
          <p:nvPr/>
        </p:nvPicPr>
        <p:blipFill>
          <a:blip r:embed="rId2"/>
          <a:srcRect/>
          <a:stretch/>
        </p:blipFill>
        <p:spPr>
          <a:xfrm>
            <a:off x="9694283" y="5103499"/>
            <a:ext cx="1691640" cy="1435608"/>
          </a:xfrm>
          <a:prstGeom prst="rect">
            <a:avLst/>
          </a:prstGeom>
          <a:solidFill>
            <a:schemeClr val="accent5"/>
          </a:solidFill>
        </p:spPr>
      </p:pic>
      <p:pic>
        <p:nvPicPr>
          <p:cNvPr id="5" name="Picture Placeholder 16">
            <a:extLst>
              <a:ext uri="{FF2B5EF4-FFF2-40B4-BE49-F238E27FC236}">
                <a16:creationId xmlns:a16="http://schemas.microsoft.com/office/drawing/2014/main" id="{236E2EDC-D7EC-AFB1-74C2-E2CA76109818}"/>
              </a:ext>
            </a:extLst>
          </p:cNvPr>
          <p:cNvPicPr>
            <a:picLocks noChangeAspect="1"/>
          </p:cNvPicPr>
          <p:nvPr/>
        </p:nvPicPr>
        <p:blipFill>
          <a:blip r:embed="rId3"/>
          <a:srcRect/>
          <a:stretch/>
        </p:blipFill>
        <p:spPr>
          <a:xfrm>
            <a:off x="9694283" y="3039317"/>
            <a:ext cx="1676118" cy="1676118"/>
          </a:xfrm>
          <a:prstGeom prst="rect">
            <a:avLst/>
          </a:prstGeom>
          <a:solidFill>
            <a:schemeClr val="accent5"/>
          </a:solidFill>
        </p:spPr>
      </p:pic>
      <p:pic>
        <p:nvPicPr>
          <p:cNvPr id="8" name="Picture 7" descr="A person taking a selfie in a field&#10;&#10;Description automatically generated with medium confidence">
            <a:extLst>
              <a:ext uri="{FF2B5EF4-FFF2-40B4-BE49-F238E27FC236}">
                <a16:creationId xmlns:a16="http://schemas.microsoft.com/office/drawing/2014/main" id="{91409F67-395D-9969-7413-7176AB32A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4677" y="720446"/>
            <a:ext cx="1676119" cy="1806856"/>
          </a:xfrm>
          <a:prstGeom prst="rect">
            <a:avLst/>
          </a:prstGeom>
        </p:spPr>
      </p:pic>
    </p:spTree>
    <p:extLst>
      <p:ext uri="{BB962C8B-B14F-4D97-AF65-F5344CB8AC3E}">
        <p14:creationId xmlns:p14="http://schemas.microsoft.com/office/powerpoint/2010/main" val="5488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Simple fact retrieval</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838200" y="1123576"/>
            <a:ext cx="10515600" cy="5053387"/>
          </a:xfrm>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433835DE-FF53-EF70-131B-E4494F942184}"/>
              </a:ext>
            </a:extLst>
          </p:cNvPr>
          <p:cNvPicPr>
            <a:picLocks noChangeAspect="1"/>
          </p:cNvPicPr>
          <p:nvPr/>
        </p:nvPicPr>
        <p:blipFill>
          <a:blip r:embed="rId2"/>
          <a:stretch>
            <a:fillRect/>
          </a:stretch>
        </p:blipFill>
        <p:spPr>
          <a:xfrm>
            <a:off x="838200" y="2745833"/>
            <a:ext cx="5010906" cy="3575032"/>
          </a:xfrm>
          <a:prstGeom prst="rect">
            <a:avLst/>
          </a:prstGeom>
        </p:spPr>
      </p:pic>
      <p:pic>
        <p:nvPicPr>
          <p:cNvPr id="8" name="Picture 7">
            <a:extLst>
              <a:ext uri="{FF2B5EF4-FFF2-40B4-BE49-F238E27FC236}">
                <a16:creationId xmlns:a16="http://schemas.microsoft.com/office/drawing/2014/main" id="{F0BFA39F-15AB-5BBB-E093-8EA591B79532}"/>
              </a:ext>
            </a:extLst>
          </p:cNvPr>
          <p:cNvPicPr>
            <a:picLocks noChangeAspect="1"/>
          </p:cNvPicPr>
          <p:nvPr/>
        </p:nvPicPr>
        <p:blipFill>
          <a:blip r:embed="rId3"/>
          <a:stretch>
            <a:fillRect/>
          </a:stretch>
        </p:blipFill>
        <p:spPr>
          <a:xfrm>
            <a:off x="838200" y="1129441"/>
            <a:ext cx="10010426" cy="1242050"/>
          </a:xfrm>
          <a:prstGeom prst="rect">
            <a:avLst/>
          </a:prstGeom>
        </p:spPr>
      </p:pic>
      <p:pic>
        <p:nvPicPr>
          <p:cNvPr id="10" name="Picture 9">
            <a:extLst>
              <a:ext uri="{FF2B5EF4-FFF2-40B4-BE49-F238E27FC236}">
                <a16:creationId xmlns:a16="http://schemas.microsoft.com/office/drawing/2014/main" id="{93DB08C5-E7B6-53DF-857D-3C43CF851E36}"/>
              </a:ext>
            </a:extLst>
          </p:cNvPr>
          <p:cNvPicPr>
            <a:picLocks noChangeAspect="1"/>
          </p:cNvPicPr>
          <p:nvPr/>
        </p:nvPicPr>
        <p:blipFill>
          <a:blip r:embed="rId4"/>
          <a:stretch>
            <a:fillRect/>
          </a:stretch>
        </p:blipFill>
        <p:spPr>
          <a:xfrm>
            <a:off x="5546761" y="3834096"/>
            <a:ext cx="5945315" cy="1210046"/>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2AA06D6E-6A12-972D-EE07-5E07BAD39241}"/>
                  </a:ext>
                </a:extLst>
              </p14:cNvPr>
              <p14:cNvContentPartPr/>
              <p14:nvPr/>
            </p14:nvContentPartPr>
            <p14:xfrm>
              <a:off x="8802995" y="4404127"/>
              <a:ext cx="2035440" cy="43200"/>
            </p14:xfrm>
          </p:contentPart>
        </mc:Choice>
        <mc:Fallback xmlns="">
          <p:pic>
            <p:nvPicPr>
              <p:cNvPr id="12" name="Ink 11">
                <a:extLst>
                  <a:ext uri="{FF2B5EF4-FFF2-40B4-BE49-F238E27FC236}">
                    <a16:creationId xmlns:a16="http://schemas.microsoft.com/office/drawing/2014/main" id="{2AA06D6E-6A12-972D-EE07-5E07BAD39241}"/>
                  </a:ext>
                </a:extLst>
              </p:cNvPr>
              <p:cNvPicPr/>
              <p:nvPr/>
            </p:nvPicPr>
            <p:blipFill>
              <a:blip r:embed="rId6"/>
              <a:stretch>
                <a:fillRect/>
              </a:stretch>
            </p:blipFill>
            <p:spPr>
              <a:xfrm>
                <a:off x="8794355" y="4395127"/>
                <a:ext cx="20530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7EDABA07-65CF-B8CA-EFDF-BF4A4B92FC9C}"/>
                  </a:ext>
                </a:extLst>
              </p14:cNvPr>
              <p14:cNvContentPartPr/>
              <p14:nvPr/>
            </p14:nvContentPartPr>
            <p14:xfrm>
              <a:off x="4565795" y="5446686"/>
              <a:ext cx="418680" cy="45719"/>
            </p14:xfrm>
          </p:contentPart>
        </mc:Choice>
        <mc:Fallback xmlns="">
          <p:pic>
            <p:nvPicPr>
              <p:cNvPr id="13" name="Ink 12">
                <a:extLst>
                  <a:ext uri="{FF2B5EF4-FFF2-40B4-BE49-F238E27FC236}">
                    <a16:creationId xmlns:a16="http://schemas.microsoft.com/office/drawing/2014/main" id="{7EDABA07-65CF-B8CA-EFDF-BF4A4B92FC9C}"/>
                  </a:ext>
                </a:extLst>
              </p:cNvPr>
              <p:cNvPicPr/>
              <p:nvPr/>
            </p:nvPicPr>
            <p:blipFill>
              <a:blip r:embed="rId8"/>
              <a:stretch>
                <a:fillRect/>
              </a:stretch>
            </p:blipFill>
            <p:spPr>
              <a:xfrm>
                <a:off x="4557155" y="5438046"/>
                <a:ext cx="436320" cy="633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C2D3485E-8390-88D2-15A8-465E0C2DE7D1}"/>
                  </a:ext>
                </a:extLst>
              </p14:cNvPr>
              <p14:cNvContentPartPr/>
              <p14:nvPr/>
            </p14:nvContentPartPr>
            <p14:xfrm>
              <a:off x="4546715" y="5426167"/>
              <a:ext cx="67320" cy="110880"/>
            </p14:xfrm>
          </p:contentPart>
        </mc:Choice>
        <mc:Fallback xmlns="">
          <p:pic>
            <p:nvPicPr>
              <p:cNvPr id="14" name="Ink 13">
                <a:extLst>
                  <a:ext uri="{FF2B5EF4-FFF2-40B4-BE49-F238E27FC236}">
                    <a16:creationId xmlns:a16="http://schemas.microsoft.com/office/drawing/2014/main" id="{C2D3485E-8390-88D2-15A8-465E0C2DE7D1}"/>
                  </a:ext>
                </a:extLst>
              </p:cNvPr>
              <p:cNvPicPr/>
              <p:nvPr/>
            </p:nvPicPr>
            <p:blipFill>
              <a:blip r:embed="rId10"/>
              <a:stretch>
                <a:fillRect/>
              </a:stretch>
            </p:blipFill>
            <p:spPr>
              <a:xfrm>
                <a:off x="4537715" y="5417527"/>
                <a:ext cx="849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EA26415-BB7B-8A3C-C0B2-2D09A7E4ED50}"/>
                  </a:ext>
                </a:extLst>
              </p14:cNvPr>
              <p14:cNvContentPartPr/>
              <p14:nvPr/>
            </p14:nvContentPartPr>
            <p14:xfrm>
              <a:off x="10461473" y="2237167"/>
              <a:ext cx="236520" cy="16920"/>
            </p14:xfrm>
          </p:contentPart>
        </mc:Choice>
        <mc:Fallback xmlns="">
          <p:pic>
            <p:nvPicPr>
              <p:cNvPr id="15" name="Ink 14">
                <a:extLst>
                  <a:ext uri="{FF2B5EF4-FFF2-40B4-BE49-F238E27FC236}">
                    <a16:creationId xmlns:a16="http://schemas.microsoft.com/office/drawing/2014/main" id="{BEA26415-BB7B-8A3C-C0B2-2D09A7E4ED50}"/>
                  </a:ext>
                </a:extLst>
              </p:cNvPr>
              <p:cNvPicPr/>
              <p:nvPr/>
            </p:nvPicPr>
            <p:blipFill>
              <a:blip r:embed="rId12"/>
              <a:stretch>
                <a:fillRect/>
              </a:stretch>
            </p:blipFill>
            <p:spPr>
              <a:xfrm>
                <a:off x="10452833" y="2228167"/>
                <a:ext cx="2541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202B959-142F-8124-225E-46AE665B4593}"/>
                  </a:ext>
                </a:extLst>
              </p14:cNvPr>
              <p14:cNvContentPartPr/>
              <p14:nvPr/>
            </p14:nvContentPartPr>
            <p14:xfrm>
              <a:off x="6480953" y="4281247"/>
              <a:ext cx="360" cy="360"/>
            </p14:xfrm>
          </p:contentPart>
        </mc:Choice>
        <mc:Fallback xmlns="">
          <p:pic>
            <p:nvPicPr>
              <p:cNvPr id="16" name="Ink 15">
                <a:extLst>
                  <a:ext uri="{FF2B5EF4-FFF2-40B4-BE49-F238E27FC236}">
                    <a16:creationId xmlns:a16="http://schemas.microsoft.com/office/drawing/2014/main" id="{D202B959-142F-8124-225E-46AE665B4593}"/>
                  </a:ext>
                </a:extLst>
              </p:cNvPr>
              <p:cNvPicPr/>
              <p:nvPr/>
            </p:nvPicPr>
            <p:blipFill>
              <a:blip r:embed="rId14"/>
              <a:stretch>
                <a:fillRect/>
              </a:stretch>
            </p:blipFill>
            <p:spPr>
              <a:xfrm>
                <a:off x="6472313" y="4272607"/>
                <a:ext cx="18000" cy="18000"/>
              </a:xfrm>
              <a:prstGeom prst="rect">
                <a:avLst/>
              </a:prstGeom>
            </p:spPr>
          </p:pic>
        </mc:Fallback>
      </mc:AlternateContent>
    </p:spTree>
    <p:extLst>
      <p:ext uri="{BB962C8B-B14F-4D97-AF65-F5344CB8AC3E}">
        <p14:creationId xmlns:p14="http://schemas.microsoft.com/office/powerpoint/2010/main" val="51247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Simple fact retrieval  </a:t>
            </a:r>
            <a:r>
              <a:rPr lang="en-US" sz="1800" dirty="0"/>
              <a:t>(animated gif, hit Play)</a:t>
            </a:r>
            <a:endParaRPr lang="en-US" dirty="0"/>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838200" y="1123576"/>
            <a:ext cx="10515600" cy="5053387"/>
          </a:xfrm>
        </p:spPr>
        <p:txBody>
          <a:bodyPr>
            <a:normAutofit/>
          </a:bodyPr>
          <a:lstStyle/>
          <a:p>
            <a:r>
              <a:rPr lang="en-US" sz="1800" dirty="0"/>
              <a:t>Good.. up to a point. We need to trick GPT4 a little </a:t>
            </a:r>
            <a:r>
              <a:rPr lang="en-US" sz="1800" dirty="0" err="1"/>
              <a:t>eg</a:t>
            </a:r>
            <a:r>
              <a:rPr lang="en-US" sz="1800" dirty="0"/>
              <a:t> </a:t>
            </a:r>
            <a:r>
              <a:rPr lang="en-US" sz="1800" b="1" dirty="0"/>
              <a:t>“Imagine you are an analyst”</a:t>
            </a:r>
          </a:p>
        </p:txBody>
      </p:sp>
      <p:pic>
        <p:nvPicPr>
          <p:cNvPr id="5" name="Picture 4" descr="A screenshot of a computer&#10;&#10;Description automatically generated">
            <a:extLst>
              <a:ext uri="{FF2B5EF4-FFF2-40B4-BE49-F238E27FC236}">
                <a16:creationId xmlns:a16="http://schemas.microsoft.com/office/drawing/2014/main" id="{1EC4C5CF-3B54-2747-8A08-EF50CB60E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62" y="1579669"/>
            <a:ext cx="9747625" cy="4913205"/>
          </a:xfrm>
          <a:prstGeom prst="rect">
            <a:avLst/>
          </a:prstGeom>
        </p:spPr>
      </p:pic>
    </p:spTree>
    <p:extLst>
      <p:ext uri="{BB962C8B-B14F-4D97-AF65-F5344CB8AC3E}">
        <p14:creationId xmlns:p14="http://schemas.microsoft.com/office/powerpoint/2010/main" val="183694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429410" y="286341"/>
            <a:ext cx="10515600" cy="710640"/>
          </a:xfrm>
        </p:spPr>
        <p:txBody>
          <a:bodyPr/>
          <a:lstStyle/>
          <a:p>
            <a:r>
              <a:rPr lang="en-US" b="1" dirty="0"/>
              <a:t>Analogy</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7279341" y="2295693"/>
            <a:ext cx="4912659" cy="4463696"/>
          </a:xfrm>
        </p:spPr>
        <p:txBody>
          <a:bodyPr>
            <a:normAutofit/>
          </a:bodyPr>
          <a:lstStyle/>
          <a:p>
            <a:pPr marL="0" indent="0">
              <a:buNone/>
            </a:pPr>
            <a:r>
              <a:rPr lang="en-US" dirty="0"/>
              <a:t>Q: Can Calvin make it snow?</a:t>
            </a:r>
          </a:p>
          <a:p>
            <a:pPr marL="0" indent="0">
              <a:buNone/>
            </a:pPr>
            <a:endParaRPr lang="en-US" sz="2000" b="1" dirty="0"/>
          </a:p>
          <a:p>
            <a:pPr marL="0" indent="0">
              <a:buNone/>
            </a:pPr>
            <a:endParaRPr lang="en-US" sz="2000" dirty="0"/>
          </a:p>
          <a:p>
            <a:pPr marL="0" indent="0">
              <a:buNone/>
            </a:pPr>
            <a:r>
              <a:rPr lang="en-US" sz="2000" dirty="0"/>
              <a:t>Identify </a:t>
            </a:r>
            <a:r>
              <a:rPr lang="en-US" sz="2000" dirty="0" err="1"/>
              <a:t>subcontext</a:t>
            </a:r>
            <a:endParaRPr lang="en-US" sz="2000" dirty="0"/>
          </a:p>
          <a:p>
            <a:pPr marL="0" indent="0">
              <a:buNone/>
            </a:pPr>
            <a:endParaRPr lang="en-US" sz="2000" b="1" dirty="0"/>
          </a:p>
          <a:p>
            <a:pPr marL="0" indent="0">
              <a:buNone/>
            </a:pPr>
            <a:endParaRPr lang="en-US" sz="2000" b="1" dirty="0"/>
          </a:p>
          <a:p>
            <a:pPr marL="0" indent="0">
              <a:buNone/>
            </a:pPr>
            <a:endParaRPr lang="en-US" sz="2000" dirty="0"/>
          </a:p>
          <a:p>
            <a:pPr marL="0" indent="0">
              <a:buNone/>
            </a:pPr>
            <a:r>
              <a:rPr lang="en-US" sz="2000" dirty="0"/>
              <a:t>The </a:t>
            </a:r>
            <a:r>
              <a:rPr lang="en-US" sz="2000" dirty="0" err="1"/>
              <a:t>subcontext</a:t>
            </a:r>
            <a:r>
              <a:rPr lang="en-US" sz="2000" dirty="0"/>
              <a:t> in isolation is incorrect.</a:t>
            </a:r>
            <a:endParaRPr lang="en-US" sz="2000" b="1" dirty="0"/>
          </a:p>
          <a:p>
            <a:pPr marL="0" indent="0">
              <a:buNone/>
            </a:pPr>
            <a:r>
              <a:rPr lang="en-US" sz="2000" b="1" dirty="0"/>
              <a:t>The overall knowledge base does not help</a:t>
            </a:r>
          </a:p>
          <a:p>
            <a:pPr marL="0" indent="0">
              <a:buNone/>
            </a:pPr>
            <a:r>
              <a:rPr lang="en-US" sz="2000" b="1" dirty="0"/>
              <a:t>Solution : finetuning? Maybe..</a:t>
            </a:r>
          </a:p>
          <a:p>
            <a:pPr marL="0" indent="0">
              <a:buNone/>
            </a:pPr>
            <a:endParaRPr lang="en-US" sz="2000" b="1" dirty="0"/>
          </a:p>
          <a:p>
            <a:pPr marL="0" indent="0">
              <a:buNone/>
            </a:pPr>
            <a:endParaRPr lang="en-US" sz="2000" b="1" dirty="0"/>
          </a:p>
          <a:p>
            <a:pPr marL="0" indent="0">
              <a:buNone/>
            </a:pPr>
            <a:endParaRPr lang="en-US" sz="2000" b="1" dirty="0"/>
          </a:p>
        </p:txBody>
      </p:sp>
      <p:pic>
        <p:nvPicPr>
          <p:cNvPr id="7" name="Picture 6">
            <a:extLst>
              <a:ext uri="{FF2B5EF4-FFF2-40B4-BE49-F238E27FC236}">
                <a16:creationId xmlns:a16="http://schemas.microsoft.com/office/drawing/2014/main" id="{3F9F4C16-1F4D-B553-EB66-1024CC71C8D8}"/>
              </a:ext>
            </a:extLst>
          </p:cNvPr>
          <p:cNvPicPr>
            <a:picLocks noChangeAspect="1"/>
          </p:cNvPicPr>
          <p:nvPr/>
        </p:nvPicPr>
        <p:blipFill>
          <a:blip r:embed="rId2"/>
          <a:stretch>
            <a:fillRect/>
          </a:stretch>
        </p:blipFill>
        <p:spPr>
          <a:xfrm>
            <a:off x="488034" y="2146691"/>
            <a:ext cx="6230117" cy="4463696"/>
          </a:xfrm>
          <a:prstGeom prst="rect">
            <a:avLst/>
          </a:prstGeom>
        </p:spPr>
      </p:pic>
      <p:pic>
        <p:nvPicPr>
          <p:cNvPr id="9" name="Picture 8">
            <a:extLst>
              <a:ext uri="{FF2B5EF4-FFF2-40B4-BE49-F238E27FC236}">
                <a16:creationId xmlns:a16="http://schemas.microsoft.com/office/drawing/2014/main" id="{7C1D047E-359D-C020-51CD-9D8AF26BE303}"/>
              </a:ext>
            </a:extLst>
          </p:cNvPr>
          <p:cNvPicPr>
            <a:picLocks noChangeAspect="1"/>
          </p:cNvPicPr>
          <p:nvPr/>
        </p:nvPicPr>
        <p:blipFill>
          <a:blip r:embed="rId3"/>
          <a:stretch>
            <a:fillRect/>
          </a:stretch>
        </p:blipFill>
        <p:spPr>
          <a:xfrm>
            <a:off x="9542033" y="2921228"/>
            <a:ext cx="2086982" cy="1829412"/>
          </a:xfrm>
          <a:prstGeom prst="rect">
            <a:avLst/>
          </a:prstGeom>
        </p:spPr>
      </p:pic>
      <p:pic>
        <p:nvPicPr>
          <p:cNvPr id="11" name="Picture 10">
            <a:extLst>
              <a:ext uri="{FF2B5EF4-FFF2-40B4-BE49-F238E27FC236}">
                <a16:creationId xmlns:a16="http://schemas.microsoft.com/office/drawing/2014/main" id="{AFFF99DA-98CD-3A01-7B4B-55127330084B}"/>
              </a:ext>
            </a:extLst>
          </p:cNvPr>
          <p:cNvPicPr>
            <a:picLocks noChangeAspect="1"/>
          </p:cNvPicPr>
          <p:nvPr/>
        </p:nvPicPr>
        <p:blipFill>
          <a:blip r:embed="rId4"/>
          <a:stretch>
            <a:fillRect/>
          </a:stretch>
        </p:blipFill>
        <p:spPr>
          <a:xfrm>
            <a:off x="535247" y="1096333"/>
            <a:ext cx="6944846" cy="951006"/>
          </a:xfrm>
          <a:prstGeom prst="rect">
            <a:avLst/>
          </a:prstGeom>
        </p:spPr>
      </p:pic>
      <p:sp>
        <p:nvSpPr>
          <p:cNvPr id="12" name="TextBox 11">
            <a:extLst>
              <a:ext uri="{FF2B5EF4-FFF2-40B4-BE49-F238E27FC236}">
                <a16:creationId xmlns:a16="http://schemas.microsoft.com/office/drawing/2014/main" id="{4BC4D960-0F69-B1C8-15C2-9B036D23E35F}"/>
              </a:ext>
            </a:extLst>
          </p:cNvPr>
          <p:cNvSpPr txBox="1"/>
          <p:nvPr/>
        </p:nvSpPr>
        <p:spPr>
          <a:xfrm>
            <a:off x="7793318" y="1096333"/>
            <a:ext cx="3369533" cy="369332"/>
          </a:xfrm>
          <a:prstGeom prst="rect">
            <a:avLst/>
          </a:prstGeom>
          <a:noFill/>
        </p:spPr>
        <p:txBody>
          <a:bodyPr wrap="square" rtlCol="0">
            <a:spAutoFit/>
          </a:bodyPr>
          <a:lstStyle/>
          <a:p>
            <a:r>
              <a:rPr lang="en-US" dirty="0"/>
              <a:t>This is wrong (Citi EPS was 2.19)</a:t>
            </a:r>
          </a:p>
        </p:txBody>
      </p:sp>
    </p:spTree>
    <p:extLst>
      <p:ext uri="{BB962C8B-B14F-4D97-AF65-F5344CB8AC3E}">
        <p14:creationId xmlns:p14="http://schemas.microsoft.com/office/powerpoint/2010/main" val="412423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Inference</a:t>
            </a:r>
          </a:p>
        </p:txBody>
      </p:sp>
      <p:pic>
        <p:nvPicPr>
          <p:cNvPr id="12" name="Content Placeholder 11">
            <a:extLst>
              <a:ext uri="{FF2B5EF4-FFF2-40B4-BE49-F238E27FC236}">
                <a16:creationId xmlns:a16="http://schemas.microsoft.com/office/drawing/2014/main" id="{189B6109-314E-1982-2ADC-4B0A93134D89}"/>
              </a:ext>
            </a:extLst>
          </p:cNvPr>
          <p:cNvPicPr>
            <a:picLocks noGrp="1" noChangeAspect="1"/>
          </p:cNvPicPr>
          <p:nvPr>
            <p:ph idx="1"/>
          </p:nvPr>
        </p:nvPicPr>
        <p:blipFill>
          <a:blip r:embed="rId2"/>
          <a:stretch>
            <a:fillRect/>
          </a:stretch>
        </p:blipFill>
        <p:spPr>
          <a:xfrm>
            <a:off x="920377" y="2520303"/>
            <a:ext cx="9913449" cy="2587188"/>
          </a:xfrm>
        </p:spPr>
      </p:pic>
      <p:pic>
        <p:nvPicPr>
          <p:cNvPr id="14" name="Picture 13">
            <a:extLst>
              <a:ext uri="{FF2B5EF4-FFF2-40B4-BE49-F238E27FC236}">
                <a16:creationId xmlns:a16="http://schemas.microsoft.com/office/drawing/2014/main" id="{353FFF06-5E44-3EE8-CB0A-C19153E28CB8}"/>
              </a:ext>
            </a:extLst>
          </p:cNvPr>
          <p:cNvPicPr>
            <a:picLocks noChangeAspect="1"/>
          </p:cNvPicPr>
          <p:nvPr/>
        </p:nvPicPr>
        <p:blipFill>
          <a:blip r:embed="rId3"/>
          <a:stretch>
            <a:fillRect/>
          </a:stretch>
        </p:blipFill>
        <p:spPr>
          <a:xfrm>
            <a:off x="920377" y="1150783"/>
            <a:ext cx="3369235" cy="1173935"/>
          </a:xfrm>
          <a:prstGeom prst="rect">
            <a:avLst/>
          </a:prstGeom>
        </p:spPr>
      </p:pic>
      <p:pic>
        <p:nvPicPr>
          <p:cNvPr id="16" name="Picture 15">
            <a:extLst>
              <a:ext uri="{FF2B5EF4-FFF2-40B4-BE49-F238E27FC236}">
                <a16:creationId xmlns:a16="http://schemas.microsoft.com/office/drawing/2014/main" id="{304DF746-9A8F-863F-C026-FCFC59A2CF18}"/>
              </a:ext>
            </a:extLst>
          </p:cNvPr>
          <p:cNvPicPr>
            <a:picLocks noChangeAspect="1"/>
          </p:cNvPicPr>
          <p:nvPr/>
        </p:nvPicPr>
        <p:blipFill>
          <a:blip r:embed="rId4"/>
          <a:stretch>
            <a:fillRect/>
          </a:stretch>
        </p:blipFill>
        <p:spPr>
          <a:xfrm>
            <a:off x="4604045" y="1028850"/>
            <a:ext cx="6500238" cy="1295868"/>
          </a:xfrm>
          <a:prstGeom prst="rect">
            <a:avLst/>
          </a:prstGeom>
        </p:spPr>
      </p:pic>
      <p:sp>
        <p:nvSpPr>
          <p:cNvPr id="17" name="TextBox 16">
            <a:extLst>
              <a:ext uri="{FF2B5EF4-FFF2-40B4-BE49-F238E27FC236}">
                <a16:creationId xmlns:a16="http://schemas.microsoft.com/office/drawing/2014/main" id="{2788FE97-8CCC-1247-3047-2ED8A9025C40}"/>
              </a:ext>
            </a:extLst>
          </p:cNvPr>
          <p:cNvSpPr txBox="1"/>
          <p:nvPr/>
        </p:nvSpPr>
        <p:spPr>
          <a:xfrm>
            <a:off x="920377" y="5247341"/>
            <a:ext cx="10183906" cy="1295868"/>
          </a:xfrm>
          <a:prstGeom prst="rect">
            <a:avLst/>
          </a:prstGeom>
          <a:noFill/>
        </p:spPr>
        <p:txBody>
          <a:bodyPr wrap="square" rtlCol="0">
            <a:spAutoFit/>
          </a:bodyPr>
          <a:lstStyle/>
          <a:p>
            <a:pPr>
              <a:lnSpc>
                <a:spcPct val="150000"/>
              </a:lnSpc>
            </a:pPr>
            <a:r>
              <a:rPr lang="en-US" b="1" dirty="0"/>
              <a:t>True, but not helpful</a:t>
            </a:r>
          </a:p>
          <a:p>
            <a:pPr>
              <a:lnSpc>
                <a:spcPct val="150000"/>
              </a:lnSpc>
            </a:pPr>
            <a:r>
              <a:rPr lang="en-US" dirty="0"/>
              <a:t>The relevant section of the relevant pdf was correctly identified &amp; fed in as the context. </a:t>
            </a:r>
          </a:p>
          <a:p>
            <a:pPr>
              <a:lnSpc>
                <a:spcPct val="150000"/>
              </a:lnSpc>
            </a:pPr>
            <a:r>
              <a:rPr lang="en-US" dirty="0"/>
              <a:t>GPT-4 produced a generic and useless answer. </a:t>
            </a:r>
            <a:endParaRPr lang="en-US" b="1" dirty="0"/>
          </a:p>
        </p:txBody>
      </p:sp>
    </p:spTree>
    <p:extLst>
      <p:ext uri="{BB962C8B-B14F-4D97-AF65-F5344CB8AC3E}">
        <p14:creationId xmlns:p14="http://schemas.microsoft.com/office/powerpoint/2010/main" val="341755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Complacency risk</a:t>
            </a:r>
          </a:p>
        </p:txBody>
      </p:sp>
      <p:sp>
        <p:nvSpPr>
          <p:cNvPr id="17" name="TextBox 16">
            <a:extLst>
              <a:ext uri="{FF2B5EF4-FFF2-40B4-BE49-F238E27FC236}">
                <a16:creationId xmlns:a16="http://schemas.microsoft.com/office/drawing/2014/main" id="{2788FE97-8CCC-1247-3047-2ED8A9025C40}"/>
              </a:ext>
            </a:extLst>
          </p:cNvPr>
          <p:cNvSpPr txBox="1"/>
          <p:nvPr/>
        </p:nvSpPr>
        <p:spPr>
          <a:xfrm>
            <a:off x="7384525" y="3364855"/>
            <a:ext cx="4287521" cy="4336508"/>
          </a:xfrm>
          <a:prstGeom prst="rect">
            <a:avLst/>
          </a:prstGeom>
          <a:noFill/>
        </p:spPr>
        <p:txBody>
          <a:bodyPr wrap="square" rtlCol="0">
            <a:spAutoFit/>
          </a:bodyPr>
          <a:lstStyle/>
          <a:p>
            <a:pPr>
              <a:lnSpc>
                <a:spcPct val="150000"/>
              </a:lnSpc>
            </a:pPr>
            <a:r>
              <a:rPr lang="en-US" sz="2000" b="1" dirty="0">
                <a:solidFill>
                  <a:srgbClr val="FF0000"/>
                </a:solidFill>
              </a:rPr>
              <a:t>Wrong Answer.</a:t>
            </a:r>
            <a:r>
              <a:rPr lang="kn-IN" sz="2000" b="0" i="0" dirty="0">
                <a:solidFill>
                  <a:srgbClr val="222222"/>
                </a:solidFill>
                <a:effectLst/>
                <a:latin typeface="Helvetica" panose="020B0604020202020204" pitchFamily="34" charset="0"/>
              </a:rPr>
              <a:t> </a:t>
            </a:r>
            <a:r>
              <a:rPr lang="kn-IN" sz="2000" i="0" dirty="0">
                <a:solidFill>
                  <a:srgbClr val="FF0000"/>
                </a:solidFill>
                <a:effectLst/>
                <a:latin typeface="Helvetica" panose="020B0604020202020204" pitchFamily="34" charset="0"/>
              </a:rPr>
              <a:t>ಠ__ಠ</a:t>
            </a:r>
            <a:r>
              <a:rPr lang="en-US" sz="2000" b="1" dirty="0">
                <a:solidFill>
                  <a:srgbClr val="FF0000"/>
                </a:solidFill>
              </a:rPr>
              <a:t>   </a:t>
            </a:r>
          </a:p>
          <a:p>
            <a:pPr>
              <a:lnSpc>
                <a:spcPct val="150000"/>
              </a:lnSpc>
            </a:pPr>
            <a:r>
              <a:rPr lang="en-US" sz="2000" dirty="0"/>
              <a:t>Reference actually says the opposite of the conclusion</a:t>
            </a:r>
          </a:p>
          <a:p>
            <a:pPr>
              <a:lnSpc>
                <a:spcPct val="150000"/>
              </a:lnSpc>
            </a:pPr>
            <a:endParaRPr lang="en-US" sz="800" dirty="0">
              <a:hlinkClick r:id="rId2"/>
            </a:endParaRPr>
          </a:p>
          <a:p>
            <a:pPr algn="just">
              <a:lnSpc>
                <a:spcPct val="150000"/>
              </a:lnSpc>
            </a:pPr>
            <a:r>
              <a:rPr lang="en-US" sz="900" i="1" dirty="0"/>
              <a:t>And then there’s (28 /5/23): </a:t>
            </a:r>
            <a:r>
              <a:rPr lang="en-US" sz="900" i="1" dirty="0">
                <a:hlinkClick r:id="rId2"/>
              </a:rPr>
              <a:t>https://www.bbc.co.uk/news/world-us-canada-65735769</a:t>
            </a:r>
            <a:endParaRPr lang="en-US" sz="900" i="1" dirty="0"/>
          </a:p>
          <a:p>
            <a:pPr algn="just">
              <a:lnSpc>
                <a:spcPct val="150000"/>
              </a:lnSpc>
            </a:pPr>
            <a:r>
              <a:rPr lang="en-US" sz="900" i="1" dirty="0"/>
              <a:t>A New York lawyer is facing a court hearing of his own after his firm used AI tool </a:t>
            </a:r>
            <a:r>
              <a:rPr lang="en-US" sz="900" i="1" dirty="0" err="1"/>
              <a:t>ChatGPT</a:t>
            </a:r>
            <a:r>
              <a:rPr lang="en-US" sz="900" i="1" dirty="0"/>
              <a:t> for legal research. […]  The lawyer who used the tool told the court he was "unaware that its content could be false".</a:t>
            </a:r>
          </a:p>
          <a:p>
            <a:pPr algn="just">
              <a:lnSpc>
                <a:spcPct val="150000"/>
              </a:lnSpc>
            </a:pPr>
            <a:r>
              <a:rPr lang="en-US" sz="900" i="1" dirty="0"/>
              <a:t>[…] "Six of the submitted cases appear to be bogus judicial decisions with bogus quotes and bogus internal citations," Judge Castel wrote in an order demanding the man's legal team explain itself.</a:t>
            </a:r>
          </a:p>
          <a:p>
            <a:pPr algn="just">
              <a:lnSpc>
                <a:spcPct val="150000"/>
              </a:lnSpc>
            </a:pPr>
            <a:r>
              <a:rPr lang="en-US" sz="2000" dirty="0"/>
              <a:t> </a:t>
            </a:r>
          </a:p>
          <a:p>
            <a:pPr algn="just" fontAlgn="base"/>
            <a:endParaRPr lang="en-US" dirty="0"/>
          </a:p>
          <a:p>
            <a:pPr algn="just">
              <a:lnSpc>
                <a:spcPct val="150000"/>
              </a:lnSpc>
            </a:pPr>
            <a:endParaRPr lang="en-US" sz="1100" dirty="0"/>
          </a:p>
          <a:p>
            <a:pPr marL="285750" indent="-285750" algn="just">
              <a:lnSpc>
                <a:spcPct val="150000"/>
              </a:lnSpc>
              <a:buFont typeface="Arial" panose="020B0604020202020204" pitchFamily="34" charset="0"/>
              <a:buChar char="•"/>
            </a:pPr>
            <a:endParaRPr lang="en-US" sz="1100" dirty="0"/>
          </a:p>
        </p:txBody>
      </p:sp>
      <p:graphicFrame>
        <p:nvGraphicFramePr>
          <p:cNvPr id="6" name="Object 5">
            <a:extLst>
              <a:ext uri="{FF2B5EF4-FFF2-40B4-BE49-F238E27FC236}">
                <a16:creationId xmlns:a16="http://schemas.microsoft.com/office/drawing/2014/main" id="{4F43C729-889E-DF89-089A-CD626C1E892A}"/>
              </a:ext>
            </a:extLst>
          </p:cNvPr>
          <p:cNvGraphicFramePr>
            <a:graphicFrameLocks noChangeAspect="1"/>
          </p:cNvGraphicFramePr>
          <p:nvPr>
            <p:extLst>
              <p:ext uri="{D42A27DB-BD31-4B8C-83A1-F6EECF244321}">
                <p14:modId xmlns:p14="http://schemas.microsoft.com/office/powerpoint/2010/main" val="846920702"/>
              </p:ext>
            </p:extLst>
          </p:nvPr>
        </p:nvGraphicFramePr>
        <p:xfrm>
          <a:off x="838200" y="1175613"/>
          <a:ext cx="9426020" cy="2089395"/>
        </p:xfrm>
        <a:graphic>
          <a:graphicData uri="http://schemas.openxmlformats.org/presentationml/2006/ole">
            <mc:AlternateContent xmlns:mc="http://schemas.openxmlformats.org/markup-compatibility/2006">
              <mc:Choice xmlns:v="urn:schemas-microsoft-com:vml" Requires="v">
                <p:oleObj r:id="rId3" imgW="14882400" imgH="3301560" progId="">
                  <p:embed/>
                </p:oleObj>
              </mc:Choice>
              <mc:Fallback>
                <p:oleObj r:id="rId3" imgW="14882400" imgH="3301560" progId="">
                  <p:embed/>
                  <p:pic>
                    <p:nvPicPr>
                      <p:cNvPr id="6" name="Object 5">
                        <a:extLst>
                          <a:ext uri="{FF2B5EF4-FFF2-40B4-BE49-F238E27FC236}">
                            <a16:creationId xmlns:a16="http://schemas.microsoft.com/office/drawing/2014/main" id="{4F43C729-889E-DF89-089A-CD626C1E892A}"/>
                          </a:ext>
                        </a:extLst>
                      </p:cNvPr>
                      <p:cNvPicPr/>
                      <p:nvPr/>
                    </p:nvPicPr>
                    <p:blipFill>
                      <a:blip r:embed="rId4"/>
                      <a:stretch>
                        <a:fillRect/>
                      </a:stretch>
                    </p:blipFill>
                    <p:spPr>
                      <a:xfrm>
                        <a:off x="838200" y="1175613"/>
                        <a:ext cx="9426020" cy="2089395"/>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CB18BB5-03BC-5EC2-BE62-27790D0E4980}"/>
                  </a:ext>
                </a:extLst>
              </p14:cNvPr>
              <p14:cNvContentPartPr/>
              <p14:nvPr/>
            </p14:nvContentPartPr>
            <p14:xfrm>
              <a:off x="2565040" y="2220311"/>
              <a:ext cx="2277000" cy="334800"/>
            </p14:xfrm>
          </p:contentPart>
        </mc:Choice>
        <mc:Fallback xmlns="">
          <p:pic>
            <p:nvPicPr>
              <p:cNvPr id="7" name="Ink 6">
                <a:extLst>
                  <a:ext uri="{FF2B5EF4-FFF2-40B4-BE49-F238E27FC236}">
                    <a16:creationId xmlns:a16="http://schemas.microsoft.com/office/drawing/2014/main" id="{ECB18BB5-03BC-5EC2-BE62-27790D0E4980}"/>
                  </a:ext>
                </a:extLst>
              </p:cNvPr>
              <p:cNvPicPr/>
              <p:nvPr/>
            </p:nvPicPr>
            <p:blipFill>
              <a:blip r:embed="rId6"/>
              <a:stretch>
                <a:fillRect/>
              </a:stretch>
            </p:blipFill>
            <p:spPr>
              <a:xfrm>
                <a:off x="2556040" y="2211671"/>
                <a:ext cx="22946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AEA0386-2E0A-E886-1ECE-118D93ECC8CC}"/>
                  </a:ext>
                </a:extLst>
              </p14:cNvPr>
              <p14:cNvContentPartPr/>
              <p14:nvPr/>
            </p14:nvContentPartPr>
            <p14:xfrm>
              <a:off x="9003833" y="365527"/>
              <a:ext cx="360" cy="360"/>
            </p14:xfrm>
          </p:contentPart>
        </mc:Choice>
        <mc:Fallback xmlns="">
          <p:pic>
            <p:nvPicPr>
              <p:cNvPr id="8" name="Ink 7">
                <a:extLst>
                  <a:ext uri="{FF2B5EF4-FFF2-40B4-BE49-F238E27FC236}">
                    <a16:creationId xmlns:a16="http://schemas.microsoft.com/office/drawing/2014/main" id="{3AEA0386-2E0A-E886-1ECE-118D93ECC8CC}"/>
                  </a:ext>
                </a:extLst>
              </p:cNvPr>
              <p:cNvPicPr/>
              <p:nvPr/>
            </p:nvPicPr>
            <p:blipFill>
              <a:blip r:embed="rId8"/>
              <a:stretch>
                <a:fillRect/>
              </a:stretch>
            </p:blipFill>
            <p:spPr>
              <a:xfrm>
                <a:off x="8995193" y="356527"/>
                <a:ext cx="18000" cy="18000"/>
              </a:xfrm>
              <a:prstGeom prst="rect">
                <a:avLst/>
              </a:prstGeom>
            </p:spPr>
          </p:pic>
        </mc:Fallback>
      </mc:AlternateContent>
      <p:pic>
        <p:nvPicPr>
          <p:cNvPr id="11" name="Picture 10">
            <a:extLst>
              <a:ext uri="{FF2B5EF4-FFF2-40B4-BE49-F238E27FC236}">
                <a16:creationId xmlns:a16="http://schemas.microsoft.com/office/drawing/2014/main" id="{AB678945-6E58-6C13-07D0-1B8BF42830D3}"/>
              </a:ext>
            </a:extLst>
          </p:cNvPr>
          <p:cNvPicPr>
            <a:picLocks noChangeAspect="1"/>
          </p:cNvPicPr>
          <p:nvPr/>
        </p:nvPicPr>
        <p:blipFill>
          <a:blip r:embed="rId9"/>
          <a:stretch>
            <a:fillRect/>
          </a:stretch>
        </p:blipFill>
        <p:spPr>
          <a:xfrm>
            <a:off x="752138" y="3550993"/>
            <a:ext cx="6272391" cy="2131394"/>
          </a:xfrm>
          <a:prstGeom prst="rect">
            <a:avLst/>
          </a:prstGeom>
        </p:spPr>
      </p:pic>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B41684E-1C44-5797-F72A-9BE96EAA97B5}"/>
                  </a:ext>
                </a:extLst>
              </p14:cNvPr>
              <p14:cNvContentPartPr/>
              <p14:nvPr/>
            </p14:nvContentPartPr>
            <p14:xfrm>
              <a:off x="1499986" y="4488838"/>
              <a:ext cx="2352960" cy="33840"/>
            </p14:xfrm>
          </p:contentPart>
        </mc:Choice>
        <mc:Fallback xmlns="">
          <p:pic>
            <p:nvPicPr>
              <p:cNvPr id="15" name="Ink 14">
                <a:extLst>
                  <a:ext uri="{FF2B5EF4-FFF2-40B4-BE49-F238E27FC236}">
                    <a16:creationId xmlns:a16="http://schemas.microsoft.com/office/drawing/2014/main" id="{6B41684E-1C44-5797-F72A-9BE96EAA97B5}"/>
                  </a:ext>
                </a:extLst>
              </p:cNvPr>
              <p:cNvPicPr/>
              <p:nvPr/>
            </p:nvPicPr>
            <p:blipFill>
              <a:blip r:embed="rId11"/>
              <a:stretch>
                <a:fillRect/>
              </a:stretch>
            </p:blipFill>
            <p:spPr>
              <a:xfrm>
                <a:off x="1491346" y="4479838"/>
                <a:ext cx="2370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57D4A75F-4967-990C-C98F-03894953688C}"/>
                  </a:ext>
                </a:extLst>
              </p14:cNvPr>
              <p14:cNvContentPartPr/>
              <p14:nvPr/>
            </p14:nvContentPartPr>
            <p14:xfrm>
              <a:off x="2194433" y="1823061"/>
              <a:ext cx="3182400" cy="76320"/>
            </p14:xfrm>
          </p:contentPart>
        </mc:Choice>
        <mc:Fallback xmlns="">
          <p:pic>
            <p:nvPicPr>
              <p:cNvPr id="27" name="Ink 26">
                <a:extLst>
                  <a:ext uri="{FF2B5EF4-FFF2-40B4-BE49-F238E27FC236}">
                    <a16:creationId xmlns:a16="http://schemas.microsoft.com/office/drawing/2014/main" id="{57D4A75F-4967-990C-C98F-03894953688C}"/>
                  </a:ext>
                </a:extLst>
              </p:cNvPr>
              <p:cNvPicPr/>
              <p:nvPr/>
            </p:nvPicPr>
            <p:blipFill>
              <a:blip r:embed="rId13"/>
              <a:stretch>
                <a:fillRect/>
              </a:stretch>
            </p:blipFill>
            <p:spPr>
              <a:xfrm>
                <a:off x="2185433" y="1814061"/>
                <a:ext cx="3200040" cy="93960"/>
              </a:xfrm>
              <a:prstGeom prst="rect">
                <a:avLst/>
              </a:prstGeom>
            </p:spPr>
          </p:pic>
        </mc:Fallback>
      </mc:AlternateContent>
    </p:spTree>
    <p:extLst>
      <p:ext uri="{BB962C8B-B14F-4D97-AF65-F5344CB8AC3E}">
        <p14:creationId xmlns:p14="http://schemas.microsoft.com/office/powerpoint/2010/main" val="53204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Conclusion : 2 types of questions</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838200" y="1123576"/>
            <a:ext cx="10515600" cy="5053387"/>
          </a:xfrm>
        </p:spPr>
        <p:txBody>
          <a:bodyPr>
            <a:normAutofit/>
          </a:bodyPr>
          <a:lstStyle/>
          <a:p>
            <a:pPr marL="0" indent="0">
              <a:lnSpc>
                <a:spcPct val="150000"/>
              </a:lnSpc>
              <a:buNone/>
            </a:pPr>
            <a:r>
              <a:rPr lang="en-US" sz="2400" dirty="0"/>
              <a:t>Type1: Answers can be verified quickly</a:t>
            </a:r>
          </a:p>
          <a:p>
            <a:pPr lvl="1">
              <a:lnSpc>
                <a:spcPct val="150000"/>
              </a:lnSpc>
            </a:pPr>
            <a:r>
              <a:rPr lang="en-US" sz="1800" dirty="0"/>
              <a:t>This code takes 8500 seconds, make it faster </a:t>
            </a:r>
          </a:p>
          <a:p>
            <a:pPr lvl="1"/>
            <a:r>
              <a:rPr lang="en-US" sz="1800" dirty="0"/>
              <a:t>Generate unit tests for this code</a:t>
            </a:r>
          </a:p>
          <a:p>
            <a:pPr lvl="1"/>
            <a:r>
              <a:rPr lang="en-US" sz="1800" dirty="0"/>
              <a:t>Make this email shorter/clearer/ </a:t>
            </a:r>
            <a:r>
              <a:rPr lang="en-US" sz="1800" dirty="0" err="1"/>
              <a:t>etc</a:t>
            </a:r>
            <a:endParaRPr lang="en-US" sz="1800" dirty="0"/>
          </a:p>
          <a:p>
            <a:pPr lvl="1"/>
            <a:r>
              <a:rPr lang="en-US" sz="1800" dirty="0"/>
              <a:t>List some ideas for an offsite session to motivate colleagues.</a:t>
            </a:r>
          </a:p>
          <a:p>
            <a:pPr marL="0" indent="0">
              <a:lnSpc>
                <a:spcPct val="150000"/>
              </a:lnSpc>
              <a:buNone/>
            </a:pPr>
            <a:r>
              <a:rPr lang="en-US" sz="2400" b="1" dirty="0">
                <a:solidFill>
                  <a:srgbClr val="00B050"/>
                </a:solidFill>
              </a:rPr>
              <a:t>Use LLMs on the first type of problem . Save time. Gain an edge!</a:t>
            </a:r>
            <a:endParaRPr lang="en-US" sz="2400" dirty="0"/>
          </a:p>
          <a:p>
            <a:pPr marL="0" indent="0">
              <a:lnSpc>
                <a:spcPct val="150000"/>
              </a:lnSpc>
              <a:buNone/>
            </a:pPr>
            <a:r>
              <a:rPr lang="en-US" sz="2400" dirty="0"/>
              <a:t>Type2: Takes as much effort to verify an answer as it does to find it</a:t>
            </a:r>
          </a:p>
          <a:p>
            <a:pPr lvl="1"/>
            <a:r>
              <a:rPr lang="en-US" sz="1800" dirty="0"/>
              <a:t>“Best Possible Solution” </a:t>
            </a:r>
            <a:r>
              <a:rPr lang="en-US" sz="1800" dirty="0" err="1"/>
              <a:t>eg</a:t>
            </a:r>
            <a:r>
              <a:rPr lang="en-US" sz="1800" dirty="0"/>
              <a:t> shortest path , fastest code</a:t>
            </a:r>
          </a:p>
          <a:p>
            <a:pPr lvl="1"/>
            <a:r>
              <a:rPr lang="en-US" sz="1800" dirty="0"/>
              <a:t>What did the regulator mean when they said..</a:t>
            </a:r>
          </a:p>
          <a:p>
            <a:pPr lvl="1"/>
            <a:r>
              <a:rPr lang="en-US" sz="1800" dirty="0"/>
              <a:t>Will &lt;this document&gt;  pass IA validation? with citations </a:t>
            </a:r>
          </a:p>
          <a:p>
            <a:pPr marL="0" indent="0">
              <a:buNone/>
            </a:pPr>
            <a:r>
              <a:rPr lang="en-US" sz="2400" b="1" dirty="0">
                <a:solidFill>
                  <a:srgbClr val="FF0000"/>
                </a:solidFill>
              </a:rPr>
              <a:t>As of June 2023, be SUPER CAREFUL using LLMs on type2</a:t>
            </a:r>
          </a:p>
          <a:p>
            <a:pPr marL="0" indent="0">
              <a:buNone/>
            </a:pPr>
            <a:endParaRPr lang="en-US" sz="2400" dirty="0"/>
          </a:p>
          <a:p>
            <a:endParaRPr lang="en-US" sz="2400" dirty="0"/>
          </a:p>
          <a:p>
            <a:endParaRPr lang="en-US" sz="2400" dirty="0"/>
          </a:p>
        </p:txBody>
      </p:sp>
    </p:spTree>
    <p:extLst>
      <p:ext uri="{BB962C8B-B14F-4D97-AF65-F5344CB8AC3E}">
        <p14:creationId xmlns:p14="http://schemas.microsoft.com/office/powerpoint/2010/main" val="52559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normAutofit/>
          </a:bodyPr>
          <a:lstStyle/>
          <a:p>
            <a:r>
              <a:rPr lang="en-US" b="1" dirty="0"/>
              <a:t>“Further study is required”</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838200" y="1123576"/>
            <a:ext cx="10515600" cy="5053387"/>
          </a:xfrm>
        </p:spPr>
        <p:txBody>
          <a:bodyPr>
            <a:normAutofit lnSpcReduction="10000"/>
          </a:bodyPr>
          <a:lstStyle/>
          <a:p>
            <a:pPr marL="0" indent="0">
              <a:buNone/>
            </a:pPr>
            <a:r>
              <a:rPr lang="en-US" sz="2600" dirty="0"/>
              <a:t>LLM Pros </a:t>
            </a:r>
          </a:p>
          <a:p>
            <a:r>
              <a:rPr lang="en-US" sz="1700" dirty="0"/>
              <a:t>Great at language structure (not always great at the content) </a:t>
            </a:r>
          </a:p>
          <a:p>
            <a:r>
              <a:rPr lang="en-US" sz="1700" dirty="0"/>
              <a:t>Convenient way to ask unstructured questions</a:t>
            </a:r>
          </a:p>
          <a:p>
            <a:r>
              <a:rPr lang="en-US" sz="1700" dirty="0"/>
              <a:t>Improving rapidly. Tech stack easy – even training your own (smaller) LLM is easy (</a:t>
            </a:r>
            <a:r>
              <a:rPr lang="en-US" sz="1700" dirty="0" err="1"/>
              <a:t>ish</a:t>
            </a:r>
            <a:r>
              <a:rPr lang="en-US" sz="1700" dirty="0"/>
              <a:t>)</a:t>
            </a:r>
          </a:p>
          <a:p>
            <a:pPr>
              <a:lnSpc>
                <a:spcPct val="100000"/>
              </a:lnSpc>
            </a:pPr>
            <a:r>
              <a:rPr lang="en-US" sz="1700" dirty="0"/>
              <a:t>Work well within tight guardrails. </a:t>
            </a:r>
            <a:r>
              <a:rPr lang="en-US" sz="1700" dirty="0" err="1"/>
              <a:t>Eg</a:t>
            </a:r>
            <a:r>
              <a:rPr lang="en-US" sz="1700" dirty="0"/>
              <a:t> developer productivity. </a:t>
            </a:r>
            <a:endParaRPr lang="en-US" sz="1100" dirty="0"/>
          </a:p>
          <a:p>
            <a:pPr marL="0" indent="0">
              <a:lnSpc>
                <a:spcPct val="160000"/>
              </a:lnSpc>
              <a:buNone/>
            </a:pPr>
            <a:r>
              <a:rPr lang="en-US" sz="2600" dirty="0"/>
              <a:t>LLM Cons </a:t>
            </a:r>
          </a:p>
          <a:p>
            <a:r>
              <a:rPr lang="en-US" sz="1700" dirty="0"/>
              <a:t>Nondeterministic. Ask the same question, get a different answer (Temperature = 0 isn’t ideal) </a:t>
            </a:r>
          </a:p>
          <a:p>
            <a:r>
              <a:rPr lang="en-US" sz="1700" dirty="0"/>
              <a:t>Can’t do math or reliably give exact answers (chain to SQL or </a:t>
            </a:r>
            <a:r>
              <a:rPr lang="en-US" sz="1700" dirty="0" err="1"/>
              <a:t>WolframAlpha</a:t>
            </a:r>
            <a:r>
              <a:rPr lang="en-US" sz="1700" dirty="0"/>
              <a:t>?) </a:t>
            </a:r>
          </a:p>
          <a:p>
            <a:r>
              <a:rPr lang="en-US" sz="1700" dirty="0"/>
              <a:t>Can’t trust LLMs (Yet!) . Too often they simply don’t work. </a:t>
            </a:r>
          </a:p>
          <a:p>
            <a:r>
              <a:rPr lang="en-US" sz="1700" dirty="0"/>
              <a:t>LLMs don’t </a:t>
            </a:r>
            <a:r>
              <a:rPr lang="en-US" sz="1700" i="1" dirty="0"/>
              <a:t>know</a:t>
            </a:r>
            <a:r>
              <a:rPr lang="en-US" sz="1700" dirty="0"/>
              <a:t> anything  - they just generate plausible confabulation. </a:t>
            </a:r>
          </a:p>
          <a:p>
            <a:pPr marL="0" indent="0">
              <a:buNone/>
            </a:pPr>
            <a:endParaRPr lang="en-US" sz="1700" dirty="0"/>
          </a:p>
          <a:p>
            <a:pPr marL="0" indent="0">
              <a:buNone/>
            </a:pPr>
            <a:r>
              <a:rPr lang="en-US" sz="1700" dirty="0"/>
              <a:t>Next steps : Citi provides LLM API. More people play with it &amp; think of (non-mystical &amp; testable ) type1 </a:t>
            </a:r>
            <a:r>
              <a:rPr lang="en-US" sz="1700" dirty="0" err="1"/>
              <a:t>usecases</a:t>
            </a:r>
            <a:r>
              <a:rPr lang="en-US" sz="1700" dirty="0"/>
              <a:t>		</a:t>
            </a:r>
            <a:endParaRPr lang="en-US" sz="1000" dirty="0"/>
          </a:p>
          <a:p>
            <a:pPr marL="0" indent="0">
              <a:buNone/>
            </a:pPr>
            <a:r>
              <a:rPr lang="en-US" sz="1000" dirty="0"/>
              <a:t>Strong recommendation : Play with </a:t>
            </a:r>
            <a:r>
              <a:rPr lang="en-US" sz="1000" dirty="0" err="1"/>
              <a:t>Langchain</a:t>
            </a:r>
            <a:r>
              <a:rPr lang="en-US" sz="1000" dirty="0"/>
              <a:t>. Watch (&amp; try!) Andrej </a:t>
            </a:r>
            <a:r>
              <a:rPr lang="en-US" sz="1000" dirty="0" err="1"/>
              <a:t>Karpathy</a:t>
            </a:r>
            <a:r>
              <a:rPr lang="en-US" sz="1000" dirty="0"/>
              <a:t> Let’s Build GPT From Scratch </a:t>
            </a:r>
            <a:r>
              <a:rPr lang="en-US" sz="1000" dirty="0">
                <a:hlinkClick r:id="rId2"/>
              </a:rPr>
              <a:t>https://www.youtube.com/watch?v=kCc8FmEb1nY</a:t>
            </a:r>
            <a:endParaRPr lang="en-US" sz="1000" dirty="0"/>
          </a:p>
          <a:p>
            <a:pPr marL="0" indent="0">
              <a:buNone/>
            </a:pPr>
            <a:endParaRPr lang="en-US" sz="1000" dirty="0"/>
          </a:p>
          <a:p>
            <a:pPr marL="0" indent="0">
              <a:buNone/>
            </a:pPr>
            <a:endParaRPr lang="en-US" sz="1000" dirty="0"/>
          </a:p>
          <a:p>
            <a:pPr marL="457200" lvl="1" indent="0">
              <a:buNone/>
            </a:pPr>
            <a:endParaRPr lang="en-US" sz="1600" dirty="0"/>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88990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j-lt"/>
                <a:ea typeface="+mj-ea"/>
                <a:cs typeface="+mj-cs"/>
              </a:rPr>
              <a:t>Case Study 1</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167989" cy="2265216"/>
          </a:xfrm>
        </p:spPr>
        <p:txBody>
          <a:bodyPr vert="horz" wrap="square" lIns="0" tIns="0" rIns="0" bIns="0" rtlCol="0">
            <a:normAutofit/>
          </a:bodyPr>
          <a:lstStyle/>
          <a:p>
            <a:pPr marL="0" indent="0" rtl="0">
              <a:lnSpc>
                <a:spcPct val="100000"/>
              </a:lnSpc>
              <a:buNone/>
            </a:pPr>
            <a:r>
              <a:rPr lang="en-GB" sz="4000" kern="1200" dirty="0">
                <a:latin typeface="+mn-lt"/>
                <a:ea typeface="+mn-ea"/>
                <a:cs typeface="+mn-cs"/>
              </a:rPr>
              <a:t>Grid calculation optimisation</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2</a:t>
            </a:fld>
            <a:endParaRPr lang="en-GB"/>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wrap="square" rtlCol="0" anchor="ctr">
            <a:normAutofit fontScale="32500" lnSpcReduction="20000"/>
          </a:bodyPr>
          <a:lstStyle/>
          <a:p>
            <a:pPr rtl="0">
              <a:spcAft>
                <a:spcPts val="600"/>
              </a:spcAft>
            </a:pPr>
            <a:r>
              <a:rPr lang="en-GB"/>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wrap="square" rtlCol="0" anchor="ctr">
            <a:normAutofit fontScale="32500" lnSpcReduction="20000"/>
          </a:bodyPr>
          <a:lstStyle/>
          <a:p>
            <a:pPr rtl="0">
              <a:spcAft>
                <a:spcPts val="600"/>
              </a:spcAft>
            </a:pPr>
            <a:r>
              <a:rPr lang="en-GB"/>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wrap="square" rtlCol="0" anchor="ctr">
            <a:normAutofit fontScale="32500" lnSpcReduction="20000"/>
          </a:bodyPr>
          <a:lstStyle/>
          <a:p>
            <a:pPr rtl="0">
              <a:spcAft>
                <a:spcPts val="600"/>
              </a:spcAft>
            </a:pPr>
            <a:fld id="{DBA1B0FB-D917-4C8C-928F-313BD683BF39}" type="slidenum">
              <a:rPr lang="en-GB" smtClean="0"/>
              <a:pPr rtl="0">
                <a:spcAft>
                  <a:spcPts val="600"/>
                </a:spcAft>
              </a:pPr>
              <a:t>3</a:t>
            </a:fld>
            <a:endParaRPr lang="en-GB"/>
          </a:p>
        </p:txBody>
      </p:sp>
      <p:pic>
        <p:nvPicPr>
          <p:cNvPr id="18" name="Picture 17">
            <a:extLst>
              <a:ext uri="{FF2B5EF4-FFF2-40B4-BE49-F238E27FC236}">
                <a16:creationId xmlns:a16="http://schemas.microsoft.com/office/drawing/2014/main" id="{885554B9-273A-657F-1AC5-AD49CEB2902A}"/>
              </a:ext>
            </a:extLst>
          </p:cNvPr>
          <p:cNvPicPr>
            <a:picLocks noChangeAspect="1"/>
          </p:cNvPicPr>
          <p:nvPr/>
        </p:nvPicPr>
        <p:blipFill>
          <a:blip r:embed="rId2"/>
          <a:stretch>
            <a:fillRect/>
          </a:stretch>
        </p:blipFill>
        <p:spPr>
          <a:xfrm>
            <a:off x="5993383" y="1563841"/>
            <a:ext cx="1147988" cy="2482347"/>
          </a:xfrm>
          <a:prstGeom prst="rect">
            <a:avLst/>
          </a:prstGeom>
        </p:spPr>
      </p:pic>
      <p:pic>
        <p:nvPicPr>
          <p:cNvPr id="20" name="Picture 19">
            <a:extLst>
              <a:ext uri="{FF2B5EF4-FFF2-40B4-BE49-F238E27FC236}">
                <a16:creationId xmlns:a16="http://schemas.microsoft.com/office/drawing/2014/main" id="{C552D2F2-4BEE-0678-0CBA-02A74F732ACF}"/>
              </a:ext>
            </a:extLst>
          </p:cNvPr>
          <p:cNvPicPr>
            <a:picLocks noChangeAspect="1"/>
          </p:cNvPicPr>
          <p:nvPr/>
        </p:nvPicPr>
        <p:blipFill>
          <a:blip r:embed="rId3"/>
          <a:stretch>
            <a:fillRect/>
          </a:stretch>
        </p:blipFill>
        <p:spPr>
          <a:xfrm>
            <a:off x="149694" y="4677166"/>
            <a:ext cx="5787182" cy="682757"/>
          </a:xfrm>
          <a:prstGeom prst="rect">
            <a:avLst/>
          </a:prstGeom>
        </p:spPr>
      </p:pic>
      <p:sp>
        <p:nvSpPr>
          <p:cNvPr id="21" name="Rectangle 20">
            <a:extLst>
              <a:ext uri="{FF2B5EF4-FFF2-40B4-BE49-F238E27FC236}">
                <a16:creationId xmlns:a16="http://schemas.microsoft.com/office/drawing/2014/main" id="{4AF27177-0F51-EC1B-250D-C4B96C7096C1}"/>
              </a:ext>
            </a:extLst>
          </p:cNvPr>
          <p:cNvSpPr/>
          <p:nvPr/>
        </p:nvSpPr>
        <p:spPr>
          <a:xfrm>
            <a:off x="5904242" y="1637105"/>
            <a:ext cx="1317812" cy="510989"/>
          </a:xfrm>
          <a:prstGeom prst="rect">
            <a:avLst/>
          </a:prstGeom>
          <a:noFill/>
          <a:effectLst>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0585BF21-5572-6EF6-FDC8-328CA06EDE7F}"/>
              </a:ext>
            </a:extLst>
          </p:cNvPr>
          <p:cNvCxnSpPr>
            <a:cxnSpLocks/>
            <a:stCxn id="21" idx="1"/>
            <a:endCxn id="37" idx="3"/>
          </p:cNvCxnSpPr>
          <p:nvPr/>
        </p:nvCxnSpPr>
        <p:spPr>
          <a:xfrm flipH="1" flipV="1">
            <a:off x="5482659" y="1675137"/>
            <a:ext cx="421583" cy="21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5C63E2B-3163-39FC-9D61-73DD28DBB5C1}"/>
              </a:ext>
            </a:extLst>
          </p:cNvPr>
          <p:cNvSpPr/>
          <p:nvPr/>
        </p:nvSpPr>
        <p:spPr>
          <a:xfrm>
            <a:off x="5916731" y="2820357"/>
            <a:ext cx="1317812" cy="510989"/>
          </a:xfrm>
          <a:prstGeom prst="rect">
            <a:avLst/>
          </a:prstGeom>
          <a:noFill/>
          <a:effectLst>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A1B5F20C-754D-7CE9-FF8B-B5D64B4694B0}"/>
              </a:ext>
            </a:extLst>
          </p:cNvPr>
          <p:cNvCxnSpPr>
            <a:cxnSpLocks/>
            <a:stCxn id="27" idx="3"/>
            <a:endCxn id="30" idx="1"/>
          </p:cNvCxnSpPr>
          <p:nvPr/>
        </p:nvCxnSpPr>
        <p:spPr>
          <a:xfrm flipV="1">
            <a:off x="7234543" y="3075851"/>
            <a:ext cx="4090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64A57E5-F2DF-A2DF-572C-26D774E3253E}"/>
              </a:ext>
            </a:extLst>
          </p:cNvPr>
          <p:cNvSpPr/>
          <p:nvPr/>
        </p:nvSpPr>
        <p:spPr>
          <a:xfrm>
            <a:off x="5916731" y="3892619"/>
            <a:ext cx="1317812" cy="226833"/>
          </a:xfrm>
          <a:prstGeom prst="rect">
            <a:avLst/>
          </a:prstGeom>
          <a:noFill/>
          <a:effectLst>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Arrow Connector 31">
            <a:extLst>
              <a:ext uri="{FF2B5EF4-FFF2-40B4-BE49-F238E27FC236}">
                <a16:creationId xmlns:a16="http://schemas.microsoft.com/office/drawing/2014/main" id="{E0CD6407-CA3A-632D-A7F7-399809E820F6}"/>
              </a:ext>
            </a:extLst>
          </p:cNvPr>
          <p:cNvCxnSpPr>
            <a:cxnSpLocks/>
            <a:stCxn id="31" idx="1"/>
            <a:endCxn id="20" idx="0"/>
          </p:cNvCxnSpPr>
          <p:nvPr/>
        </p:nvCxnSpPr>
        <p:spPr>
          <a:xfrm flipH="1">
            <a:off x="3043285" y="4006036"/>
            <a:ext cx="2873446" cy="671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0F712D79-0F6B-6346-4D61-079A327764BF}"/>
              </a:ext>
            </a:extLst>
          </p:cNvPr>
          <p:cNvPicPr>
            <a:picLocks noChangeAspect="1"/>
          </p:cNvPicPr>
          <p:nvPr/>
        </p:nvPicPr>
        <p:blipFill>
          <a:blip r:embed="rId4"/>
          <a:stretch>
            <a:fillRect/>
          </a:stretch>
        </p:blipFill>
        <p:spPr>
          <a:xfrm>
            <a:off x="70961" y="815112"/>
            <a:ext cx="5411698" cy="1720050"/>
          </a:xfrm>
          <a:prstGeom prst="rect">
            <a:avLst/>
          </a:prstGeom>
        </p:spPr>
      </p:pic>
      <p:pic>
        <p:nvPicPr>
          <p:cNvPr id="30" name="Picture 29">
            <a:extLst>
              <a:ext uri="{FF2B5EF4-FFF2-40B4-BE49-F238E27FC236}">
                <a16:creationId xmlns:a16="http://schemas.microsoft.com/office/drawing/2014/main" id="{D91CD438-5B03-FA31-9C79-07DD3CCD5800}"/>
              </a:ext>
            </a:extLst>
          </p:cNvPr>
          <p:cNvPicPr>
            <a:picLocks noChangeAspect="1"/>
          </p:cNvPicPr>
          <p:nvPr/>
        </p:nvPicPr>
        <p:blipFill>
          <a:blip r:embed="rId5"/>
          <a:stretch>
            <a:fillRect/>
          </a:stretch>
        </p:blipFill>
        <p:spPr>
          <a:xfrm>
            <a:off x="7643637" y="1577174"/>
            <a:ext cx="4426178" cy="2997354"/>
          </a:xfrm>
          <a:prstGeom prst="rect">
            <a:avLst/>
          </a:prstGeom>
        </p:spPr>
      </p:pic>
      <p:sp>
        <p:nvSpPr>
          <p:cNvPr id="6" name="Title 1">
            <a:extLst>
              <a:ext uri="{FF2B5EF4-FFF2-40B4-BE49-F238E27FC236}">
                <a16:creationId xmlns:a16="http://schemas.microsoft.com/office/drawing/2014/main" id="{75C3D7EE-0996-EB83-4808-146DA68859F1}"/>
              </a:ext>
            </a:extLst>
          </p:cNvPr>
          <p:cNvSpPr>
            <a:spLocks noGrp="1"/>
          </p:cNvSpPr>
          <p:nvPr>
            <p:ph type="title"/>
          </p:nvPr>
        </p:nvSpPr>
        <p:spPr>
          <a:xfrm>
            <a:off x="172304" y="145381"/>
            <a:ext cx="4029968" cy="984885"/>
          </a:xfrm>
        </p:spPr>
        <p:txBody>
          <a:bodyPr wrap="square" rtlCol="0" anchor="t">
            <a:normAutofit/>
          </a:bodyPr>
          <a:lstStyle/>
          <a:p>
            <a:pPr algn="ctr" rtl="0"/>
            <a:r>
              <a:rPr lang="en-GB" dirty="0"/>
              <a:t>Problem statement</a:t>
            </a:r>
          </a:p>
        </p:txBody>
      </p:sp>
      <p:pic>
        <p:nvPicPr>
          <p:cNvPr id="3" name="Picture 2">
            <a:extLst>
              <a:ext uri="{FF2B5EF4-FFF2-40B4-BE49-F238E27FC236}">
                <a16:creationId xmlns:a16="http://schemas.microsoft.com/office/drawing/2014/main" id="{21602CD6-E00F-C486-F98C-1E4F1783B133}"/>
              </a:ext>
            </a:extLst>
          </p:cNvPr>
          <p:cNvPicPr>
            <a:picLocks noChangeAspect="1"/>
          </p:cNvPicPr>
          <p:nvPr/>
        </p:nvPicPr>
        <p:blipFill>
          <a:blip r:embed="rId6"/>
          <a:stretch>
            <a:fillRect/>
          </a:stretch>
        </p:blipFill>
        <p:spPr>
          <a:xfrm>
            <a:off x="626718" y="2693750"/>
            <a:ext cx="4102311" cy="939848"/>
          </a:xfrm>
          <a:prstGeom prst="rect">
            <a:avLst/>
          </a:prstGeom>
        </p:spPr>
      </p:pic>
      <p:sp>
        <p:nvSpPr>
          <p:cNvPr id="4" name="Rectangle 3">
            <a:extLst>
              <a:ext uri="{FF2B5EF4-FFF2-40B4-BE49-F238E27FC236}">
                <a16:creationId xmlns:a16="http://schemas.microsoft.com/office/drawing/2014/main" id="{645BE696-B64C-AD86-C701-DEFA1AB348E8}"/>
              </a:ext>
            </a:extLst>
          </p:cNvPr>
          <p:cNvSpPr/>
          <p:nvPr/>
        </p:nvSpPr>
        <p:spPr>
          <a:xfrm>
            <a:off x="5904242" y="2292580"/>
            <a:ext cx="1317812" cy="226833"/>
          </a:xfrm>
          <a:prstGeom prst="rect">
            <a:avLst/>
          </a:prstGeom>
          <a:noFill/>
          <a:effectLst>
            <a:outerShdw blurRad="50800" dist="38100" dir="2700000" algn="tl"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7D1A4D59-4B07-DD86-6FE5-22C575C34147}"/>
              </a:ext>
            </a:extLst>
          </p:cNvPr>
          <p:cNvCxnSpPr>
            <a:stCxn id="4" idx="1"/>
            <a:endCxn id="3" idx="3"/>
          </p:cNvCxnSpPr>
          <p:nvPr/>
        </p:nvCxnSpPr>
        <p:spPr>
          <a:xfrm flipH="1">
            <a:off x="4729029" y="2405997"/>
            <a:ext cx="1175213" cy="75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50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72304" y="145381"/>
            <a:ext cx="4029968" cy="984885"/>
          </a:xfrm>
        </p:spPr>
        <p:txBody>
          <a:bodyPr wrap="square" rtlCol="0" anchor="t">
            <a:normAutofit/>
          </a:bodyPr>
          <a:lstStyle/>
          <a:p>
            <a:pPr algn="ctr" rtl="0"/>
            <a:r>
              <a:rPr lang="en-GB" dirty="0"/>
              <a:t>GPT-4 response</a:t>
            </a:r>
            <a:br>
              <a:rPr lang="en-GB" dirty="0"/>
            </a:br>
            <a:endParaRPr lang="en-GB" dirty="0"/>
          </a:p>
        </p:txBody>
      </p:sp>
      <p:pic>
        <p:nvPicPr>
          <p:cNvPr id="5" name="Picture 4">
            <a:extLst>
              <a:ext uri="{FF2B5EF4-FFF2-40B4-BE49-F238E27FC236}">
                <a16:creationId xmlns:a16="http://schemas.microsoft.com/office/drawing/2014/main" id="{58444D6D-69E6-996A-D86B-9EF83DEFAC2B}"/>
              </a:ext>
            </a:extLst>
          </p:cNvPr>
          <p:cNvPicPr>
            <a:picLocks noChangeAspect="1"/>
          </p:cNvPicPr>
          <p:nvPr/>
        </p:nvPicPr>
        <p:blipFill>
          <a:blip r:embed="rId2"/>
          <a:stretch>
            <a:fillRect/>
          </a:stretch>
        </p:blipFill>
        <p:spPr>
          <a:xfrm>
            <a:off x="5415076" y="745534"/>
            <a:ext cx="6312224" cy="825542"/>
          </a:xfrm>
          <a:prstGeom prst="rect">
            <a:avLst/>
          </a:prstGeom>
        </p:spPr>
      </p:pic>
      <p:pic>
        <p:nvPicPr>
          <p:cNvPr id="4" name="Picture 3">
            <a:extLst>
              <a:ext uri="{FF2B5EF4-FFF2-40B4-BE49-F238E27FC236}">
                <a16:creationId xmlns:a16="http://schemas.microsoft.com/office/drawing/2014/main" id="{8789FE66-8F14-40A5-5628-80E4305BC4B0}"/>
              </a:ext>
            </a:extLst>
          </p:cNvPr>
          <p:cNvPicPr>
            <a:picLocks noChangeAspect="1"/>
          </p:cNvPicPr>
          <p:nvPr/>
        </p:nvPicPr>
        <p:blipFill>
          <a:blip r:embed="rId3"/>
          <a:stretch>
            <a:fillRect/>
          </a:stretch>
        </p:blipFill>
        <p:spPr>
          <a:xfrm>
            <a:off x="172304" y="745534"/>
            <a:ext cx="4959605" cy="2857647"/>
          </a:xfrm>
          <a:prstGeom prst="rect">
            <a:avLst/>
          </a:prstGeom>
        </p:spPr>
      </p:pic>
      <p:pic>
        <p:nvPicPr>
          <p:cNvPr id="14" name="Picture 13">
            <a:extLst>
              <a:ext uri="{FF2B5EF4-FFF2-40B4-BE49-F238E27FC236}">
                <a16:creationId xmlns:a16="http://schemas.microsoft.com/office/drawing/2014/main" id="{FD22AC50-9B28-C0FA-7BCC-B9B1D2BE7563}"/>
              </a:ext>
            </a:extLst>
          </p:cNvPr>
          <p:cNvPicPr>
            <a:picLocks noChangeAspect="1"/>
          </p:cNvPicPr>
          <p:nvPr/>
        </p:nvPicPr>
        <p:blipFill>
          <a:blip r:embed="rId4"/>
          <a:stretch>
            <a:fillRect/>
          </a:stretch>
        </p:blipFill>
        <p:spPr>
          <a:xfrm>
            <a:off x="5415076" y="1799249"/>
            <a:ext cx="4635738" cy="558829"/>
          </a:xfrm>
          <a:prstGeom prst="rect">
            <a:avLst/>
          </a:prstGeom>
        </p:spPr>
      </p:pic>
      <p:pic>
        <p:nvPicPr>
          <p:cNvPr id="20" name="Picture 19">
            <a:extLst>
              <a:ext uri="{FF2B5EF4-FFF2-40B4-BE49-F238E27FC236}">
                <a16:creationId xmlns:a16="http://schemas.microsoft.com/office/drawing/2014/main" id="{1F062E6D-19F6-D8EF-0330-CD8A42A32D69}"/>
              </a:ext>
            </a:extLst>
          </p:cNvPr>
          <p:cNvPicPr>
            <a:picLocks noChangeAspect="1"/>
          </p:cNvPicPr>
          <p:nvPr/>
        </p:nvPicPr>
        <p:blipFill>
          <a:blip r:embed="rId5"/>
          <a:stretch>
            <a:fillRect/>
          </a:stretch>
        </p:blipFill>
        <p:spPr>
          <a:xfrm>
            <a:off x="210405" y="3828062"/>
            <a:ext cx="4883401" cy="1073205"/>
          </a:xfrm>
          <a:prstGeom prst="rect">
            <a:avLst/>
          </a:prstGeom>
        </p:spPr>
      </p:pic>
      <p:pic>
        <p:nvPicPr>
          <p:cNvPr id="25" name="Picture 24">
            <a:extLst>
              <a:ext uri="{FF2B5EF4-FFF2-40B4-BE49-F238E27FC236}">
                <a16:creationId xmlns:a16="http://schemas.microsoft.com/office/drawing/2014/main" id="{E9F9400D-8099-754A-F17A-EDFA0C7D3DAB}"/>
              </a:ext>
            </a:extLst>
          </p:cNvPr>
          <p:cNvPicPr>
            <a:picLocks noChangeAspect="1"/>
          </p:cNvPicPr>
          <p:nvPr/>
        </p:nvPicPr>
        <p:blipFill>
          <a:blip r:embed="rId6"/>
          <a:stretch>
            <a:fillRect/>
          </a:stretch>
        </p:blipFill>
        <p:spPr>
          <a:xfrm>
            <a:off x="5434127" y="2586251"/>
            <a:ext cx="4597636" cy="1568531"/>
          </a:xfrm>
          <a:prstGeom prst="rect">
            <a:avLst/>
          </a:prstGeom>
        </p:spPr>
      </p:pic>
    </p:spTree>
    <p:extLst>
      <p:ext uri="{BB962C8B-B14F-4D97-AF65-F5344CB8AC3E}">
        <p14:creationId xmlns:p14="http://schemas.microsoft.com/office/powerpoint/2010/main" val="27331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72304" y="145381"/>
            <a:ext cx="4029968" cy="984885"/>
          </a:xfrm>
        </p:spPr>
        <p:txBody>
          <a:bodyPr wrap="square" rtlCol="0" anchor="t">
            <a:normAutofit/>
          </a:bodyPr>
          <a:lstStyle/>
          <a:p>
            <a:pPr algn="ctr" rtl="0"/>
            <a:r>
              <a:rPr lang="en-GB" dirty="0"/>
              <a:t>Conversation overview</a:t>
            </a:r>
            <a:br>
              <a:rPr lang="en-GB" dirty="0"/>
            </a:br>
            <a:endParaRPr lang="en-GB"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4609521"/>
            <a:ext cx="1692274" cy="153888"/>
          </a:xfrm>
        </p:spPr>
        <p:txBody>
          <a:bodyPr wrap="square" rtlCol="0" anchor="ctr">
            <a:normAutofit fontScale="32500" lnSpcReduction="20000"/>
          </a:bodyPr>
          <a:lstStyle/>
          <a:p>
            <a:pPr rtl="0">
              <a:spcAft>
                <a:spcPts val="600"/>
              </a:spcAft>
            </a:pPr>
            <a:fld id="{DBA1B0FB-D917-4C8C-928F-313BD683BF39}" type="slidenum">
              <a:rPr lang="en-GB" smtClean="0"/>
              <a:pPr rtl="0">
                <a:spcAft>
                  <a:spcPts val="600"/>
                </a:spcAft>
              </a:pPr>
              <a:t>5</a:t>
            </a:fld>
            <a:endParaRPr lang="en-GB"/>
          </a:p>
        </p:txBody>
      </p:sp>
      <p:pic>
        <p:nvPicPr>
          <p:cNvPr id="7" name="Picture 6">
            <a:extLst>
              <a:ext uri="{FF2B5EF4-FFF2-40B4-BE49-F238E27FC236}">
                <a16:creationId xmlns:a16="http://schemas.microsoft.com/office/drawing/2014/main" id="{B403691E-65DF-B6E7-FCF9-BAF4DD7E4365}"/>
              </a:ext>
            </a:extLst>
          </p:cNvPr>
          <p:cNvPicPr>
            <a:picLocks noChangeAspect="1"/>
          </p:cNvPicPr>
          <p:nvPr/>
        </p:nvPicPr>
        <p:blipFill>
          <a:blip r:embed="rId2"/>
          <a:stretch>
            <a:fillRect/>
          </a:stretch>
        </p:blipFill>
        <p:spPr>
          <a:xfrm>
            <a:off x="172304" y="1023239"/>
            <a:ext cx="6839301" cy="463574"/>
          </a:xfrm>
          <a:prstGeom prst="rect">
            <a:avLst/>
          </a:prstGeom>
        </p:spPr>
      </p:pic>
      <p:pic>
        <p:nvPicPr>
          <p:cNvPr id="11" name="Picture 10">
            <a:extLst>
              <a:ext uri="{FF2B5EF4-FFF2-40B4-BE49-F238E27FC236}">
                <a16:creationId xmlns:a16="http://schemas.microsoft.com/office/drawing/2014/main" id="{C60DC57E-B3B3-A117-998A-91E3AE3231E5}"/>
              </a:ext>
            </a:extLst>
          </p:cNvPr>
          <p:cNvPicPr>
            <a:picLocks noChangeAspect="1"/>
          </p:cNvPicPr>
          <p:nvPr/>
        </p:nvPicPr>
        <p:blipFill>
          <a:blip r:embed="rId3"/>
          <a:stretch>
            <a:fillRect/>
          </a:stretch>
        </p:blipFill>
        <p:spPr>
          <a:xfrm>
            <a:off x="5180394" y="1706989"/>
            <a:ext cx="6839301" cy="882695"/>
          </a:xfrm>
          <a:prstGeom prst="rect">
            <a:avLst/>
          </a:prstGeom>
        </p:spPr>
      </p:pic>
      <p:pic>
        <p:nvPicPr>
          <p:cNvPr id="16" name="Picture 15">
            <a:extLst>
              <a:ext uri="{FF2B5EF4-FFF2-40B4-BE49-F238E27FC236}">
                <a16:creationId xmlns:a16="http://schemas.microsoft.com/office/drawing/2014/main" id="{6E8F7EA6-0EA8-CE8A-2CD7-209F289BBFD5}"/>
              </a:ext>
            </a:extLst>
          </p:cNvPr>
          <p:cNvPicPr>
            <a:picLocks noChangeAspect="1"/>
          </p:cNvPicPr>
          <p:nvPr/>
        </p:nvPicPr>
        <p:blipFill>
          <a:blip r:embed="rId4"/>
          <a:stretch>
            <a:fillRect/>
          </a:stretch>
        </p:blipFill>
        <p:spPr>
          <a:xfrm>
            <a:off x="172304" y="2898394"/>
            <a:ext cx="6064562" cy="444523"/>
          </a:xfrm>
          <a:prstGeom prst="rect">
            <a:avLst/>
          </a:prstGeom>
        </p:spPr>
      </p:pic>
      <p:pic>
        <p:nvPicPr>
          <p:cNvPr id="18" name="Picture 17">
            <a:extLst>
              <a:ext uri="{FF2B5EF4-FFF2-40B4-BE49-F238E27FC236}">
                <a16:creationId xmlns:a16="http://schemas.microsoft.com/office/drawing/2014/main" id="{272B23A2-9BEB-9372-E5AB-FB44184CECED}"/>
              </a:ext>
            </a:extLst>
          </p:cNvPr>
          <p:cNvPicPr>
            <a:picLocks noChangeAspect="1"/>
          </p:cNvPicPr>
          <p:nvPr/>
        </p:nvPicPr>
        <p:blipFill>
          <a:blip r:embed="rId5"/>
          <a:stretch>
            <a:fillRect/>
          </a:stretch>
        </p:blipFill>
        <p:spPr>
          <a:xfrm>
            <a:off x="9713124" y="2312528"/>
            <a:ext cx="616516" cy="994663"/>
          </a:xfrm>
          <a:prstGeom prst="rect">
            <a:avLst/>
          </a:prstGeom>
        </p:spPr>
      </p:pic>
      <p:pic>
        <p:nvPicPr>
          <p:cNvPr id="26" name="Picture 25">
            <a:extLst>
              <a:ext uri="{FF2B5EF4-FFF2-40B4-BE49-F238E27FC236}">
                <a16:creationId xmlns:a16="http://schemas.microsoft.com/office/drawing/2014/main" id="{7D04164F-135B-3311-8C7E-91D3A7E45E32}"/>
              </a:ext>
            </a:extLst>
          </p:cNvPr>
          <p:cNvPicPr>
            <a:picLocks noChangeAspect="1"/>
          </p:cNvPicPr>
          <p:nvPr/>
        </p:nvPicPr>
        <p:blipFill>
          <a:blip r:embed="rId6"/>
          <a:stretch>
            <a:fillRect/>
          </a:stretch>
        </p:blipFill>
        <p:spPr>
          <a:xfrm>
            <a:off x="5180393" y="3534494"/>
            <a:ext cx="6559887" cy="590580"/>
          </a:xfrm>
          <a:prstGeom prst="rect">
            <a:avLst/>
          </a:prstGeom>
        </p:spPr>
      </p:pic>
      <p:pic>
        <p:nvPicPr>
          <p:cNvPr id="30" name="Picture 29">
            <a:extLst>
              <a:ext uri="{FF2B5EF4-FFF2-40B4-BE49-F238E27FC236}">
                <a16:creationId xmlns:a16="http://schemas.microsoft.com/office/drawing/2014/main" id="{DDD2AD1A-AFA2-196E-FA84-74464692F4B2}"/>
              </a:ext>
            </a:extLst>
          </p:cNvPr>
          <p:cNvPicPr>
            <a:picLocks noChangeAspect="1"/>
          </p:cNvPicPr>
          <p:nvPr/>
        </p:nvPicPr>
        <p:blipFill>
          <a:blip r:embed="rId7"/>
          <a:stretch>
            <a:fillRect/>
          </a:stretch>
        </p:blipFill>
        <p:spPr>
          <a:xfrm>
            <a:off x="9713124" y="3965645"/>
            <a:ext cx="628913" cy="994664"/>
          </a:xfrm>
          <a:prstGeom prst="rect">
            <a:avLst/>
          </a:prstGeom>
        </p:spPr>
      </p:pic>
      <p:sp>
        <p:nvSpPr>
          <p:cNvPr id="9" name="Arrow: Right 8">
            <a:extLst>
              <a:ext uri="{FF2B5EF4-FFF2-40B4-BE49-F238E27FC236}">
                <a16:creationId xmlns:a16="http://schemas.microsoft.com/office/drawing/2014/main" id="{A770386B-0E9E-9A24-0727-1F10DE82A29D}"/>
              </a:ext>
            </a:extLst>
          </p:cNvPr>
          <p:cNvSpPr/>
          <p:nvPr/>
        </p:nvSpPr>
        <p:spPr>
          <a:xfrm rot="1264687">
            <a:off x="4846319" y="1530488"/>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5E57539B-1425-7D7D-3626-3C8DD3DDBD22}"/>
              </a:ext>
            </a:extLst>
          </p:cNvPr>
          <p:cNvSpPr/>
          <p:nvPr/>
        </p:nvSpPr>
        <p:spPr>
          <a:xfrm rot="1264687">
            <a:off x="4846320" y="3408340"/>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2E0653A6-4CC9-AAA4-2F5E-9F9DEDAEC913}"/>
              </a:ext>
            </a:extLst>
          </p:cNvPr>
          <p:cNvSpPr/>
          <p:nvPr/>
        </p:nvSpPr>
        <p:spPr>
          <a:xfrm rot="1264687">
            <a:off x="9352318" y="2543561"/>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4837E705-A52E-E0BE-DBF3-30F0D56AE819}"/>
              </a:ext>
            </a:extLst>
          </p:cNvPr>
          <p:cNvSpPr/>
          <p:nvPr/>
        </p:nvSpPr>
        <p:spPr>
          <a:xfrm rot="1264687">
            <a:off x="9379049" y="4083402"/>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75C82EC3-0AC6-28A6-BC79-56771D16B9A6}"/>
              </a:ext>
            </a:extLst>
          </p:cNvPr>
          <p:cNvPicPr>
            <a:picLocks noChangeAspect="1"/>
          </p:cNvPicPr>
          <p:nvPr/>
        </p:nvPicPr>
        <p:blipFill>
          <a:blip r:embed="rId8"/>
          <a:stretch>
            <a:fillRect/>
          </a:stretch>
        </p:blipFill>
        <p:spPr>
          <a:xfrm>
            <a:off x="172304" y="4246913"/>
            <a:ext cx="5035809" cy="1905098"/>
          </a:xfrm>
          <a:prstGeom prst="rect">
            <a:avLst/>
          </a:prstGeom>
        </p:spPr>
      </p:pic>
      <p:pic>
        <p:nvPicPr>
          <p:cNvPr id="27" name="Picture 26">
            <a:extLst>
              <a:ext uri="{FF2B5EF4-FFF2-40B4-BE49-F238E27FC236}">
                <a16:creationId xmlns:a16="http://schemas.microsoft.com/office/drawing/2014/main" id="{0B9BA385-9C7E-D8D7-C25B-6D0FDEC663C9}"/>
              </a:ext>
            </a:extLst>
          </p:cNvPr>
          <p:cNvPicPr>
            <a:picLocks noChangeAspect="1"/>
          </p:cNvPicPr>
          <p:nvPr/>
        </p:nvPicPr>
        <p:blipFill>
          <a:blip r:embed="rId9"/>
          <a:stretch>
            <a:fillRect/>
          </a:stretch>
        </p:blipFill>
        <p:spPr>
          <a:xfrm>
            <a:off x="5357334" y="5199462"/>
            <a:ext cx="4972306" cy="666784"/>
          </a:xfrm>
          <a:prstGeom prst="rect">
            <a:avLst/>
          </a:prstGeom>
        </p:spPr>
      </p:pic>
      <p:sp>
        <p:nvSpPr>
          <p:cNvPr id="28" name="Arrow: Right 27">
            <a:extLst>
              <a:ext uri="{FF2B5EF4-FFF2-40B4-BE49-F238E27FC236}">
                <a16:creationId xmlns:a16="http://schemas.microsoft.com/office/drawing/2014/main" id="{A1C0B453-2411-A9CD-4EBF-777705DC5AA1}"/>
              </a:ext>
            </a:extLst>
          </p:cNvPr>
          <p:cNvSpPr/>
          <p:nvPr/>
        </p:nvSpPr>
        <p:spPr>
          <a:xfrm rot="1264687">
            <a:off x="5115926" y="5122518"/>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5EBECC67-851D-D78B-0EFA-750C19669EEE}"/>
              </a:ext>
            </a:extLst>
          </p:cNvPr>
          <p:cNvPicPr>
            <a:picLocks noChangeAspect="1"/>
          </p:cNvPicPr>
          <p:nvPr/>
        </p:nvPicPr>
        <p:blipFill>
          <a:blip r:embed="rId10"/>
          <a:stretch>
            <a:fillRect/>
          </a:stretch>
        </p:blipFill>
        <p:spPr>
          <a:xfrm>
            <a:off x="191771" y="6187663"/>
            <a:ext cx="4902452" cy="501676"/>
          </a:xfrm>
          <a:prstGeom prst="rect">
            <a:avLst/>
          </a:prstGeom>
        </p:spPr>
      </p:pic>
      <p:pic>
        <p:nvPicPr>
          <p:cNvPr id="32" name="Picture 31">
            <a:extLst>
              <a:ext uri="{FF2B5EF4-FFF2-40B4-BE49-F238E27FC236}">
                <a16:creationId xmlns:a16="http://schemas.microsoft.com/office/drawing/2014/main" id="{CE70A5F2-0BEC-CC99-740C-B09BF0D52D8C}"/>
              </a:ext>
            </a:extLst>
          </p:cNvPr>
          <p:cNvPicPr>
            <a:picLocks noChangeAspect="1"/>
          </p:cNvPicPr>
          <p:nvPr/>
        </p:nvPicPr>
        <p:blipFill>
          <a:blip r:embed="rId7"/>
          <a:stretch>
            <a:fillRect/>
          </a:stretch>
        </p:blipFill>
        <p:spPr>
          <a:xfrm>
            <a:off x="9713124" y="5694675"/>
            <a:ext cx="628913" cy="994664"/>
          </a:xfrm>
          <a:prstGeom prst="rect">
            <a:avLst/>
          </a:prstGeom>
        </p:spPr>
      </p:pic>
      <p:sp>
        <p:nvSpPr>
          <p:cNvPr id="36" name="Arrow: Right 35">
            <a:extLst>
              <a:ext uri="{FF2B5EF4-FFF2-40B4-BE49-F238E27FC236}">
                <a16:creationId xmlns:a16="http://schemas.microsoft.com/office/drawing/2014/main" id="{383868B7-48BC-62BD-E909-2903C088DA3F}"/>
              </a:ext>
            </a:extLst>
          </p:cNvPr>
          <p:cNvSpPr/>
          <p:nvPr/>
        </p:nvSpPr>
        <p:spPr>
          <a:xfrm rot="1264687">
            <a:off x="9379049" y="5812432"/>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362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2" name="Text Placeholder 3">
            <a:extLst>
              <a:ext uri="{FF2B5EF4-FFF2-40B4-BE49-F238E27FC236}">
                <a16:creationId xmlns:a16="http://schemas.microsoft.com/office/drawing/2014/main" id="{CD300D84-72A9-4B6A-3027-C086AC0D9B41}"/>
              </a:ext>
            </a:extLst>
          </p:cNvPr>
          <p:cNvSpPr>
            <a:spLocks noGrp="1"/>
          </p:cNvSpPr>
          <p:nvPr>
            <p:ph type="body" sz="half" idx="2"/>
          </p:nvPr>
        </p:nvSpPr>
        <p:spPr>
          <a:xfrm>
            <a:off x="1403402" y="755027"/>
            <a:ext cx="3238920" cy="684796"/>
          </a:xfrm>
        </p:spPr>
        <p:txBody>
          <a:bodyPr/>
          <a:lstStyle/>
          <a:p>
            <a:r>
              <a:rPr lang="en-US" sz="2000" dirty="0"/>
              <a:t>Original calculation time</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wrap="square" rtlCol="0" anchor="ctr">
            <a:normAutofit fontScale="32500" lnSpcReduction="20000"/>
          </a:bodyPr>
          <a:lstStyle/>
          <a:p>
            <a:pPr rtl="0">
              <a:spcAft>
                <a:spcPts val="600"/>
              </a:spcAft>
            </a:pPr>
            <a:r>
              <a:rPr lang="en-GB"/>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wrap="square" rtlCol="0" anchor="ctr">
            <a:normAutofit fontScale="32500" lnSpcReduction="20000"/>
          </a:bodyPr>
          <a:lstStyle/>
          <a:p>
            <a:pPr rtl="0">
              <a:spcAft>
                <a:spcPts val="600"/>
              </a:spcAft>
            </a:pPr>
            <a:r>
              <a:rPr lang="en-GB"/>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wrap="square" rtlCol="0" anchor="ctr">
            <a:normAutofit fontScale="32500" lnSpcReduction="20000"/>
          </a:bodyPr>
          <a:lstStyle/>
          <a:p>
            <a:pPr rtl="0">
              <a:spcAft>
                <a:spcPts val="600"/>
              </a:spcAft>
            </a:pPr>
            <a:fld id="{DBA1B0FB-D917-4C8C-928F-313BD683BF39}" type="slidenum">
              <a:rPr lang="en-GB" smtClean="0"/>
              <a:pPr rtl="0">
                <a:spcAft>
                  <a:spcPts val="600"/>
                </a:spcAft>
              </a:pPr>
              <a:t>6</a:t>
            </a:fld>
            <a:endParaRPr lang="en-GB"/>
          </a:p>
        </p:txBody>
      </p:sp>
      <p:sp>
        <p:nvSpPr>
          <p:cNvPr id="8" name="Text Placeholder 3">
            <a:extLst>
              <a:ext uri="{FF2B5EF4-FFF2-40B4-BE49-F238E27FC236}">
                <a16:creationId xmlns:a16="http://schemas.microsoft.com/office/drawing/2014/main" id="{D6A18253-EF3C-3872-EDCD-C2B9E2F916C6}"/>
              </a:ext>
            </a:extLst>
          </p:cNvPr>
          <p:cNvSpPr txBox="1">
            <a:spLocks/>
          </p:cNvSpPr>
          <p:nvPr/>
        </p:nvSpPr>
        <p:spPr>
          <a:xfrm>
            <a:off x="7244735" y="755027"/>
            <a:ext cx="3238920" cy="684796"/>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GPT4 calculation time</a:t>
            </a:r>
          </a:p>
        </p:txBody>
      </p:sp>
      <p:pic>
        <p:nvPicPr>
          <p:cNvPr id="10" name="Picture 9">
            <a:extLst>
              <a:ext uri="{FF2B5EF4-FFF2-40B4-BE49-F238E27FC236}">
                <a16:creationId xmlns:a16="http://schemas.microsoft.com/office/drawing/2014/main" id="{D8C25583-D638-F108-82A1-7D9B21313CF8}"/>
              </a:ext>
            </a:extLst>
          </p:cNvPr>
          <p:cNvPicPr>
            <a:picLocks noChangeAspect="1"/>
          </p:cNvPicPr>
          <p:nvPr/>
        </p:nvPicPr>
        <p:blipFill>
          <a:blip r:embed="rId2"/>
          <a:stretch>
            <a:fillRect/>
          </a:stretch>
        </p:blipFill>
        <p:spPr>
          <a:xfrm>
            <a:off x="463970" y="1137623"/>
            <a:ext cx="5632030" cy="564229"/>
          </a:xfrm>
          <a:prstGeom prst="rect">
            <a:avLst/>
          </a:prstGeom>
        </p:spPr>
      </p:pic>
      <p:pic>
        <p:nvPicPr>
          <p:cNvPr id="12" name="Picture 11">
            <a:extLst>
              <a:ext uri="{FF2B5EF4-FFF2-40B4-BE49-F238E27FC236}">
                <a16:creationId xmlns:a16="http://schemas.microsoft.com/office/drawing/2014/main" id="{55C7AE2C-3DF2-9F25-E783-C6B4D7638E60}"/>
              </a:ext>
            </a:extLst>
          </p:cNvPr>
          <p:cNvPicPr>
            <a:picLocks noChangeAspect="1"/>
          </p:cNvPicPr>
          <p:nvPr/>
        </p:nvPicPr>
        <p:blipFill>
          <a:blip r:embed="rId3"/>
          <a:stretch>
            <a:fillRect/>
          </a:stretch>
        </p:blipFill>
        <p:spPr>
          <a:xfrm>
            <a:off x="6413729" y="1169001"/>
            <a:ext cx="4900932" cy="486490"/>
          </a:xfrm>
          <a:prstGeom prst="rect">
            <a:avLst/>
          </a:prstGeom>
        </p:spPr>
      </p:pic>
      <p:pic>
        <p:nvPicPr>
          <p:cNvPr id="3" name="Picture 2">
            <a:extLst>
              <a:ext uri="{FF2B5EF4-FFF2-40B4-BE49-F238E27FC236}">
                <a16:creationId xmlns:a16="http://schemas.microsoft.com/office/drawing/2014/main" id="{CC6BFB64-6810-42DC-1ECA-B8BF5BBAA6EC}"/>
              </a:ext>
            </a:extLst>
          </p:cNvPr>
          <p:cNvPicPr>
            <a:picLocks noChangeAspect="1"/>
          </p:cNvPicPr>
          <p:nvPr/>
        </p:nvPicPr>
        <p:blipFill>
          <a:blip r:embed="rId4"/>
          <a:stretch>
            <a:fillRect/>
          </a:stretch>
        </p:blipFill>
        <p:spPr>
          <a:xfrm>
            <a:off x="463970" y="1867334"/>
            <a:ext cx="6029619" cy="1342537"/>
          </a:xfrm>
          <a:prstGeom prst="rect">
            <a:avLst/>
          </a:prstGeom>
        </p:spPr>
      </p:pic>
      <p:pic>
        <p:nvPicPr>
          <p:cNvPr id="4" name="Picture 3">
            <a:extLst>
              <a:ext uri="{FF2B5EF4-FFF2-40B4-BE49-F238E27FC236}">
                <a16:creationId xmlns:a16="http://schemas.microsoft.com/office/drawing/2014/main" id="{D022BBA3-5F24-6069-BC3B-1C25794AC1F5}"/>
              </a:ext>
            </a:extLst>
          </p:cNvPr>
          <p:cNvPicPr>
            <a:picLocks noChangeAspect="1"/>
          </p:cNvPicPr>
          <p:nvPr/>
        </p:nvPicPr>
        <p:blipFill>
          <a:blip r:embed="rId5"/>
          <a:stretch>
            <a:fillRect/>
          </a:stretch>
        </p:blipFill>
        <p:spPr>
          <a:xfrm>
            <a:off x="471698" y="3534533"/>
            <a:ext cx="6029619" cy="2418858"/>
          </a:xfrm>
          <a:prstGeom prst="rect">
            <a:avLst/>
          </a:prstGeom>
        </p:spPr>
      </p:pic>
      <p:pic>
        <p:nvPicPr>
          <p:cNvPr id="5" name="Picture 4">
            <a:extLst>
              <a:ext uri="{FF2B5EF4-FFF2-40B4-BE49-F238E27FC236}">
                <a16:creationId xmlns:a16="http://schemas.microsoft.com/office/drawing/2014/main" id="{6FCDBDFF-B39E-DBCD-5BC5-95A073426FFE}"/>
              </a:ext>
            </a:extLst>
          </p:cNvPr>
          <p:cNvPicPr>
            <a:picLocks noChangeAspect="1"/>
          </p:cNvPicPr>
          <p:nvPr/>
        </p:nvPicPr>
        <p:blipFill>
          <a:blip r:embed="rId6"/>
          <a:stretch>
            <a:fillRect/>
          </a:stretch>
        </p:blipFill>
        <p:spPr>
          <a:xfrm>
            <a:off x="6592628" y="4088354"/>
            <a:ext cx="5482630" cy="2184808"/>
          </a:xfrm>
          <a:prstGeom prst="rect">
            <a:avLst/>
          </a:prstGeom>
        </p:spPr>
      </p:pic>
      <p:sp>
        <p:nvSpPr>
          <p:cNvPr id="9" name="Title 1">
            <a:extLst>
              <a:ext uri="{FF2B5EF4-FFF2-40B4-BE49-F238E27FC236}">
                <a16:creationId xmlns:a16="http://schemas.microsoft.com/office/drawing/2014/main" id="{F248262F-50F4-297F-15B4-5936628AFAF9}"/>
              </a:ext>
            </a:extLst>
          </p:cNvPr>
          <p:cNvSpPr>
            <a:spLocks noGrp="1"/>
          </p:cNvSpPr>
          <p:nvPr>
            <p:ph type="title"/>
          </p:nvPr>
        </p:nvSpPr>
        <p:spPr>
          <a:xfrm>
            <a:off x="463970" y="156663"/>
            <a:ext cx="4029968" cy="984885"/>
          </a:xfrm>
        </p:spPr>
        <p:txBody>
          <a:bodyPr wrap="square" rtlCol="0" anchor="t">
            <a:normAutofit/>
          </a:bodyPr>
          <a:lstStyle/>
          <a:p>
            <a:pPr rtl="0"/>
            <a:r>
              <a:rPr lang="en-GB" dirty="0"/>
              <a:t>Take 1</a:t>
            </a:r>
          </a:p>
        </p:txBody>
      </p:sp>
      <p:pic>
        <p:nvPicPr>
          <p:cNvPr id="6" name="Picture 5">
            <a:extLst>
              <a:ext uri="{FF2B5EF4-FFF2-40B4-BE49-F238E27FC236}">
                <a16:creationId xmlns:a16="http://schemas.microsoft.com/office/drawing/2014/main" id="{3ACED5B3-C62B-9F71-C4CC-6D4831CEFE6E}"/>
              </a:ext>
            </a:extLst>
          </p:cNvPr>
          <p:cNvPicPr>
            <a:picLocks noChangeAspect="1"/>
          </p:cNvPicPr>
          <p:nvPr/>
        </p:nvPicPr>
        <p:blipFill>
          <a:blip r:embed="rId7"/>
          <a:stretch>
            <a:fillRect/>
          </a:stretch>
        </p:blipFill>
        <p:spPr>
          <a:xfrm>
            <a:off x="6592628" y="2124761"/>
            <a:ext cx="5048509" cy="1409772"/>
          </a:xfrm>
          <a:prstGeom prst="rect">
            <a:avLst/>
          </a:prstGeom>
        </p:spPr>
      </p:pic>
      <p:sp>
        <p:nvSpPr>
          <p:cNvPr id="7" name="Arrow: Right 6">
            <a:extLst>
              <a:ext uri="{FF2B5EF4-FFF2-40B4-BE49-F238E27FC236}">
                <a16:creationId xmlns:a16="http://schemas.microsoft.com/office/drawing/2014/main" id="{A58CCB60-F5CD-2842-880B-7F5AC4754BC4}"/>
              </a:ext>
            </a:extLst>
          </p:cNvPr>
          <p:cNvSpPr/>
          <p:nvPr/>
        </p:nvSpPr>
        <p:spPr>
          <a:xfrm rot="1264687">
            <a:off x="6384605" y="2644846"/>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9B4563-6181-7AFE-1F82-F154E921391F}"/>
              </a:ext>
            </a:extLst>
          </p:cNvPr>
          <p:cNvSpPr/>
          <p:nvPr/>
        </p:nvSpPr>
        <p:spPr>
          <a:xfrm rot="1264687">
            <a:off x="6403116" y="4606015"/>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735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704314" y="5390792"/>
            <a:ext cx="1692274" cy="153888"/>
          </a:xfrm>
        </p:spPr>
        <p:txBody>
          <a:bodyPr wrap="square" rtlCol="0" anchor="ctr">
            <a:normAutofit fontScale="32500" lnSpcReduction="20000"/>
          </a:bodyPr>
          <a:lstStyle/>
          <a:p>
            <a:pPr rtl="0">
              <a:spcAft>
                <a:spcPts val="600"/>
              </a:spcAft>
            </a:pPr>
            <a:fld id="{DBA1B0FB-D917-4C8C-928F-313BD683BF39}" type="slidenum">
              <a:rPr lang="en-GB" smtClean="0"/>
              <a:pPr rtl="0">
                <a:spcAft>
                  <a:spcPts val="600"/>
                </a:spcAft>
              </a:pPr>
              <a:t>7</a:t>
            </a:fld>
            <a:endParaRPr lang="en-GB"/>
          </a:p>
        </p:txBody>
      </p:sp>
      <p:sp>
        <p:nvSpPr>
          <p:cNvPr id="8" name="Text Placeholder 3">
            <a:extLst>
              <a:ext uri="{FF2B5EF4-FFF2-40B4-BE49-F238E27FC236}">
                <a16:creationId xmlns:a16="http://schemas.microsoft.com/office/drawing/2014/main" id="{D6A18253-EF3C-3872-EDCD-C2B9E2F916C6}"/>
              </a:ext>
            </a:extLst>
          </p:cNvPr>
          <p:cNvSpPr txBox="1">
            <a:spLocks/>
          </p:cNvSpPr>
          <p:nvPr/>
        </p:nvSpPr>
        <p:spPr>
          <a:xfrm>
            <a:off x="554794" y="812599"/>
            <a:ext cx="3238920" cy="684796"/>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Original</a:t>
            </a:r>
          </a:p>
        </p:txBody>
      </p:sp>
      <p:graphicFrame>
        <p:nvGraphicFramePr>
          <p:cNvPr id="9" name="Content Placeholder 10" descr="Bar Chart Placeholder ">
            <a:extLst>
              <a:ext uri="{FF2B5EF4-FFF2-40B4-BE49-F238E27FC236}">
                <a16:creationId xmlns:a16="http://schemas.microsoft.com/office/drawing/2014/main" id="{5AED308E-7D5B-DC4C-6886-6203A035C8E5}"/>
              </a:ext>
            </a:extLst>
          </p:cNvPr>
          <p:cNvGraphicFramePr>
            <a:graphicFrameLocks noGrp="1"/>
          </p:cNvGraphicFramePr>
          <p:nvPr>
            <p:ph idx="1"/>
          </p:nvPr>
        </p:nvGraphicFramePr>
        <p:xfrm>
          <a:off x="463970" y="1669637"/>
          <a:ext cx="4452937" cy="254031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7C47246-88EA-7C1C-4115-89F48CB36A30}"/>
              </a:ext>
            </a:extLst>
          </p:cNvPr>
          <p:cNvPicPr>
            <a:picLocks noChangeAspect="1"/>
          </p:cNvPicPr>
          <p:nvPr/>
        </p:nvPicPr>
        <p:blipFill>
          <a:blip r:embed="rId3"/>
          <a:stretch>
            <a:fillRect/>
          </a:stretch>
        </p:blipFill>
        <p:spPr>
          <a:xfrm>
            <a:off x="5892029" y="1066886"/>
            <a:ext cx="4883263" cy="486490"/>
          </a:xfrm>
          <a:prstGeom prst="rect">
            <a:avLst/>
          </a:prstGeom>
        </p:spPr>
      </p:pic>
      <p:sp>
        <p:nvSpPr>
          <p:cNvPr id="7" name="Text Placeholder 3">
            <a:extLst>
              <a:ext uri="{FF2B5EF4-FFF2-40B4-BE49-F238E27FC236}">
                <a16:creationId xmlns:a16="http://schemas.microsoft.com/office/drawing/2014/main" id="{ABA6F97D-704D-C3B6-5A17-B032FFEFB002}"/>
              </a:ext>
            </a:extLst>
          </p:cNvPr>
          <p:cNvSpPr txBox="1">
            <a:spLocks/>
          </p:cNvSpPr>
          <p:nvPr/>
        </p:nvSpPr>
        <p:spPr>
          <a:xfrm>
            <a:off x="5892029" y="746728"/>
            <a:ext cx="3238920" cy="684796"/>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After feedback</a:t>
            </a:r>
          </a:p>
        </p:txBody>
      </p:sp>
      <p:graphicFrame>
        <p:nvGraphicFramePr>
          <p:cNvPr id="3" name="Chart 2">
            <a:extLst>
              <a:ext uri="{FF2B5EF4-FFF2-40B4-BE49-F238E27FC236}">
                <a16:creationId xmlns:a16="http://schemas.microsoft.com/office/drawing/2014/main" id="{5F651652-D240-09C3-4941-E1E5CDDB94FA}"/>
              </a:ext>
            </a:extLst>
          </p:cNvPr>
          <p:cNvGraphicFramePr>
            <a:graphicFrameLocks/>
          </p:cNvGraphicFramePr>
          <p:nvPr/>
        </p:nvGraphicFramePr>
        <p:xfrm>
          <a:off x="5892029" y="1669637"/>
          <a:ext cx="5007996" cy="3875044"/>
        </p:xfrm>
        <a:graphic>
          <a:graphicData uri="http://schemas.openxmlformats.org/drawingml/2006/chart">
            <c:chart xmlns:c="http://schemas.openxmlformats.org/drawingml/2006/chart" xmlns:r="http://schemas.openxmlformats.org/officeDocument/2006/relationships" r:id="rId4"/>
          </a:graphicData>
        </a:graphic>
      </p:graphicFrame>
      <p:pic>
        <p:nvPicPr>
          <p:cNvPr id="5" name="Picture 4">
            <a:extLst>
              <a:ext uri="{FF2B5EF4-FFF2-40B4-BE49-F238E27FC236}">
                <a16:creationId xmlns:a16="http://schemas.microsoft.com/office/drawing/2014/main" id="{E7EFD6EF-94D6-D55B-2165-FC3A190D0A67}"/>
              </a:ext>
            </a:extLst>
          </p:cNvPr>
          <p:cNvPicPr>
            <a:picLocks noChangeAspect="1"/>
          </p:cNvPicPr>
          <p:nvPr/>
        </p:nvPicPr>
        <p:blipFill>
          <a:blip r:embed="rId5"/>
          <a:stretch>
            <a:fillRect/>
          </a:stretch>
        </p:blipFill>
        <p:spPr>
          <a:xfrm>
            <a:off x="522130" y="1089126"/>
            <a:ext cx="5036089" cy="497164"/>
          </a:xfrm>
          <a:prstGeom prst="rect">
            <a:avLst/>
          </a:prstGeom>
        </p:spPr>
      </p:pic>
      <p:sp>
        <p:nvSpPr>
          <p:cNvPr id="10" name="Title 1">
            <a:extLst>
              <a:ext uri="{FF2B5EF4-FFF2-40B4-BE49-F238E27FC236}">
                <a16:creationId xmlns:a16="http://schemas.microsoft.com/office/drawing/2014/main" id="{108AC966-76DB-2EA2-3FA4-97F3E07301B4}"/>
              </a:ext>
            </a:extLst>
          </p:cNvPr>
          <p:cNvSpPr txBox="1">
            <a:spLocks/>
          </p:cNvSpPr>
          <p:nvPr/>
        </p:nvSpPr>
        <p:spPr>
          <a:xfrm>
            <a:off x="463970" y="156663"/>
            <a:ext cx="4029968" cy="98488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GB" sz="3200" kern="1200">
                <a:solidFill>
                  <a:schemeClr val="tx1"/>
                </a:solidFill>
                <a:latin typeface="+mj-lt"/>
                <a:ea typeface="+mj-ea"/>
                <a:cs typeface="+mj-cs"/>
              </a:defRPr>
            </a:lvl1pPr>
          </a:lstStyle>
          <a:p>
            <a:r>
              <a:rPr lang="en-GB" dirty="0"/>
              <a:t>Take 2</a:t>
            </a:r>
          </a:p>
        </p:txBody>
      </p:sp>
    </p:spTree>
    <p:extLst>
      <p:ext uri="{BB962C8B-B14F-4D97-AF65-F5344CB8AC3E}">
        <p14:creationId xmlns:p14="http://schemas.microsoft.com/office/powerpoint/2010/main" val="256918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wrap="square" rtlCol="0" anchor="ctr">
            <a:normAutofit fontScale="32500" lnSpcReduction="20000"/>
          </a:bodyPr>
          <a:lstStyle/>
          <a:p>
            <a:pPr rtl="0">
              <a:spcAft>
                <a:spcPts val="600"/>
              </a:spcAft>
            </a:pPr>
            <a:fld id="{DBA1B0FB-D917-4C8C-928F-313BD683BF39}" type="slidenum">
              <a:rPr lang="en-GB" smtClean="0"/>
              <a:pPr rtl="0">
                <a:spcAft>
                  <a:spcPts val="600"/>
                </a:spcAft>
              </a:pPr>
              <a:t>8</a:t>
            </a:fld>
            <a:endParaRPr lang="en-GB"/>
          </a:p>
        </p:txBody>
      </p:sp>
      <p:sp>
        <p:nvSpPr>
          <p:cNvPr id="8" name="Text Placeholder 3">
            <a:extLst>
              <a:ext uri="{FF2B5EF4-FFF2-40B4-BE49-F238E27FC236}">
                <a16:creationId xmlns:a16="http://schemas.microsoft.com/office/drawing/2014/main" id="{D6A18253-EF3C-3872-EDCD-C2B9E2F916C6}"/>
              </a:ext>
            </a:extLst>
          </p:cNvPr>
          <p:cNvSpPr txBox="1">
            <a:spLocks/>
          </p:cNvSpPr>
          <p:nvPr/>
        </p:nvSpPr>
        <p:spPr>
          <a:xfrm>
            <a:off x="596268" y="1886354"/>
            <a:ext cx="3238920" cy="684796"/>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Previous step</a:t>
            </a:r>
          </a:p>
        </p:txBody>
      </p:sp>
      <p:graphicFrame>
        <p:nvGraphicFramePr>
          <p:cNvPr id="9" name="Content Placeholder 10" descr="Bar Chart Placeholder ">
            <a:extLst>
              <a:ext uri="{FF2B5EF4-FFF2-40B4-BE49-F238E27FC236}">
                <a16:creationId xmlns:a16="http://schemas.microsoft.com/office/drawing/2014/main" id="{5AED308E-7D5B-DC4C-6886-6203A035C8E5}"/>
              </a:ext>
            </a:extLst>
          </p:cNvPr>
          <p:cNvGraphicFramePr>
            <a:graphicFrameLocks noGrp="1"/>
          </p:cNvGraphicFramePr>
          <p:nvPr>
            <p:ph idx="1"/>
          </p:nvPr>
        </p:nvGraphicFramePr>
        <p:xfrm>
          <a:off x="953294" y="3203841"/>
          <a:ext cx="4452937" cy="254031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3">
            <a:extLst>
              <a:ext uri="{FF2B5EF4-FFF2-40B4-BE49-F238E27FC236}">
                <a16:creationId xmlns:a16="http://schemas.microsoft.com/office/drawing/2014/main" id="{ABA6F97D-704D-C3B6-5A17-B032FFEFB002}"/>
              </a:ext>
            </a:extLst>
          </p:cNvPr>
          <p:cNvSpPr txBox="1">
            <a:spLocks/>
          </p:cNvSpPr>
          <p:nvPr/>
        </p:nvSpPr>
        <p:spPr>
          <a:xfrm>
            <a:off x="6337709" y="1900796"/>
            <a:ext cx="3238920" cy="684796"/>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t>After latest feedback</a:t>
            </a:r>
          </a:p>
        </p:txBody>
      </p:sp>
      <p:pic>
        <p:nvPicPr>
          <p:cNvPr id="4" name="Picture 3">
            <a:extLst>
              <a:ext uri="{FF2B5EF4-FFF2-40B4-BE49-F238E27FC236}">
                <a16:creationId xmlns:a16="http://schemas.microsoft.com/office/drawing/2014/main" id="{67BF3BC9-F3AB-3B26-EC49-077E27F2019B}"/>
              </a:ext>
            </a:extLst>
          </p:cNvPr>
          <p:cNvPicPr>
            <a:picLocks noChangeAspect="1"/>
          </p:cNvPicPr>
          <p:nvPr/>
        </p:nvPicPr>
        <p:blipFill>
          <a:blip r:embed="rId4"/>
          <a:stretch>
            <a:fillRect/>
          </a:stretch>
        </p:blipFill>
        <p:spPr>
          <a:xfrm>
            <a:off x="6337709" y="2114188"/>
            <a:ext cx="5030860" cy="570225"/>
          </a:xfrm>
          <a:prstGeom prst="rect">
            <a:avLst/>
          </a:prstGeom>
        </p:spPr>
      </p:pic>
      <p:pic>
        <p:nvPicPr>
          <p:cNvPr id="10" name="Picture 9">
            <a:extLst>
              <a:ext uri="{FF2B5EF4-FFF2-40B4-BE49-F238E27FC236}">
                <a16:creationId xmlns:a16="http://schemas.microsoft.com/office/drawing/2014/main" id="{5F3B74AA-E11F-B9CD-A50B-B96991C1584B}"/>
              </a:ext>
            </a:extLst>
          </p:cNvPr>
          <p:cNvPicPr>
            <a:picLocks noChangeAspect="1"/>
          </p:cNvPicPr>
          <p:nvPr/>
        </p:nvPicPr>
        <p:blipFill>
          <a:blip r:embed="rId5"/>
          <a:stretch>
            <a:fillRect/>
          </a:stretch>
        </p:blipFill>
        <p:spPr>
          <a:xfrm>
            <a:off x="596268" y="2185756"/>
            <a:ext cx="4582485" cy="498657"/>
          </a:xfrm>
          <a:prstGeom prst="rect">
            <a:avLst/>
          </a:prstGeom>
        </p:spPr>
      </p:pic>
      <p:graphicFrame>
        <p:nvGraphicFramePr>
          <p:cNvPr id="3" name="Chart 2">
            <a:extLst>
              <a:ext uri="{FF2B5EF4-FFF2-40B4-BE49-F238E27FC236}">
                <a16:creationId xmlns:a16="http://schemas.microsoft.com/office/drawing/2014/main" id="{0DA9EED4-FF92-8B1A-4A12-FBE9269DD29B}"/>
              </a:ext>
            </a:extLst>
          </p:cNvPr>
          <p:cNvGraphicFramePr>
            <a:graphicFrameLocks/>
          </p:cNvGraphicFramePr>
          <p:nvPr/>
        </p:nvGraphicFramePr>
        <p:xfrm>
          <a:off x="6418028" y="2786057"/>
          <a:ext cx="5007996" cy="3875044"/>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68BF95E-6088-FDFD-941A-5C86AEEFC8DF}"/>
              </a:ext>
            </a:extLst>
          </p:cNvPr>
          <p:cNvSpPr txBox="1">
            <a:spLocks/>
          </p:cNvSpPr>
          <p:nvPr/>
        </p:nvSpPr>
        <p:spPr>
          <a:xfrm>
            <a:off x="463970" y="156663"/>
            <a:ext cx="4029968" cy="984885"/>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GB" sz="3200" kern="1200">
                <a:solidFill>
                  <a:schemeClr val="tx1"/>
                </a:solidFill>
                <a:latin typeface="+mj-lt"/>
                <a:ea typeface="+mj-ea"/>
                <a:cs typeface="+mj-cs"/>
              </a:defRPr>
            </a:lvl1pPr>
          </a:lstStyle>
          <a:p>
            <a:r>
              <a:rPr lang="en-GB" dirty="0"/>
              <a:t>Take 3</a:t>
            </a:r>
          </a:p>
        </p:txBody>
      </p:sp>
      <p:pic>
        <p:nvPicPr>
          <p:cNvPr id="5" name="Picture 4">
            <a:extLst>
              <a:ext uri="{FF2B5EF4-FFF2-40B4-BE49-F238E27FC236}">
                <a16:creationId xmlns:a16="http://schemas.microsoft.com/office/drawing/2014/main" id="{AA6FFAE2-7871-655A-DEF6-B0ED7863F922}"/>
              </a:ext>
            </a:extLst>
          </p:cNvPr>
          <p:cNvPicPr>
            <a:picLocks noChangeAspect="1"/>
          </p:cNvPicPr>
          <p:nvPr/>
        </p:nvPicPr>
        <p:blipFill>
          <a:blip r:embed="rId7"/>
          <a:stretch>
            <a:fillRect/>
          </a:stretch>
        </p:blipFill>
        <p:spPr>
          <a:xfrm>
            <a:off x="463970" y="681943"/>
            <a:ext cx="5607562" cy="624640"/>
          </a:xfrm>
          <a:prstGeom prst="rect">
            <a:avLst/>
          </a:prstGeom>
        </p:spPr>
      </p:pic>
      <p:pic>
        <p:nvPicPr>
          <p:cNvPr id="17" name="Picture 16">
            <a:extLst>
              <a:ext uri="{FF2B5EF4-FFF2-40B4-BE49-F238E27FC236}">
                <a16:creationId xmlns:a16="http://schemas.microsoft.com/office/drawing/2014/main" id="{E0F14BD1-CA37-7609-9BC3-B52E97054388}"/>
              </a:ext>
            </a:extLst>
          </p:cNvPr>
          <p:cNvPicPr>
            <a:picLocks noChangeAspect="1"/>
          </p:cNvPicPr>
          <p:nvPr/>
        </p:nvPicPr>
        <p:blipFill>
          <a:blip r:embed="rId8"/>
          <a:stretch>
            <a:fillRect/>
          </a:stretch>
        </p:blipFill>
        <p:spPr>
          <a:xfrm>
            <a:off x="6215884" y="797437"/>
            <a:ext cx="5811556" cy="917905"/>
          </a:xfrm>
          <a:prstGeom prst="rect">
            <a:avLst/>
          </a:prstGeom>
        </p:spPr>
      </p:pic>
      <p:sp>
        <p:nvSpPr>
          <p:cNvPr id="6" name="Arrow: Right 5">
            <a:extLst>
              <a:ext uri="{FF2B5EF4-FFF2-40B4-BE49-F238E27FC236}">
                <a16:creationId xmlns:a16="http://schemas.microsoft.com/office/drawing/2014/main" id="{323FED86-6EBA-342C-C142-49E2CE5B1F31}"/>
              </a:ext>
            </a:extLst>
          </p:cNvPr>
          <p:cNvSpPr/>
          <p:nvPr/>
        </p:nvSpPr>
        <p:spPr>
          <a:xfrm rot="1264687">
            <a:off x="5985205" y="1021450"/>
            <a:ext cx="317007" cy="15388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23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652-0F04-EABF-2E6D-DDF8A615533A}"/>
              </a:ext>
            </a:extLst>
          </p:cNvPr>
          <p:cNvSpPr>
            <a:spLocks noGrp="1"/>
          </p:cNvSpPr>
          <p:nvPr>
            <p:ph type="title"/>
          </p:nvPr>
        </p:nvSpPr>
        <p:spPr>
          <a:xfrm>
            <a:off x="838200" y="365126"/>
            <a:ext cx="10515600" cy="710640"/>
          </a:xfrm>
        </p:spPr>
        <p:txBody>
          <a:bodyPr/>
          <a:lstStyle/>
          <a:p>
            <a:r>
              <a:rPr lang="en-US" b="1" dirty="0"/>
              <a:t>Case Study 2 : Document Query</a:t>
            </a:r>
          </a:p>
        </p:txBody>
      </p:sp>
      <p:sp>
        <p:nvSpPr>
          <p:cNvPr id="3" name="Content Placeholder 2">
            <a:extLst>
              <a:ext uri="{FF2B5EF4-FFF2-40B4-BE49-F238E27FC236}">
                <a16:creationId xmlns:a16="http://schemas.microsoft.com/office/drawing/2014/main" id="{9D115792-439F-6DFF-0366-D6C5B78D3A05}"/>
              </a:ext>
            </a:extLst>
          </p:cNvPr>
          <p:cNvSpPr>
            <a:spLocks noGrp="1"/>
          </p:cNvSpPr>
          <p:nvPr>
            <p:ph idx="1"/>
          </p:nvPr>
        </p:nvSpPr>
        <p:spPr>
          <a:xfrm>
            <a:off x="838200" y="1302872"/>
            <a:ext cx="10515600" cy="5108686"/>
          </a:xfrm>
        </p:spPr>
        <p:txBody>
          <a:bodyPr>
            <a:normAutofit/>
          </a:bodyPr>
          <a:lstStyle/>
          <a:p>
            <a:pPr marL="0" indent="0">
              <a:buNone/>
            </a:pPr>
            <a:r>
              <a:rPr lang="en-US" sz="2000" b="1" dirty="0"/>
              <a:t>Aim : Use GPT-4 as an interface to a local knowledge base</a:t>
            </a:r>
          </a:p>
          <a:p>
            <a:pPr marL="0" indent="0">
              <a:buNone/>
            </a:pPr>
            <a:endParaRPr lang="en-US" sz="2000" dirty="0"/>
          </a:p>
          <a:p>
            <a:r>
              <a:rPr lang="en-US" sz="2000" dirty="0"/>
              <a:t>Load in a local set of 100 public pdfs  (</a:t>
            </a:r>
            <a:r>
              <a:rPr lang="en-US" sz="2000" b="1" dirty="0"/>
              <a:t>newer than Aug 2022</a:t>
            </a:r>
            <a:r>
              <a:rPr lang="en-US" sz="2000" dirty="0"/>
              <a:t>)</a:t>
            </a:r>
          </a:p>
          <a:p>
            <a:r>
              <a:rPr lang="en-US" sz="2000" dirty="0"/>
              <a:t>Ask questions about those 100 pdfs using GPT4</a:t>
            </a:r>
          </a:p>
          <a:p>
            <a:endParaRPr lang="en-US" sz="2000" dirty="0"/>
          </a:p>
          <a:p>
            <a:pPr marL="0" indent="0">
              <a:buNone/>
            </a:pPr>
            <a:r>
              <a:rPr lang="en-US" sz="2000" dirty="0"/>
              <a:t>Standard trick to add local info: </a:t>
            </a:r>
          </a:p>
          <a:p>
            <a:r>
              <a:rPr lang="en-US" sz="2000" dirty="0"/>
              <a:t>Given query, </a:t>
            </a:r>
            <a:r>
              <a:rPr lang="en-US" sz="2000" b="1" dirty="0"/>
              <a:t>identify most relevant </a:t>
            </a:r>
            <a:r>
              <a:rPr lang="en-US" sz="2000" b="1" dirty="0" err="1"/>
              <a:t>subcontext</a:t>
            </a:r>
            <a:r>
              <a:rPr lang="en-US" sz="2000" dirty="0"/>
              <a:t> (within knowledge base)</a:t>
            </a:r>
          </a:p>
          <a:p>
            <a:r>
              <a:rPr lang="en-US" sz="2000" dirty="0"/>
              <a:t>Prepend </a:t>
            </a:r>
            <a:r>
              <a:rPr lang="en-US" sz="2000" dirty="0" err="1"/>
              <a:t>subcontext</a:t>
            </a:r>
            <a:r>
              <a:rPr lang="en-US" sz="2000" dirty="0"/>
              <a:t> to the question</a:t>
            </a:r>
          </a:p>
          <a:p>
            <a:r>
              <a:rPr lang="en-US" sz="2000" dirty="0" err="1"/>
              <a:t>Eg</a:t>
            </a:r>
            <a:r>
              <a:rPr lang="en-US" sz="2000" dirty="0"/>
              <a:t> “</a:t>
            </a:r>
            <a:r>
              <a:rPr lang="en-US" sz="2000" b="1" dirty="0">
                <a:solidFill>
                  <a:srgbClr val="FF0000"/>
                </a:solidFill>
              </a:rPr>
              <a:t>&lt;long text of </a:t>
            </a:r>
            <a:r>
              <a:rPr lang="en-US" sz="2000" b="1" dirty="0" err="1">
                <a:solidFill>
                  <a:srgbClr val="FF0000"/>
                </a:solidFill>
              </a:rPr>
              <a:t>citi</a:t>
            </a:r>
            <a:r>
              <a:rPr lang="en-US" sz="2000" b="1" dirty="0">
                <a:solidFill>
                  <a:srgbClr val="FF0000"/>
                </a:solidFill>
              </a:rPr>
              <a:t> q1 earnings release&gt;</a:t>
            </a:r>
            <a:r>
              <a:rPr lang="en-US" sz="2000" dirty="0">
                <a:solidFill>
                  <a:schemeClr val="accent1"/>
                </a:solidFill>
              </a:rPr>
              <a:t>  </a:t>
            </a:r>
            <a:r>
              <a:rPr lang="en-US" sz="2000" dirty="0"/>
              <a:t>Given the above, what was Citi’s q1 2023 eps?”</a:t>
            </a:r>
          </a:p>
          <a:p>
            <a:pPr marL="0" indent="0">
              <a:buNone/>
            </a:pPr>
            <a:endParaRPr lang="en-US" sz="900" dirty="0"/>
          </a:p>
          <a:p>
            <a:pPr marL="0" indent="0">
              <a:buNone/>
            </a:pPr>
            <a:r>
              <a:rPr lang="en-US" sz="2000" dirty="0"/>
              <a:t>The query must fit in the LLM limit (8k tokens for GPT4, about 40 pages of text). </a:t>
            </a:r>
            <a:endParaRPr lang="en-US" sz="2000" dirty="0">
              <a:solidFill>
                <a:srgbClr val="FF0000"/>
              </a:solidFill>
            </a:endParaRPr>
          </a:p>
          <a:p>
            <a:pPr marL="0" indent="0">
              <a:buNone/>
            </a:pPr>
            <a:endParaRPr lang="en-US" sz="900" dirty="0"/>
          </a:p>
          <a:p>
            <a:pPr marL="0" indent="0">
              <a:buNone/>
            </a:pPr>
            <a:endParaRPr lang="en-US" sz="900" b="1" dirty="0"/>
          </a:p>
          <a:p>
            <a:pPr marL="0" indent="0">
              <a:buNone/>
            </a:pPr>
            <a:r>
              <a:rPr lang="en-US" sz="1800" dirty="0"/>
              <a:t>Tech stack : GPT-4 API   + </a:t>
            </a:r>
            <a:r>
              <a:rPr lang="en-US" sz="1800" dirty="0" err="1"/>
              <a:t>Langchain</a:t>
            </a:r>
            <a:r>
              <a:rPr lang="en-US" sz="1800" dirty="0"/>
              <a:t> </a:t>
            </a:r>
            <a:r>
              <a:rPr lang="en-US" sz="1800" b="1" dirty="0"/>
              <a:t>. </a:t>
            </a:r>
            <a:r>
              <a:rPr lang="en-US" sz="1800" dirty="0"/>
              <a:t>  Rewritten in Go for speed &amp; to have multiple LLMs. (</a:t>
            </a:r>
            <a:r>
              <a:rPr lang="en-US" sz="1800" dirty="0" err="1"/>
              <a:t>OpenAI</a:t>
            </a:r>
            <a:r>
              <a:rPr lang="en-US" sz="1800" dirty="0"/>
              <a:t>, Google)</a:t>
            </a:r>
          </a:p>
          <a:p>
            <a:pPr marL="0" indent="0">
              <a:buNone/>
            </a:pPr>
            <a:endParaRPr lang="en-US" sz="900" b="1" dirty="0"/>
          </a:p>
          <a:p>
            <a:endParaRPr lang="en-US" sz="900" b="1" dirty="0"/>
          </a:p>
        </p:txBody>
      </p:sp>
    </p:spTree>
    <p:extLst>
      <p:ext uri="{BB962C8B-B14F-4D97-AF65-F5344CB8AC3E}">
        <p14:creationId xmlns:p14="http://schemas.microsoft.com/office/powerpoint/2010/main" val="1984185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810</Words>
  <Application>Microsoft Office PowerPoint</Application>
  <PresentationFormat>Widescreen</PresentationFormat>
  <Paragraphs>122</Paragraphs>
  <Slides>16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Setup  </vt:lpstr>
      <vt:lpstr>Case Study 1</vt:lpstr>
      <vt:lpstr>Problem statement</vt:lpstr>
      <vt:lpstr>GPT-4 response </vt:lpstr>
      <vt:lpstr>Conversation overview </vt:lpstr>
      <vt:lpstr>Take 1</vt:lpstr>
      <vt:lpstr>PowerPoint Presentation</vt:lpstr>
      <vt:lpstr>PowerPoint Presentation</vt:lpstr>
      <vt:lpstr>Case Study 2 : Document Query</vt:lpstr>
      <vt:lpstr>Simple fact retrieval</vt:lpstr>
      <vt:lpstr>Simple fact retrieval  (animated gif, hit Play)</vt:lpstr>
      <vt:lpstr>Analogy</vt:lpstr>
      <vt:lpstr>Inference</vt:lpstr>
      <vt:lpstr>Complacency risk</vt:lpstr>
      <vt:lpstr>Conclusion : 2 types of questions</vt:lpstr>
      <vt:lpstr>“Further study is required”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Viswanathan</dc:creator>
  <cp:lastModifiedBy>Pavlos Mavrikis</cp:lastModifiedBy>
  <cp:revision>3</cp:revision>
  <dcterms:created xsi:type="dcterms:W3CDTF">2023-05-29T11:01:47Z</dcterms:created>
  <dcterms:modified xsi:type="dcterms:W3CDTF">2023-05-29T21:13:01Z</dcterms:modified>
</cp:coreProperties>
</file>