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57" r:id="rId5"/>
    <p:sldId id="317" r:id="rId6"/>
    <p:sldId id="389" r:id="rId7"/>
    <p:sldId id="392" r:id="rId8"/>
    <p:sldId id="393" r:id="rId9"/>
    <p:sldId id="394" r:id="rId10"/>
    <p:sldId id="395" r:id="rId11"/>
    <p:sldId id="397" r:id="rId12"/>
    <p:sldId id="398" r:id="rId13"/>
    <p:sldId id="401" r:id="rId14"/>
    <p:sldId id="399" r:id="rId15"/>
    <p:sldId id="402" r:id="rId16"/>
    <p:sldId id="403" r:id="rId17"/>
    <p:sldId id="404" r:id="rId18"/>
    <p:sldId id="396" r:id="rId19"/>
    <p:sldId id="321" r:id="rId20"/>
    <p:sldId id="391" r:id="rId2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3725" autoAdjust="0"/>
  </p:normalViewPr>
  <p:slideViewPr>
    <p:cSldViewPr snapToGrid="0">
      <p:cViewPr varScale="1">
        <p:scale>
          <a:sx n="63" d="100"/>
          <a:sy n="63" d="100"/>
        </p:scale>
        <p:origin x="60" y="11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Calculation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16365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CF-4925-859E-137932CFF1C0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Prompt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CF-4925-859E-137932CFF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Calculation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16365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CF-4925-859E-137932CFF1C0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Prompt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CF-4925-859E-137932CFF1C0}"/>
            </c:ext>
          </c:extLst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Prompt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13-4585-B0B4-0EEEF49B2A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Calculation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16365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CF-4925-859E-137932CFF1C0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Prompt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CF-4925-859E-137932CFF1C0}"/>
            </c:ext>
          </c:extLst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Prompt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13-4585-B0B4-0EEEF49B2AA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Prompt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428922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4-4F73-9AF9-76B737319B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Calculation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16365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CF-4925-859E-137932CFF1C0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Prompt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CF-4925-859E-137932CFF1C0}"/>
            </c:ext>
          </c:extLst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Prompt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13-4585-B0B4-0EEEF49B2AA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Prompt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4-4F73-9AF9-76B737319B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E77BE8-C92C-4478-BEC0-BA685856F54D}" type="datetime1">
              <a:rPr lang="en-GB" smtClean="0"/>
              <a:t>22/05/2023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95629-D1D6-472E-AD8D-B841B09640C4}" type="datetime1">
              <a:rPr lang="en-GB" smtClean="0"/>
              <a:t>22/05/2023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1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38BEA-13B4-4493-97CD-5DE1305919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657D3-E8CC-402E-9DD0-BFC4FEBDA829}" type="datetime1">
              <a:rPr lang="en-GB" smtClean="0"/>
              <a:t>22/05/2023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5651-8D30-45CE-BFC9-45372C89715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07B592-45D3-43FD-9CAB-CF71C4EA4E88}" type="datetime1">
              <a:rPr lang="en-GB" smtClean="0"/>
              <a:t>22/05/2023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15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5651-8D30-45CE-BFC9-45372C89715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07B592-45D3-43FD-9CAB-CF71C4EA4E88}" type="datetime1">
              <a:rPr lang="en-GB" smtClean="0"/>
              <a:t>22/05/2023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018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16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0D2D7-C33C-454C-BB95-A55C1C66958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383082-EA5C-4909-9BC1-11E6110F3D9A}" type="datetime1">
              <a:rPr lang="en-GB" smtClean="0"/>
              <a:t>22/05/2023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GB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n-GB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0800" y="1557337"/>
            <a:ext cx="4521200" cy="1607649"/>
          </a:xfrm>
        </p:spPr>
        <p:txBody>
          <a:bodyPr rtlCol="0" anchor="b" anchorCtr="0">
            <a:normAutofit fontScale="90000"/>
          </a:bodyPr>
          <a:lstStyle/>
          <a:p>
            <a:pPr rtl="0">
              <a:lnSpc>
                <a:spcPct val="150000"/>
              </a:lnSpc>
            </a:pPr>
            <a:r>
              <a:rPr lang="en-GB" sz="4000" dirty="0"/>
              <a:t>GPT-4 case studies:</a:t>
            </a:r>
            <a:br>
              <a:rPr lang="en-GB" sz="4000" dirty="0"/>
            </a:br>
            <a:r>
              <a:rPr lang="en-GB" sz="3200" dirty="0"/>
              <a:t>grid</a:t>
            </a:r>
            <a:r>
              <a:rPr lang="en-GB" sz="4000" dirty="0"/>
              <a:t> </a:t>
            </a:r>
            <a:r>
              <a:rPr lang="en-GB" sz="3200" dirty="0"/>
              <a:t>optimisation &amp;</a:t>
            </a:r>
            <a:br>
              <a:rPr lang="en-GB" sz="3200" dirty="0"/>
            </a:br>
            <a:r>
              <a:rPr lang="en-GB" sz="3200" dirty="0"/>
              <a:t>document queries </a:t>
            </a:r>
            <a:endParaRPr lang="en-GB" sz="4000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6175057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Testing the result after prompt 2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10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98D002-5FDF-AF88-C1A9-9D9FE7E4B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1877509"/>
            <a:ext cx="3962604" cy="806491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18253-EF3C-3872-EDCD-C2B9E2F916C6}"/>
              </a:ext>
            </a:extLst>
          </p:cNvPr>
          <p:cNvSpPr txBox="1">
            <a:spLocks/>
          </p:cNvSpPr>
          <p:nvPr/>
        </p:nvSpPr>
        <p:spPr>
          <a:xfrm>
            <a:off x="1023225" y="1369204"/>
            <a:ext cx="3238920" cy="6847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GPT4 after prompt 1</a:t>
            </a:r>
          </a:p>
        </p:txBody>
      </p:sp>
      <p:graphicFrame>
        <p:nvGraphicFramePr>
          <p:cNvPr id="9" name="Content Placeholder 10" descr="Bar Chart Placeholder ">
            <a:extLst>
              <a:ext uri="{FF2B5EF4-FFF2-40B4-BE49-F238E27FC236}">
                <a16:creationId xmlns:a16="http://schemas.microsoft.com/office/drawing/2014/main" id="{5AED308E-7D5B-DC4C-6886-6203A035C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682949"/>
              </p:ext>
            </p:extLst>
          </p:nvPr>
        </p:nvGraphicFramePr>
        <p:xfrm>
          <a:off x="953294" y="3203841"/>
          <a:ext cx="4452937" cy="2540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FDEF8A2-D6EA-CB1A-F544-99AFA9803CB4}"/>
              </a:ext>
            </a:extLst>
          </p:cNvPr>
          <p:cNvSpPr txBox="1">
            <a:spLocks/>
          </p:cNvSpPr>
          <p:nvPr/>
        </p:nvSpPr>
        <p:spPr>
          <a:xfrm>
            <a:off x="6338348" y="1360615"/>
            <a:ext cx="3238920" cy="6847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GPT4 after prompt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C0D45F-BC46-D316-3D3E-3B3E04532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058" y="1828736"/>
            <a:ext cx="3968954" cy="8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1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09" y="178714"/>
            <a:ext cx="5372858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Providing additional guidance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11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46D16-725A-80E7-A37F-9DA453002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09" y="1474335"/>
            <a:ext cx="5067560" cy="26353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C461A1-1FC5-2074-BF88-F72A09842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590" y="11295"/>
            <a:ext cx="4690445" cy="685800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3146011-593D-56BF-F84F-1FB2481C5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6909" y="671156"/>
            <a:ext cx="3565525" cy="684796"/>
          </a:xfrm>
        </p:spPr>
        <p:txBody>
          <a:bodyPr/>
          <a:lstStyle/>
          <a:p>
            <a:r>
              <a:rPr lang="en-US" sz="2800" dirty="0"/>
              <a:t>Prompt 3</a:t>
            </a:r>
          </a:p>
        </p:txBody>
      </p:sp>
    </p:spTree>
    <p:extLst>
      <p:ext uri="{BB962C8B-B14F-4D97-AF65-F5344CB8AC3E}">
        <p14:creationId xmlns:p14="http://schemas.microsoft.com/office/powerpoint/2010/main" val="336363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6175057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Testing the result after prompt 3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12</a:t>
            </a:fld>
            <a:endParaRPr lang="en-GB"/>
          </a:p>
        </p:txBody>
      </p:sp>
      <p:graphicFrame>
        <p:nvGraphicFramePr>
          <p:cNvPr id="9" name="Content Placeholder 10" descr="Bar Chart Placeholder ">
            <a:extLst>
              <a:ext uri="{FF2B5EF4-FFF2-40B4-BE49-F238E27FC236}">
                <a16:creationId xmlns:a16="http://schemas.microsoft.com/office/drawing/2014/main" id="{5AED308E-7D5B-DC4C-6886-6203A035C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901063"/>
              </p:ext>
            </p:extLst>
          </p:nvPr>
        </p:nvGraphicFramePr>
        <p:xfrm>
          <a:off x="953294" y="3203841"/>
          <a:ext cx="4452937" cy="2540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FDEF8A2-D6EA-CB1A-F544-99AFA9803CB4}"/>
              </a:ext>
            </a:extLst>
          </p:cNvPr>
          <p:cNvSpPr txBox="1">
            <a:spLocks/>
          </p:cNvSpPr>
          <p:nvPr/>
        </p:nvSpPr>
        <p:spPr>
          <a:xfrm>
            <a:off x="1339628" y="1373420"/>
            <a:ext cx="3238920" cy="6847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GPT4 after prompt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C0D45F-BC46-D316-3D3E-3B3E04532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8" y="1841541"/>
            <a:ext cx="3968954" cy="838243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CE7FB8D-E7F0-43B7-8C64-6B4F5FA46579}"/>
              </a:ext>
            </a:extLst>
          </p:cNvPr>
          <p:cNvSpPr txBox="1">
            <a:spLocks/>
          </p:cNvSpPr>
          <p:nvPr/>
        </p:nvSpPr>
        <p:spPr>
          <a:xfrm>
            <a:off x="6846348" y="1351589"/>
            <a:ext cx="3238920" cy="6847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GPT4 after prompt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FB957-CAC8-B8BF-CEC9-7527C9687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089" y="1854242"/>
            <a:ext cx="3892750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7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09" y="178714"/>
            <a:ext cx="5372858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Providing additional guidance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13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6D208-BD25-949B-0190-C795161D8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09" y="1556966"/>
            <a:ext cx="4978656" cy="3562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530C33-C916-E8CC-C344-DEA8103D6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570" y="804453"/>
            <a:ext cx="5054860" cy="5067560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54969EC-765C-FEDE-2D6A-2176AFEDF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6909" y="706995"/>
            <a:ext cx="3565525" cy="684796"/>
          </a:xfrm>
        </p:spPr>
        <p:txBody>
          <a:bodyPr/>
          <a:lstStyle/>
          <a:p>
            <a:r>
              <a:rPr lang="en-US" sz="2800" dirty="0"/>
              <a:t>Prompt 4</a:t>
            </a:r>
          </a:p>
        </p:txBody>
      </p:sp>
    </p:spTree>
    <p:extLst>
      <p:ext uri="{BB962C8B-B14F-4D97-AF65-F5344CB8AC3E}">
        <p14:creationId xmlns:p14="http://schemas.microsoft.com/office/powerpoint/2010/main" val="139026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6175057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Testing the result after prompt 4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14</a:t>
            </a:fld>
            <a:endParaRPr lang="en-GB"/>
          </a:p>
        </p:txBody>
      </p:sp>
      <p:graphicFrame>
        <p:nvGraphicFramePr>
          <p:cNvPr id="9" name="Content Placeholder 10" descr="Bar Chart Placeholder ">
            <a:extLst>
              <a:ext uri="{FF2B5EF4-FFF2-40B4-BE49-F238E27FC236}">
                <a16:creationId xmlns:a16="http://schemas.microsoft.com/office/drawing/2014/main" id="{5AED308E-7D5B-DC4C-6886-6203A035C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380086"/>
              </p:ext>
            </p:extLst>
          </p:nvPr>
        </p:nvGraphicFramePr>
        <p:xfrm>
          <a:off x="953294" y="3203841"/>
          <a:ext cx="4452937" cy="2540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FDEF8A2-D6EA-CB1A-F544-99AFA9803CB4}"/>
              </a:ext>
            </a:extLst>
          </p:cNvPr>
          <p:cNvSpPr txBox="1">
            <a:spLocks/>
          </p:cNvSpPr>
          <p:nvPr/>
        </p:nvSpPr>
        <p:spPr>
          <a:xfrm>
            <a:off x="1339628" y="1373420"/>
            <a:ext cx="3238920" cy="6847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GPT4 after prompt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C0D45F-BC46-D316-3D3E-3B3E04532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8" y="1841541"/>
            <a:ext cx="3968954" cy="838243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CE7FB8D-E7F0-43B7-8C64-6B4F5FA46579}"/>
              </a:ext>
            </a:extLst>
          </p:cNvPr>
          <p:cNvSpPr txBox="1">
            <a:spLocks/>
          </p:cNvSpPr>
          <p:nvPr/>
        </p:nvSpPr>
        <p:spPr>
          <a:xfrm>
            <a:off x="6846348" y="1351589"/>
            <a:ext cx="3238920" cy="6847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GPT4 after prompt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34C281-7D2E-9799-2723-D62A958CF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174" y="1841541"/>
            <a:ext cx="3772094" cy="8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26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Study 2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167989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GB" sz="4000" kern="1200" dirty="0">
                <a:latin typeface="+mn-lt"/>
                <a:ea typeface="+mn-ea"/>
                <a:cs typeface="+mn-cs"/>
              </a:rPr>
              <a:t>Document query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7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en-GB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With Chat GPT4 you can …..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4"/>
            <a:ext cx="5437187" cy="3474085"/>
          </a:xfrm>
        </p:spPr>
        <p:txBody>
          <a:bodyPr rtlCol="0"/>
          <a:lstStyle/>
          <a:p>
            <a:pPr rtl="0"/>
            <a:br>
              <a:rPr lang="en-GB" dirty="0"/>
            </a:br>
            <a:r>
              <a:rPr lang="en-GB" dirty="0"/>
              <a:t>Thank You!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17</a:t>
            </a:fld>
            <a:endParaRPr lang="en-GB"/>
          </a:p>
        </p:txBody>
      </p:sp>
      <p:pic>
        <p:nvPicPr>
          <p:cNvPr id="2" name="Picture Placeholder 16" descr="A man smiling in the office">
            <a:extLst>
              <a:ext uri="{FF2B5EF4-FFF2-40B4-BE49-F238E27FC236}">
                <a16:creationId xmlns:a16="http://schemas.microsoft.com/office/drawing/2014/main" id="{15DCCC07-CC44-22CA-AD57-F4630DD972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112" y="583910"/>
            <a:ext cx="1691640" cy="1435608"/>
          </a:xfrm>
          <a:prstGeom prst="rect">
            <a:avLst/>
          </a:prstGeom>
        </p:spPr>
      </p:pic>
      <p:pic>
        <p:nvPicPr>
          <p:cNvPr id="3" name="Picture Placeholder 37">
            <a:extLst>
              <a:ext uri="{FF2B5EF4-FFF2-40B4-BE49-F238E27FC236}">
                <a16:creationId xmlns:a16="http://schemas.microsoft.com/office/drawing/2014/main" id="{8AAAA0DD-65AD-A517-085C-098D715C2E2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518216" y="586578"/>
            <a:ext cx="1691640" cy="1435608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7" name="Text Placeholder 40">
            <a:extLst>
              <a:ext uri="{FF2B5EF4-FFF2-40B4-BE49-F238E27FC236}">
                <a16:creationId xmlns:a16="http://schemas.microsoft.com/office/drawing/2014/main" id="{322F4472-4263-BADB-9074-A948AC32FC43}"/>
              </a:ext>
            </a:extLst>
          </p:cNvPr>
          <p:cNvSpPr txBox="1">
            <a:spLocks/>
          </p:cNvSpPr>
          <p:nvPr/>
        </p:nvSpPr>
        <p:spPr>
          <a:xfrm>
            <a:off x="735323" y="2286316"/>
            <a:ext cx="1711325" cy="36576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/>
              <a:t>Arj</a:t>
            </a:r>
            <a:endParaRPr lang="en-GB" dirty="0"/>
          </a:p>
        </p:txBody>
      </p:sp>
      <p:sp>
        <p:nvSpPr>
          <p:cNvPr id="8" name="Text Placeholder 42">
            <a:extLst>
              <a:ext uri="{FF2B5EF4-FFF2-40B4-BE49-F238E27FC236}">
                <a16:creationId xmlns:a16="http://schemas.microsoft.com/office/drawing/2014/main" id="{46F7A3D2-A07A-E64B-1CAA-F2713FE35BDE}"/>
              </a:ext>
            </a:extLst>
          </p:cNvPr>
          <p:cNvSpPr txBox="1">
            <a:spLocks/>
          </p:cNvSpPr>
          <p:nvPr/>
        </p:nvSpPr>
        <p:spPr>
          <a:xfrm>
            <a:off x="2840513" y="2286316"/>
            <a:ext cx="1711325" cy="36576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Pavlos</a:t>
            </a:r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8A363B93-34A9-C21E-E0E6-2657EF5FBA3C}"/>
              </a:ext>
            </a:extLst>
          </p:cNvPr>
          <p:cNvSpPr txBox="1">
            <a:spLocks/>
          </p:cNvSpPr>
          <p:nvPr/>
        </p:nvSpPr>
        <p:spPr>
          <a:xfrm>
            <a:off x="4898230" y="2286316"/>
            <a:ext cx="1711325" cy="36576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Coin</a:t>
            </a:r>
          </a:p>
        </p:txBody>
      </p:sp>
      <p:pic>
        <p:nvPicPr>
          <p:cNvPr id="10" name="Picture Placeholder 16" descr="A man smiling in the office">
            <a:extLst>
              <a:ext uri="{FF2B5EF4-FFF2-40B4-BE49-F238E27FC236}">
                <a16:creationId xmlns:a16="http://schemas.microsoft.com/office/drawing/2014/main" id="{0DD297B5-8289-7224-3CFE-5946D63062C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0912" y="583910"/>
            <a:ext cx="1691640" cy="1435608"/>
          </a:xfrm>
          <a:prstGeom prst="rect">
            <a:avLst/>
          </a:prstGeo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Study 1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167989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GB" sz="4000" kern="1200" dirty="0">
                <a:latin typeface="+mn-lt"/>
                <a:ea typeface="+mn-ea"/>
                <a:cs typeface="+mn-cs"/>
              </a:rPr>
              <a:t>Grid calculation optimisation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Problem Statement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DC0EE55-BE3D-DFF0-BC37-BB8946392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4540102" y="235039"/>
            <a:ext cx="5975498" cy="6425269"/>
          </a:xfrm>
          <a:noFill/>
        </p:spPr>
      </p:pic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D300D84-72A9-4B6A-3027-C086AC0D9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2" y="1163599"/>
            <a:ext cx="3565525" cy="684796"/>
          </a:xfrm>
        </p:spPr>
        <p:txBody>
          <a:bodyPr/>
          <a:lstStyle/>
          <a:p>
            <a:r>
              <a:rPr lang="en-US" sz="2800" dirty="0"/>
              <a:t>Prompt 1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Problem Statement (cont.)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4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8889EF-8572-0B0C-666D-F673FE35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998" y="196900"/>
            <a:ext cx="5132139" cy="6250237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C7AEBA1-B2C5-0CE6-700D-0D6D2A344F8C}"/>
              </a:ext>
            </a:extLst>
          </p:cNvPr>
          <p:cNvSpPr txBox="1">
            <a:spLocks/>
          </p:cNvSpPr>
          <p:nvPr/>
        </p:nvSpPr>
        <p:spPr>
          <a:xfrm>
            <a:off x="550862" y="1163599"/>
            <a:ext cx="3565525" cy="6847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Prompt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02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8817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Response (GPT-4):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BB778-46EA-15A3-91C9-23B4BAF7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542" y="209384"/>
            <a:ext cx="5067560" cy="643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2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48" y="45462"/>
            <a:ext cx="4508817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Response (cont.)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3392D7-B1FB-0B27-113A-F632AE3A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125" y="572571"/>
            <a:ext cx="4502381" cy="5969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0E2EFF-7BBD-1C0D-D2AC-8558560A9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564" y="541515"/>
            <a:ext cx="4521432" cy="407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7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6175057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Testing the result after prompt 1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D300D84-72A9-4B6A-3027-C086AC0D9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60303" y="1534160"/>
            <a:ext cx="3238920" cy="684796"/>
          </a:xfrm>
        </p:spPr>
        <p:txBody>
          <a:bodyPr/>
          <a:lstStyle/>
          <a:p>
            <a:r>
              <a:rPr lang="en-US" sz="2000" dirty="0"/>
              <a:t>Original calculation time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3D53C-071A-D886-8BD8-BCEE25026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26" y="2034072"/>
            <a:ext cx="3968954" cy="857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8D002-5FDF-AF88-C1A9-9D9FE7E4B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334" y="2034072"/>
            <a:ext cx="3962604" cy="806491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18253-EF3C-3872-EDCD-C2B9E2F916C6}"/>
              </a:ext>
            </a:extLst>
          </p:cNvPr>
          <p:cNvSpPr txBox="1">
            <a:spLocks/>
          </p:cNvSpPr>
          <p:nvPr/>
        </p:nvSpPr>
        <p:spPr>
          <a:xfrm>
            <a:off x="6423696" y="1525767"/>
            <a:ext cx="3238920" cy="6847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GPT4 script calculation time</a:t>
            </a:r>
          </a:p>
        </p:txBody>
      </p:sp>
      <p:graphicFrame>
        <p:nvGraphicFramePr>
          <p:cNvPr id="9" name="Content Placeholder 10" descr="Bar Chart Placeholder ">
            <a:extLst>
              <a:ext uri="{FF2B5EF4-FFF2-40B4-BE49-F238E27FC236}">
                <a16:creationId xmlns:a16="http://schemas.microsoft.com/office/drawing/2014/main" id="{5AED308E-7D5B-DC4C-6886-6203A035C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239131"/>
              </p:ext>
            </p:extLst>
          </p:nvPr>
        </p:nvGraphicFramePr>
        <p:xfrm>
          <a:off x="953294" y="3203841"/>
          <a:ext cx="4452937" cy="2540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0703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09" y="178714"/>
            <a:ext cx="5372858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Providing additional guidance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886EC-57C7-2F6E-0D1F-469C90268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82" y="1633861"/>
            <a:ext cx="5073911" cy="4083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A6DDC5-7423-FB68-0911-C7C76C8FA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22" y="0"/>
            <a:ext cx="3913259" cy="6858000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2D38C80-50DE-5100-059B-98C08689C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6909" y="752165"/>
            <a:ext cx="3565525" cy="684796"/>
          </a:xfrm>
        </p:spPr>
        <p:txBody>
          <a:bodyPr/>
          <a:lstStyle/>
          <a:p>
            <a:r>
              <a:rPr lang="en-US" sz="2800" dirty="0"/>
              <a:t>Prompt 2</a:t>
            </a:r>
          </a:p>
        </p:txBody>
      </p:sp>
    </p:spTree>
    <p:extLst>
      <p:ext uri="{BB962C8B-B14F-4D97-AF65-F5344CB8AC3E}">
        <p14:creationId xmlns:p14="http://schemas.microsoft.com/office/powerpoint/2010/main" val="231786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13" y="166458"/>
            <a:ext cx="4508817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Response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610DC-D1DD-1EA4-5308-15ECDC736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0" y="795244"/>
            <a:ext cx="4953255" cy="5131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D2EE8A-9D98-3D1F-A57C-591A09716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114" y="268822"/>
            <a:ext cx="4635738" cy="3378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1EEDFE-8EF0-F34E-CB73-FD198A8EF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750" y="2639598"/>
            <a:ext cx="4559534" cy="37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6639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124.tgt.Office_50301378_TF33713516_Win32_OJ112196127" id="{EDFFA481-CE53-4409-8D36-2ECF03B6BBD6}" vid="{001D13DB-0C6A-47B8-A3F5-ADC4851DB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{9D049D9D-B45B-441B-9E1E-B2E51848AF34}tf33713516_win32</Template>
  <TotalTime>143</TotalTime>
  <Words>303</Words>
  <Application>Microsoft Office PowerPoint</Application>
  <PresentationFormat>Widescreen</PresentationFormat>
  <Paragraphs>96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Walbaum Display</vt:lpstr>
      <vt:lpstr>3DFloatVTI</vt:lpstr>
      <vt:lpstr>GPT-4 case studies: grid optimisation &amp; document queries </vt:lpstr>
      <vt:lpstr>Case Study 1</vt:lpstr>
      <vt:lpstr>Problem Statement </vt:lpstr>
      <vt:lpstr>Problem Statement (cont.)</vt:lpstr>
      <vt:lpstr>Response (GPT-4):</vt:lpstr>
      <vt:lpstr>Response (cont.)</vt:lpstr>
      <vt:lpstr>Testing the result after prompt 1</vt:lpstr>
      <vt:lpstr>Providing additional guidance</vt:lpstr>
      <vt:lpstr>Response</vt:lpstr>
      <vt:lpstr>Testing the result after prompt 2</vt:lpstr>
      <vt:lpstr>Providing additional guidance</vt:lpstr>
      <vt:lpstr>Testing the result after prompt 3</vt:lpstr>
      <vt:lpstr>Providing additional guidance</vt:lpstr>
      <vt:lpstr>Testing the result after prompt 4</vt:lpstr>
      <vt:lpstr>Case Study 2</vt:lpstr>
      <vt:lpstr>Summary</vt:lpstr>
      <vt:lpstr>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GPT-4 case study: data analysis</dc:title>
  <dc:creator>Pavlos Mavrikis</dc:creator>
  <cp:lastModifiedBy>Pavlos Mavrikis</cp:lastModifiedBy>
  <cp:revision>17</cp:revision>
  <dcterms:created xsi:type="dcterms:W3CDTF">2023-05-22T17:31:14Z</dcterms:created>
  <dcterms:modified xsi:type="dcterms:W3CDTF">2023-05-22T21:12:51Z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