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5" r:id="rId3"/>
    <p:sldId id="276" r:id="rId4"/>
    <p:sldId id="277" r:id="rId5"/>
    <p:sldId id="274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EBB9E-6A47-44CB-A2EC-A9CE79BBC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962B9D-5E13-47AB-A7D4-97BB7D94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B1FE1-634B-4094-8EAD-C4BB4F47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24A0A-C13B-411E-B6A1-1FBDD132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B716-D511-448A-A64B-C6C63FF1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6AF20-0936-40EF-89FD-20A546CE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7008E-E341-4BF3-8BDD-53CD35B24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B2731-74FC-4870-BA6B-6DF746E4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07A5F-69EB-4FD7-AF95-0791F909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D55B9-B4B1-438F-B236-9821BB7F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52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F62A31-5486-4D65-B490-B9A47254F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092AE-E154-4B5F-898E-DB9A9807E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6EBB5-9B52-4975-98DA-F90FD473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758CE-9FDD-4F11-BE01-972DDC32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CEAF45-125B-41BA-A382-B03B9EC0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01E5C-387A-4011-9902-18192D96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6252F-B349-4424-B9BE-C1329BB5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FCAD7-A19B-40C4-B27D-AA567678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6D2E8-DEA0-4800-B60F-5012A375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CA5C70-B7D3-44B5-A920-5F7A539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07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5B993-8944-4FC6-A463-026827E8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73AD0-BEDF-4D31-A30B-F20FA3E8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3A209-EE0D-4B7B-9CBA-12DC8CD9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3CADA-E966-44D2-A6FC-9391A813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54392-6773-4B38-BB1E-97D0A8DF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0B4F6-0AC9-435E-88BE-D3E22A3C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B2F01-FE72-4292-BC44-6E50187C2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6F2310-2DA2-4679-8F51-E8FB5971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82DDF-B2D3-46DD-A355-B32313BA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B9C3B-87C1-465C-BDF0-92E2D9C7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059DE-EAAF-408C-9EC0-2B0F0DD3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83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4494B-BCCE-4A65-B711-1D70053B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C9AB6-6A53-4F85-987A-120BF5FB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9419A1-1BEE-4B54-94F6-78AB604E3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7356B-A66B-492A-BA91-B82DB9B70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E5E549-30AE-4DB6-BFCF-8D7AA3754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A3C93-E6F2-44DC-9A63-2E52FDB1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2EE4D8-492D-4F80-AE05-38C41663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13B288-123F-419F-841D-ACDBA489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23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664AB-DDF8-49CA-A3F6-43CD6E95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E17C2-DF01-47E7-B7AB-B101E890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17DBD2-092B-449F-A1FF-CF8FD07F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4DBB5-5FEC-4A24-B1C6-0C5E2D17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4FACEC-66BC-473A-8DB9-3CEB03E4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44870-29F3-48F2-BEF2-EA1B6C33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69C84B-E19F-46BE-B10F-3C06A0BC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4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03BE8-2AFE-4BAB-A7FB-EAF6506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78AC9-8DCD-46B0-A19C-39A3CFE07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E51105-B717-4D9E-BCA0-908CAF4B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A00F2E-0DC4-48AF-AD56-1F70E9E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3E00B5-2D3A-4572-B8B5-ACCF85DF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D6210E-AC24-4CC9-AE7A-F804C720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2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9FED-9EDE-4C8F-A7D7-5307B3D9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7E30B4-48BB-4DC4-8294-BA923145E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D6BD19-62D4-4575-89E4-442B291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FA27D-791B-4F81-A69F-7C763CC0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0CDB7-3552-4130-84AF-EC905037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9621B0-CE31-4222-9FF3-6FF334C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433E5D-63F3-4F00-A3DF-5EE20B2E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9AC7DE-7417-4985-A26B-F3D674A9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F6639-3626-4A34-9F06-E23ED02B0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E8DF-39A7-42E5-B229-8B5160490307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843BC-6484-47EF-B1EF-ED19603FB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BF3AD-C69B-4574-86F2-6C9F0C5AC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E971-4AB7-43E2-B751-95FB65A01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71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4</a:t>
            </a:r>
            <a:r>
              <a:rPr lang="zh-CN" altLang="en-US" dirty="0"/>
              <a:t>：微分方程模型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7000" y="3945775"/>
            <a:ext cx="6858000" cy="1312025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07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1</a:t>
            </a:r>
            <a:r>
              <a:rPr lang="zh-CN" altLang="en-US" dirty="0"/>
              <a:t>：人口模型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629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观察：</a:t>
            </a:r>
            <a:endParaRPr lang="en-US" altLang="zh-CN" dirty="0"/>
          </a:p>
          <a:p>
            <a:pPr lvl="1"/>
            <a:r>
              <a:rPr lang="zh-CN" altLang="en-US" dirty="0"/>
              <a:t>最新的第七轮全国人口普查已于</a:t>
            </a:r>
            <a:r>
              <a:rPr lang="en-US" altLang="zh-CN" dirty="0"/>
              <a:t>2020</a:t>
            </a:r>
            <a:r>
              <a:rPr lang="zh-CN" altLang="en-US" dirty="0"/>
              <a:t>年结束</a:t>
            </a:r>
            <a:endParaRPr lang="en-US" altLang="zh-CN" dirty="0"/>
          </a:p>
          <a:p>
            <a:pPr lvl="1"/>
            <a:r>
              <a:rPr lang="en-US" altLang="zh-CN" dirty="0"/>
              <a:t>2021</a:t>
            </a:r>
            <a:r>
              <a:rPr lang="zh-CN" altLang="en-US" dirty="0"/>
              <a:t>年：中国人口自</a:t>
            </a:r>
            <a:r>
              <a:rPr lang="en-US" altLang="zh-CN" dirty="0"/>
              <a:t>1949</a:t>
            </a:r>
            <a:r>
              <a:rPr lang="zh-CN" altLang="en-US" dirty="0"/>
              <a:t>年首次下降，低于十四亿</a:t>
            </a:r>
            <a:endParaRPr lang="en-US" altLang="zh-CN" dirty="0"/>
          </a:p>
          <a:p>
            <a:pPr lvl="1"/>
            <a:r>
              <a:rPr lang="zh-CN" altLang="en-US" dirty="0"/>
              <a:t>国家开放三胎政策，大城市的家庭的小孩数平均数低于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中国人口的模型</a:t>
            </a:r>
            <a:endParaRPr lang="en-US" altLang="zh-CN" dirty="0"/>
          </a:p>
          <a:p>
            <a:pPr lvl="2"/>
            <a:r>
              <a:rPr lang="zh-CN" altLang="en-US" dirty="0"/>
              <a:t>传统的人口模型是否适用？</a:t>
            </a:r>
            <a:endParaRPr lang="en-US" altLang="zh-CN" dirty="0"/>
          </a:p>
          <a:p>
            <a:pPr lvl="2"/>
            <a:r>
              <a:rPr lang="zh-CN" altLang="en-US" dirty="0"/>
              <a:t>是否有新的人口模型？</a:t>
            </a:r>
            <a:endParaRPr lang="en-US" altLang="zh-CN" dirty="0"/>
          </a:p>
          <a:p>
            <a:pPr lvl="1"/>
            <a:r>
              <a:rPr lang="zh-CN" altLang="en-US" dirty="0"/>
              <a:t>新的影响因素有哪些？</a:t>
            </a:r>
            <a:endParaRPr lang="en-US" altLang="zh-CN" dirty="0"/>
          </a:p>
          <a:p>
            <a:pPr lvl="1"/>
            <a:r>
              <a:rPr lang="zh-CN" altLang="en-US" dirty="0"/>
              <a:t>会造成哪些后果？</a:t>
            </a:r>
            <a:endParaRPr lang="en-US" altLang="zh-CN" dirty="0"/>
          </a:p>
          <a:p>
            <a:r>
              <a:rPr lang="zh-CN" altLang="en-US" dirty="0"/>
              <a:t>预测：</a:t>
            </a:r>
            <a:endParaRPr lang="en-US" altLang="zh-CN" dirty="0"/>
          </a:p>
          <a:p>
            <a:pPr lvl="1"/>
            <a:r>
              <a:rPr lang="zh-CN" altLang="en-US" dirty="0"/>
              <a:t>尝试对未来十年中国人口的预测</a:t>
            </a:r>
            <a:endParaRPr lang="en-US" altLang="zh-CN" dirty="0"/>
          </a:p>
          <a:p>
            <a:pPr lvl="1"/>
            <a:r>
              <a:rPr lang="zh-CN" altLang="en-US" dirty="0"/>
              <a:t>并提出改进的建议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44" y="3328279"/>
            <a:ext cx="4837905" cy="324290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65039" y="959752"/>
            <a:ext cx="221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（参考课本第</a:t>
            </a:r>
            <a:r>
              <a:rPr lang="en-US" altLang="zh-CN" dirty="0"/>
              <a:t>31</a:t>
            </a:r>
            <a:r>
              <a:rPr lang="zh-CN" altLang="en-US" dirty="0"/>
              <a:t>章）</a:t>
            </a:r>
          </a:p>
        </p:txBody>
      </p:sp>
    </p:spTree>
    <p:extLst>
      <p:ext uri="{BB962C8B-B14F-4D97-AF65-F5344CB8AC3E}">
        <p14:creationId xmlns:p14="http://schemas.microsoft.com/office/powerpoint/2010/main" val="317051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2: </a:t>
            </a:r>
            <a:r>
              <a:rPr lang="zh-CN" altLang="en-US" dirty="0"/>
              <a:t>传染病模型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587554" y="982470"/>
            <a:ext cx="221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（参考课本第</a:t>
            </a:r>
            <a:r>
              <a:rPr lang="en-US" altLang="zh-CN" dirty="0"/>
              <a:t>30</a:t>
            </a:r>
            <a:r>
              <a:rPr lang="zh-CN" altLang="en-US" dirty="0"/>
              <a:t>章）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26291"/>
          </a:xfrm>
        </p:spPr>
        <p:txBody>
          <a:bodyPr>
            <a:normAutofit/>
          </a:bodyPr>
          <a:lstStyle/>
          <a:p>
            <a:r>
              <a:rPr lang="zh-CN" altLang="en-US" dirty="0"/>
              <a:t>观察：</a:t>
            </a:r>
            <a:endParaRPr lang="en-US" altLang="zh-CN" dirty="0"/>
          </a:p>
          <a:p>
            <a:pPr lvl="1"/>
            <a:r>
              <a:rPr lang="zh-CN" altLang="en-US" dirty="0"/>
              <a:t>新冠病毒已经肆虐全球三年多，很多国家反复多次</a:t>
            </a:r>
            <a:endParaRPr lang="en-US" altLang="zh-CN" dirty="0"/>
          </a:p>
          <a:p>
            <a:pPr lvl="1"/>
            <a:r>
              <a:rPr lang="zh-CN" altLang="en-US" dirty="0"/>
              <a:t>现在新冠病毒毒性大大减弱，将与人类长期共存</a:t>
            </a:r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pPr lvl="1"/>
            <a:r>
              <a:rPr lang="zh-CN" altLang="en-US" dirty="0"/>
              <a:t>传统的传染病模型是否适用？</a:t>
            </a:r>
            <a:endParaRPr lang="en-US" altLang="zh-CN" dirty="0"/>
          </a:p>
          <a:p>
            <a:pPr lvl="1"/>
            <a:r>
              <a:rPr lang="zh-CN" altLang="en-US" dirty="0"/>
              <a:t>新的影响因素有哪些？</a:t>
            </a:r>
            <a:endParaRPr lang="en-US" altLang="zh-CN" dirty="0"/>
          </a:p>
          <a:p>
            <a:pPr lvl="1"/>
            <a:r>
              <a:rPr lang="zh-CN" altLang="en-US" dirty="0"/>
              <a:t>会造成哪些后果？</a:t>
            </a:r>
            <a:endParaRPr lang="en-US" altLang="zh-CN" dirty="0"/>
          </a:p>
          <a:p>
            <a:r>
              <a:rPr lang="zh-CN" altLang="en-US" dirty="0"/>
              <a:t>预测与建议：</a:t>
            </a:r>
            <a:endParaRPr lang="en-US" altLang="zh-CN" dirty="0"/>
          </a:p>
          <a:p>
            <a:pPr lvl="1"/>
            <a:r>
              <a:rPr lang="zh-CN" altLang="en-US" dirty="0"/>
              <a:t>新冠疫情的</a:t>
            </a:r>
            <a:r>
              <a:rPr lang="en-US" altLang="zh-CN" dirty="0"/>
              <a:t>2020-2022</a:t>
            </a:r>
            <a:r>
              <a:rPr lang="zh-CN" altLang="en-US" dirty="0"/>
              <a:t>年及以后的预测</a:t>
            </a:r>
            <a:endParaRPr lang="en-US" altLang="zh-CN" dirty="0"/>
          </a:p>
          <a:p>
            <a:pPr lvl="1"/>
            <a:r>
              <a:rPr lang="zh-CN" altLang="en-US" dirty="0"/>
              <a:t>人类将如何与新冠病毒长期共存？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7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28EE8-B809-4915-BF6B-91633388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 3: Poisson</a:t>
            </a:r>
            <a:r>
              <a:rPr lang="zh-CN" altLang="en-US" dirty="0"/>
              <a:t>图像融合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FBCFF-2246-47FD-90E9-AFB955B0D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9851"/>
          </a:xfrm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时间有限：</a:t>
            </a:r>
            <a:endParaRPr lang="en-US" altLang="zh-CN" dirty="0"/>
          </a:p>
          <a:p>
            <a:pPr lvl="1"/>
            <a:r>
              <a:rPr lang="zh-CN" altLang="en-US" dirty="0"/>
              <a:t>应用：可只做融合，其他应用可选</a:t>
            </a:r>
            <a:endParaRPr lang="en-US" altLang="zh-CN" dirty="0"/>
          </a:p>
          <a:p>
            <a:pPr lvl="1"/>
            <a:r>
              <a:rPr lang="zh-CN" altLang="en-US" dirty="0"/>
              <a:t>稀疏方程组求解</a:t>
            </a:r>
            <a:endParaRPr lang="en-US" altLang="zh-CN" dirty="0"/>
          </a:p>
          <a:p>
            <a:r>
              <a:rPr lang="zh-CN" altLang="en-US" dirty="0"/>
              <a:t>参考文献：</a:t>
            </a:r>
            <a:endParaRPr lang="en-US" altLang="zh-CN" dirty="0"/>
          </a:p>
          <a:p>
            <a:pPr lvl="1"/>
            <a:r>
              <a:rPr lang="fr-FR" altLang="zh-CN" dirty="0"/>
              <a:t>Perez et al. Poisson image editing. Siggraph 2003.</a:t>
            </a:r>
          </a:p>
          <a:p>
            <a:pPr lvl="1"/>
            <a:r>
              <a:rPr lang="en-US" altLang="zh-CN" dirty="0"/>
              <a:t>https://www.cs.jhu.edu/~misha/Fall07/Papers/Perez03.pdf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087D7B-45DA-4609-B980-F940C6D44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68" y="1512685"/>
            <a:ext cx="2522538" cy="282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7524EB5-1F44-44A5-845A-E347A89C4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956" y="1512685"/>
            <a:ext cx="25781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0A4AB53-CCF5-49A1-A9D8-D2C723EA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756" y="1512685"/>
            <a:ext cx="2630487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6F70267B-0EEC-4A30-AD2A-028AF49A093A}"/>
              </a:ext>
            </a:extLst>
          </p:cNvPr>
          <p:cNvSpPr/>
          <p:nvPr/>
        </p:nvSpPr>
        <p:spPr>
          <a:xfrm>
            <a:off x="6909493" y="2808085"/>
            <a:ext cx="504825" cy="4318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42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74235"/>
            <a:ext cx="10515600" cy="4302727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使用微分方程模型来建模、求解、分析问题</a:t>
            </a:r>
            <a:endParaRPr lang="en-US" altLang="zh-CN" dirty="0"/>
          </a:p>
          <a:p>
            <a:r>
              <a:rPr lang="en-US" altLang="zh-CN" dirty="0"/>
              <a:t>Options 1&amp;2 </a:t>
            </a:r>
            <a:r>
              <a:rPr lang="zh-CN" altLang="en-US" dirty="0"/>
              <a:t>可参考互联网内容和数据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536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/>
              <a:t>3</a:t>
            </a:r>
            <a:r>
              <a:rPr lang="zh-CN" altLang="en-US"/>
              <a:t>日</a:t>
            </a:r>
            <a:r>
              <a:rPr lang="zh-CN" altLang="en-US" dirty="0"/>
              <a:t>星期六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20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267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作业4：微分方程模型</vt:lpstr>
      <vt:lpstr>Option 1：人口模型</vt:lpstr>
      <vt:lpstr>Option 2: 传染病模型</vt:lpstr>
      <vt:lpstr>Option 3: Poisson图像融合</vt:lpstr>
      <vt:lpstr>作业要求</vt:lpstr>
      <vt:lpstr>Deadline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zhongyuan liu</dc:creator>
  <cp:lastModifiedBy>renjie chen</cp:lastModifiedBy>
  <cp:revision>52</cp:revision>
  <dcterms:created xsi:type="dcterms:W3CDTF">2021-04-01T04:15:23Z</dcterms:created>
  <dcterms:modified xsi:type="dcterms:W3CDTF">2025-04-21T01:00:31Z</dcterms:modified>
</cp:coreProperties>
</file>