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4"/>
  </p:notesMasterIdLst>
  <p:sldIdLst>
    <p:sldId id="278" r:id="rId5"/>
    <p:sldId id="279" r:id="rId6"/>
    <p:sldId id="281" r:id="rId7"/>
    <p:sldId id="283" r:id="rId8"/>
    <p:sldId id="285" r:id="rId9"/>
    <p:sldId id="284" r:id="rId10"/>
    <p:sldId id="287" r:id="rId11"/>
    <p:sldId id="286" r:id="rId12"/>
    <p:sldId id="28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7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E29624-38E8-4E32-B8C3-2A744D458A3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NL"/>
        </a:p>
      </dgm:t>
    </dgm:pt>
    <dgm:pt modelId="{4D4C0586-F440-41D8-B8DA-DDC95C1F0BF5}">
      <dgm:prSet/>
      <dgm:spPr/>
      <dgm:t>
        <a:bodyPr/>
        <a:lstStyle/>
        <a:p>
          <a:r>
            <a:rPr lang="en-GB" b="0" i="0"/>
            <a:t>Inflation: supply restrictions and liquidity abundance</a:t>
          </a:r>
          <a:endParaRPr lang="en-NL"/>
        </a:p>
      </dgm:t>
    </dgm:pt>
    <dgm:pt modelId="{A417CD07-582F-4B0B-A961-FBAF544C2055}" type="parTrans" cxnId="{CD964F82-9678-438C-B19D-F75069ED48DD}">
      <dgm:prSet/>
      <dgm:spPr/>
      <dgm:t>
        <a:bodyPr/>
        <a:lstStyle/>
        <a:p>
          <a:endParaRPr lang="en-NL"/>
        </a:p>
      </dgm:t>
    </dgm:pt>
    <dgm:pt modelId="{F3B00609-6516-4F57-8B92-EB7EB9DF4B7C}" type="sibTrans" cxnId="{CD964F82-9678-438C-B19D-F75069ED48DD}">
      <dgm:prSet/>
      <dgm:spPr/>
      <dgm:t>
        <a:bodyPr/>
        <a:lstStyle/>
        <a:p>
          <a:endParaRPr lang="en-NL"/>
        </a:p>
      </dgm:t>
    </dgm:pt>
    <dgm:pt modelId="{80EE4A54-38C5-4ECE-A99F-82A1B3E4A104}">
      <dgm:prSet/>
      <dgm:spPr/>
      <dgm:t>
        <a:bodyPr/>
        <a:lstStyle/>
        <a:p>
          <a:r>
            <a:rPr lang="en-GB" b="0" i="0"/>
            <a:t>Tightening of the Monetary Policy: increase in interest rates and reduction in liquidity</a:t>
          </a:r>
          <a:endParaRPr lang="en-NL"/>
        </a:p>
      </dgm:t>
    </dgm:pt>
    <dgm:pt modelId="{FBE09129-7771-47A2-A41D-F3BBF2040160}" type="parTrans" cxnId="{F3E1329C-8ED3-4832-80AB-2E6D07A7F8C1}">
      <dgm:prSet/>
      <dgm:spPr/>
      <dgm:t>
        <a:bodyPr/>
        <a:lstStyle/>
        <a:p>
          <a:endParaRPr lang="en-NL"/>
        </a:p>
      </dgm:t>
    </dgm:pt>
    <dgm:pt modelId="{0BDE3001-9C61-42B9-AED0-4B99649079E3}" type="sibTrans" cxnId="{F3E1329C-8ED3-4832-80AB-2E6D07A7F8C1}">
      <dgm:prSet/>
      <dgm:spPr/>
      <dgm:t>
        <a:bodyPr/>
        <a:lstStyle/>
        <a:p>
          <a:endParaRPr lang="en-NL"/>
        </a:p>
      </dgm:t>
    </dgm:pt>
    <dgm:pt modelId="{36AEE59D-04DB-4623-A59F-A5A79B1F25CC}">
      <dgm:prSet/>
      <dgm:spPr/>
      <dgm:t>
        <a:bodyPr/>
        <a:lstStyle/>
        <a:p>
          <a:r>
            <a:rPr lang="en-GB" b="0" i="0"/>
            <a:t>Trigger bankruptcy for companies: increase in debt and reduction of activity</a:t>
          </a:r>
          <a:endParaRPr lang="en-NL"/>
        </a:p>
      </dgm:t>
    </dgm:pt>
    <dgm:pt modelId="{7238390F-B8D4-4733-9452-9B627DABED31}" type="parTrans" cxnId="{4EBBFDF6-AE2A-433E-9F8B-98A72ED9244C}">
      <dgm:prSet/>
      <dgm:spPr/>
      <dgm:t>
        <a:bodyPr/>
        <a:lstStyle/>
        <a:p>
          <a:endParaRPr lang="en-NL"/>
        </a:p>
      </dgm:t>
    </dgm:pt>
    <dgm:pt modelId="{E3456924-18FA-4006-97BD-1372AA06119C}" type="sibTrans" cxnId="{4EBBFDF6-AE2A-433E-9F8B-98A72ED9244C}">
      <dgm:prSet/>
      <dgm:spPr/>
      <dgm:t>
        <a:bodyPr/>
        <a:lstStyle/>
        <a:p>
          <a:endParaRPr lang="en-NL"/>
        </a:p>
      </dgm:t>
    </dgm:pt>
    <dgm:pt modelId="{EE81977B-29E6-4C7C-A419-CE54E61322DF}" type="pres">
      <dgm:prSet presAssocID="{7CE29624-38E8-4E32-B8C3-2A744D458A3D}" presName="Name0" presStyleCnt="0">
        <dgm:presLayoutVars>
          <dgm:dir/>
          <dgm:resizeHandles val="exact"/>
        </dgm:presLayoutVars>
      </dgm:prSet>
      <dgm:spPr/>
    </dgm:pt>
    <dgm:pt modelId="{7FA0D45E-B400-4933-978C-32F1655185D1}" type="pres">
      <dgm:prSet presAssocID="{7CE29624-38E8-4E32-B8C3-2A744D458A3D}" presName="arrow" presStyleLbl="bgShp" presStyleIdx="0" presStyleCnt="1"/>
      <dgm:spPr/>
    </dgm:pt>
    <dgm:pt modelId="{BB264034-981F-4E6F-8620-BC895F36CA3A}" type="pres">
      <dgm:prSet presAssocID="{7CE29624-38E8-4E32-B8C3-2A744D458A3D}" presName="points" presStyleCnt="0"/>
      <dgm:spPr/>
    </dgm:pt>
    <dgm:pt modelId="{C528B29F-A6B1-4AF5-886C-A0095F294E9B}" type="pres">
      <dgm:prSet presAssocID="{4D4C0586-F440-41D8-B8DA-DDC95C1F0BF5}" presName="compositeA" presStyleCnt="0"/>
      <dgm:spPr/>
    </dgm:pt>
    <dgm:pt modelId="{A1DF4B78-148D-4407-9C5F-E30F93CECDC6}" type="pres">
      <dgm:prSet presAssocID="{4D4C0586-F440-41D8-B8DA-DDC95C1F0BF5}" presName="textA" presStyleLbl="revTx" presStyleIdx="0" presStyleCnt="3">
        <dgm:presLayoutVars>
          <dgm:bulletEnabled val="1"/>
        </dgm:presLayoutVars>
      </dgm:prSet>
      <dgm:spPr/>
    </dgm:pt>
    <dgm:pt modelId="{87498905-2092-449E-8C28-A389F0650F87}" type="pres">
      <dgm:prSet presAssocID="{4D4C0586-F440-41D8-B8DA-DDC95C1F0BF5}" presName="circleA" presStyleLbl="node1" presStyleIdx="0" presStyleCnt="3"/>
      <dgm:spPr/>
    </dgm:pt>
    <dgm:pt modelId="{275DA01B-A8B9-4DCD-9BA3-A2157198D1F0}" type="pres">
      <dgm:prSet presAssocID="{4D4C0586-F440-41D8-B8DA-DDC95C1F0BF5}" presName="spaceA" presStyleCnt="0"/>
      <dgm:spPr/>
    </dgm:pt>
    <dgm:pt modelId="{6B3BF289-D190-47A6-BF5C-BF835D16D6A7}" type="pres">
      <dgm:prSet presAssocID="{F3B00609-6516-4F57-8B92-EB7EB9DF4B7C}" presName="space" presStyleCnt="0"/>
      <dgm:spPr/>
    </dgm:pt>
    <dgm:pt modelId="{82B86063-2832-426D-A239-571625F97C2B}" type="pres">
      <dgm:prSet presAssocID="{80EE4A54-38C5-4ECE-A99F-82A1B3E4A104}" presName="compositeB" presStyleCnt="0"/>
      <dgm:spPr/>
    </dgm:pt>
    <dgm:pt modelId="{5D713FEA-1BA0-493E-B523-29B6942775AB}" type="pres">
      <dgm:prSet presAssocID="{80EE4A54-38C5-4ECE-A99F-82A1B3E4A104}" presName="textB" presStyleLbl="revTx" presStyleIdx="1" presStyleCnt="3">
        <dgm:presLayoutVars>
          <dgm:bulletEnabled val="1"/>
        </dgm:presLayoutVars>
      </dgm:prSet>
      <dgm:spPr/>
    </dgm:pt>
    <dgm:pt modelId="{3009BB4A-9F6D-4D0A-99F2-82BD53E2BB12}" type="pres">
      <dgm:prSet presAssocID="{80EE4A54-38C5-4ECE-A99F-82A1B3E4A104}" presName="circleB" presStyleLbl="node1" presStyleIdx="1" presStyleCnt="3"/>
      <dgm:spPr/>
    </dgm:pt>
    <dgm:pt modelId="{D201C63B-1A2A-45A6-A1F0-2A80A812C02F}" type="pres">
      <dgm:prSet presAssocID="{80EE4A54-38C5-4ECE-A99F-82A1B3E4A104}" presName="spaceB" presStyleCnt="0"/>
      <dgm:spPr/>
    </dgm:pt>
    <dgm:pt modelId="{758C1C37-BDE6-4710-8628-C11571EC56CA}" type="pres">
      <dgm:prSet presAssocID="{0BDE3001-9C61-42B9-AED0-4B99649079E3}" presName="space" presStyleCnt="0"/>
      <dgm:spPr/>
    </dgm:pt>
    <dgm:pt modelId="{1E83F31B-52ED-47A8-9BA7-A95F23A4B83B}" type="pres">
      <dgm:prSet presAssocID="{36AEE59D-04DB-4623-A59F-A5A79B1F25CC}" presName="compositeA" presStyleCnt="0"/>
      <dgm:spPr/>
    </dgm:pt>
    <dgm:pt modelId="{0ADB6E88-C51B-45EF-AECA-6B61F6399A22}" type="pres">
      <dgm:prSet presAssocID="{36AEE59D-04DB-4623-A59F-A5A79B1F25CC}" presName="textA" presStyleLbl="revTx" presStyleIdx="2" presStyleCnt="3">
        <dgm:presLayoutVars>
          <dgm:bulletEnabled val="1"/>
        </dgm:presLayoutVars>
      </dgm:prSet>
      <dgm:spPr/>
    </dgm:pt>
    <dgm:pt modelId="{FA04AADB-5B85-4D64-9798-79149A46DA58}" type="pres">
      <dgm:prSet presAssocID="{36AEE59D-04DB-4623-A59F-A5A79B1F25CC}" presName="circleA" presStyleLbl="node1" presStyleIdx="2" presStyleCnt="3"/>
      <dgm:spPr/>
    </dgm:pt>
    <dgm:pt modelId="{F264A986-8AD1-4841-9549-65F9FE2F0014}" type="pres">
      <dgm:prSet presAssocID="{36AEE59D-04DB-4623-A59F-A5A79B1F25CC}" presName="spaceA" presStyleCnt="0"/>
      <dgm:spPr/>
    </dgm:pt>
  </dgm:ptLst>
  <dgm:cxnLst>
    <dgm:cxn modelId="{A0BE7E14-9C6E-479E-B5B8-2B17A12135FD}" type="presOf" srcId="{7CE29624-38E8-4E32-B8C3-2A744D458A3D}" destId="{EE81977B-29E6-4C7C-A419-CE54E61322DF}" srcOrd="0" destOrd="0" presId="urn:microsoft.com/office/officeart/2005/8/layout/hProcess11"/>
    <dgm:cxn modelId="{7F6B3F1B-A092-4EB6-B3ED-D0B2EF106269}" type="presOf" srcId="{4D4C0586-F440-41D8-B8DA-DDC95C1F0BF5}" destId="{A1DF4B78-148D-4407-9C5F-E30F93CECDC6}" srcOrd="0" destOrd="0" presId="urn:microsoft.com/office/officeart/2005/8/layout/hProcess11"/>
    <dgm:cxn modelId="{CD964F82-9678-438C-B19D-F75069ED48DD}" srcId="{7CE29624-38E8-4E32-B8C3-2A744D458A3D}" destId="{4D4C0586-F440-41D8-B8DA-DDC95C1F0BF5}" srcOrd="0" destOrd="0" parTransId="{A417CD07-582F-4B0B-A961-FBAF544C2055}" sibTransId="{F3B00609-6516-4F57-8B92-EB7EB9DF4B7C}"/>
    <dgm:cxn modelId="{F3E1329C-8ED3-4832-80AB-2E6D07A7F8C1}" srcId="{7CE29624-38E8-4E32-B8C3-2A744D458A3D}" destId="{80EE4A54-38C5-4ECE-A99F-82A1B3E4A104}" srcOrd="1" destOrd="0" parTransId="{FBE09129-7771-47A2-A41D-F3BBF2040160}" sibTransId="{0BDE3001-9C61-42B9-AED0-4B99649079E3}"/>
    <dgm:cxn modelId="{573918A0-19E8-4999-AA16-74FAC7EB7BEF}" type="presOf" srcId="{80EE4A54-38C5-4ECE-A99F-82A1B3E4A104}" destId="{5D713FEA-1BA0-493E-B523-29B6942775AB}" srcOrd="0" destOrd="0" presId="urn:microsoft.com/office/officeart/2005/8/layout/hProcess11"/>
    <dgm:cxn modelId="{D7D79EA8-4F17-4D2D-9508-4F7B6BEB06D1}" type="presOf" srcId="{36AEE59D-04DB-4623-A59F-A5A79B1F25CC}" destId="{0ADB6E88-C51B-45EF-AECA-6B61F6399A22}" srcOrd="0" destOrd="0" presId="urn:microsoft.com/office/officeart/2005/8/layout/hProcess11"/>
    <dgm:cxn modelId="{4EBBFDF6-AE2A-433E-9F8B-98A72ED9244C}" srcId="{7CE29624-38E8-4E32-B8C3-2A744D458A3D}" destId="{36AEE59D-04DB-4623-A59F-A5A79B1F25CC}" srcOrd="2" destOrd="0" parTransId="{7238390F-B8D4-4733-9452-9B627DABED31}" sibTransId="{E3456924-18FA-4006-97BD-1372AA06119C}"/>
    <dgm:cxn modelId="{E730A081-F1FF-4011-82E9-BB90C8E05511}" type="presParOf" srcId="{EE81977B-29E6-4C7C-A419-CE54E61322DF}" destId="{7FA0D45E-B400-4933-978C-32F1655185D1}" srcOrd="0" destOrd="0" presId="urn:microsoft.com/office/officeart/2005/8/layout/hProcess11"/>
    <dgm:cxn modelId="{BB245914-1683-4493-95C2-CA5FDAE7097E}" type="presParOf" srcId="{EE81977B-29E6-4C7C-A419-CE54E61322DF}" destId="{BB264034-981F-4E6F-8620-BC895F36CA3A}" srcOrd="1" destOrd="0" presId="urn:microsoft.com/office/officeart/2005/8/layout/hProcess11"/>
    <dgm:cxn modelId="{124C5524-E550-45D5-8FB7-4E04CF321540}" type="presParOf" srcId="{BB264034-981F-4E6F-8620-BC895F36CA3A}" destId="{C528B29F-A6B1-4AF5-886C-A0095F294E9B}" srcOrd="0" destOrd="0" presId="urn:microsoft.com/office/officeart/2005/8/layout/hProcess11"/>
    <dgm:cxn modelId="{843D0702-9671-44FC-B64A-69092797AC94}" type="presParOf" srcId="{C528B29F-A6B1-4AF5-886C-A0095F294E9B}" destId="{A1DF4B78-148D-4407-9C5F-E30F93CECDC6}" srcOrd="0" destOrd="0" presId="urn:microsoft.com/office/officeart/2005/8/layout/hProcess11"/>
    <dgm:cxn modelId="{1EF4813A-B613-4E67-BE83-7CCC20BC08C8}" type="presParOf" srcId="{C528B29F-A6B1-4AF5-886C-A0095F294E9B}" destId="{87498905-2092-449E-8C28-A389F0650F87}" srcOrd="1" destOrd="0" presId="urn:microsoft.com/office/officeart/2005/8/layout/hProcess11"/>
    <dgm:cxn modelId="{92824853-C94C-4573-825D-797712D4A56B}" type="presParOf" srcId="{C528B29F-A6B1-4AF5-886C-A0095F294E9B}" destId="{275DA01B-A8B9-4DCD-9BA3-A2157198D1F0}" srcOrd="2" destOrd="0" presId="urn:microsoft.com/office/officeart/2005/8/layout/hProcess11"/>
    <dgm:cxn modelId="{90A1878D-EC19-403D-9299-DF4EB4B21005}" type="presParOf" srcId="{BB264034-981F-4E6F-8620-BC895F36CA3A}" destId="{6B3BF289-D190-47A6-BF5C-BF835D16D6A7}" srcOrd="1" destOrd="0" presId="urn:microsoft.com/office/officeart/2005/8/layout/hProcess11"/>
    <dgm:cxn modelId="{F4084ED6-3CD8-4C70-8AA7-FA655EF52394}" type="presParOf" srcId="{BB264034-981F-4E6F-8620-BC895F36CA3A}" destId="{82B86063-2832-426D-A239-571625F97C2B}" srcOrd="2" destOrd="0" presId="urn:microsoft.com/office/officeart/2005/8/layout/hProcess11"/>
    <dgm:cxn modelId="{F973B856-AB53-476D-AC16-E42695F20077}" type="presParOf" srcId="{82B86063-2832-426D-A239-571625F97C2B}" destId="{5D713FEA-1BA0-493E-B523-29B6942775AB}" srcOrd="0" destOrd="0" presId="urn:microsoft.com/office/officeart/2005/8/layout/hProcess11"/>
    <dgm:cxn modelId="{50F91CA5-71A6-42A7-ACA7-267DAB8AB23F}" type="presParOf" srcId="{82B86063-2832-426D-A239-571625F97C2B}" destId="{3009BB4A-9F6D-4D0A-99F2-82BD53E2BB12}" srcOrd="1" destOrd="0" presId="urn:microsoft.com/office/officeart/2005/8/layout/hProcess11"/>
    <dgm:cxn modelId="{F9958E66-BF73-4BE3-9B72-DB56EDE71274}" type="presParOf" srcId="{82B86063-2832-426D-A239-571625F97C2B}" destId="{D201C63B-1A2A-45A6-A1F0-2A80A812C02F}" srcOrd="2" destOrd="0" presId="urn:microsoft.com/office/officeart/2005/8/layout/hProcess11"/>
    <dgm:cxn modelId="{BF0D374A-760F-4FC7-B320-EA96CFCDEFCF}" type="presParOf" srcId="{BB264034-981F-4E6F-8620-BC895F36CA3A}" destId="{758C1C37-BDE6-4710-8628-C11571EC56CA}" srcOrd="3" destOrd="0" presId="urn:microsoft.com/office/officeart/2005/8/layout/hProcess11"/>
    <dgm:cxn modelId="{1258C169-CCDF-4513-AEF0-F08D3EC2E19A}" type="presParOf" srcId="{BB264034-981F-4E6F-8620-BC895F36CA3A}" destId="{1E83F31B-52ED-47A8-9BA7-A95F23A4B83B}" srcOrd="4" destOrd="0" presId="urn:microsoft.com/office/officeart/2005/8/layout/hProcess11"/>
    <dgm:cxn modelId="{A09F029C-C631-45FB-9BB0-1779AA41B9BF}" type="presParOf" srcId="{1E83F31B-52ED-47A8-9BA7-A95F23A4B83B}" destId="{0ADB6E88-C51B-45EF-AECA-6B61F6399A22}" srcOrd="0" destOrd="0" presId="urn:microsoft.com/office/officeart/2005/8/layout/hProcess11"/>
    <dgm:cxn modelId="{533C171F-5717-4615-B660-E3834030BE08}" type="presParOf" srcId="{1E83F31B-52ED-47A8-9BA7-A95F23A4B83B}" destId="{FA04AADB-5B85-4D64-9798-79149A46DA58}" srcOrd="1" destOrd="0" presId="urn:microsoft.com/office/officeart/2005/8/layout/hProcess11"/>
    <dgm:cxn modelId="{20E4927B-E700-4F94-967F-0A581A8D4FB8}" type="presParOf" srcId="{1E83F31B-52ED-47A8-9BA7-A95F23A4B83B}" destId="{F264A986-8AD1-4841-9549-65F9FE2F001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E01646-22FF-4124-B2B2-1C4A765EC824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NL"/>
        </a:p>
      </dgm:t>
    </dgm:pt>
    <dgm:pt modelId="{E3C34482-6EC3-49FB-8F2A-370F06828806}">
      <dgm:prSet/>
      <dgm:spPr/>
      <dgm:t>
        <a:bodyPr/>
        <a:lstStyle/>
        <a:p>
          <a:r>
            <a:rPr lang="en-GB" b="0" i="0"/>
            <a:t>Samples picked up 1999-2009</a:t>
          </a:r>
          <a:endParaRPr lang="en-NL"/>
        </a:p>
      </dgm:t>
    </dgm:pt>
    <dgm:pt modelId="{5B071171-46F4-4397-9EB2-0D7BCED6E1C3}" type="parTrans" cxnId="{D20F76A5-51F5-4C2D-AA49-E8DAB6267DD6}">
      <dgm:prSet/>
      <dgm:spPr/>
      <dgm:t>
        <a:bodyPr/>
        <a:lstStyle/>
        <a:p>
          <a:endParaRPr lang="en-NL"/>
        </a:p>
      </dgm:t>
    </dgm:pt>
    <dgm:pt modelId="{70101C5F-BAA1-4503-9D1E-1C01F61ACE3C}" type="sibTrans" cxnId="{D20F76A5-51F5-4C2D-AA49-E8DAB6267DD6}">
      <dgm:prSet/>
      <dgm:spPr/>
      <dgm:t>
        <a:bodyPr/>
        <a:lstStyle/>
        <a:p>
          <a:endParaRPr lang="en-NL"/>
        </a:p>
      </dgm:t>
    </dgm:pt>
    <dgm:pt modelId="{2F0FFB18-DAE8-4852-BAED-27DF5DA1108E}">
      <dgm:prSet/>
      <dgm:spPr/>
      <dgm:t>
        <a:bodyPr/>
        <a:lstStyle/>
        <a:p>
          <a:r>
            <a:rPr lang="en-GB" b="0" i="0"/>
            <a:t>More than 90 financial indicators (solvency, profitability, cash flows, capital structure, turnover ratios or growth)</a:t>
          </a:r>
          <a:endParaRPr lang="en-NL"/>
        </a:p>
      </dgm:t>
    </dgm:pt>
    <dgm:pt modelId="{D9FDF823-FC00-4668-8F5D-323CB70B7FE9}" type="parTrans" cxnId="{FCF57314-0FBC-4BD7-8310-D19876925741}">
      <dgm:prSet/>
      <dgm:spPr/>
      <dgm:t>
        <a:bodyPr/>
        <a:lstStyle/>
        <a:p>
          <a:endParaRPr lang="en-NL"/>
        </a:p>
      </dgm:t>
    </dgm:pt>
    <dgm:pt modelId="{8A509B1D-1A2D-4054-9850-9A3E05572CEE}" type="sibTrans" cxnId="{FCF57314-0FBC-4BD7-8310-D19876925741}">
      <dgm:prSet/>
      <dgm:spPr/>
      <dgm:t>
        <a:bodyPr/>
        <a:lstStyle/>
        <a:p>
          <a:endParaRPr lang="en-NL"/>
        </a:p>
      </dgm:t>
    </dgm:pt>
    <dgm:pt modelId="{7D84FDEC-557D-4135-9B4C-D489BADB9CED}">
      <dgm:prSet/>
      <dgm:spPr/>
      <dgm:t>
        <a:bodyPr/>
        <a:lstStyle/>
        <a:p>
          <a:r>
            <a:rPr lang="en-GB" b="0" i="0"/>
            <a:t>6819 samples and 92 columns</a:t>
          </a:r>
          <a:endParaRPr lang="en-NL"/>
        </a:p>
      </dgm:t>
    </dgm:pt>
    <dgm:pt modelId="{03DA12E0-F95E-422D-8593-1EFC5E327493}" type="parTrans" cxnId="{A5B6CAB5-2739-4EE8-ABE4-43F937FE1ED5}">
      <dgm:prSet/>
      <dgm:spPr/>
      <dgm:t>
        <a:bodyPr/>
        <a:lstStyle/>
        <a:p>
          <a:endParaRPr lang="en-NL"/>
        </a:p>
      </dgm:t>
    </dgm:pt>
    <dgm:pt modelId="{D9622863-E01E-4850-8955-0C442C1A90F3}" type="sibTrans" cxnId="{A5B6CAB5-2739-4EE8-ABE4-43F937FE1ED5}">
      <dgm:prSet/>
      <dgm:spPr/>
      <dgm:t>
        <a:bodyPr/>
        <a:lstStyle/>
        <a:p>
          <a:endParaRPr lang="en-NL"/>
        </a:p>
      </dgm:t>
    </dgm:pt>
    <dgm:pt modelId="{988814AA-967D-40CE-BC6B-F772C00A1D54}">
      <dgm:prSet/>
      <dgm:spPr/>
      <dgm:t>
        <a:bodyPr/>
        <a:lstStyle/>
        <a:p>
          <a:r>
            <a:rPr lang="en-GB" b="0" i="0"/>
            <a:t>220 bankruptcies  (3,22%)  vs 6.599</a:t>
          </a:r>
          <a:endParaRPr lang="en-NL"/>
        </a:p>
      </dgm:t>
    </dgm:pt>
    <dgm:pt modelId="{93E45059-427E-461D-A64F-FC0ADB14FDF9}" type="parTrans" cxnId="{1D524E18-510D-4C32-A46E-59EC3BE80FBE}">
      <dgm:prSet/>
      <dgm:spPr/>
      <dgm:t>
        <a:bodyPr/>
        <a:lstStyle/>
        <a:p>
          <a:endParaRPr lang="en-NL"/>
        </a:p>
      </dgm:t>
    </dgm:pt>
    <dgm:pt modelId="{0EBED3C6-723E-43F7-B638-D691DDEEFFEC}" type="sibTrans" cxnId="{1D524E18-510D-4C32-A46E-59EC3BE80FBE}">
      <dgm:prSet/>
      <dgm:spPr/>
      <dgm:t>
        <a:bodyPr/>
        <a:lstStyle/>
        <a:p>
          <a:endParaRPr lang="en-NL"/>
        </a:p>
      </dgm:t>
    </dgm:pt>
    <dgm:pt modelId="{66395A99-CA5C-4543-B802-96223EC556CC}" type="pres">
      <dgm:prSet presAssocID="{05E01646-22FF-4124-B2B2-1C4A765EC824}" presName="matrix" presStyleCnt="0">
        <dgm:presLayoutVars>
          <dgm:chMax val="1"/>
          <dgm:dir/>
          <dgm:resizeHandles val="exact"/>
        </dgm:presLayoutVars>
      </dgm:prSet>
      <dgm:spPr/>
    </dgm:pt>
    <dgm:pt modelId="{1A6BA8DB-C0CD-4E1B-992C-0D67854D95DE}" type="pres">
      <dgm:prSet presAssocID="{05E01646-22FF-4124-B2B2-1C4A765EC824}" presName="diamond" presStyleLbl="bgShp" presStyleIdx="0" presStyleCnt="1"/>
      <dgm:spPr/>
    </dgm:pt>
    <dgm:pt modelId="{26246B6B-6D62-4337-8EB8-04698B8D929A}" type="pres">
      <dgm:prSet presAssocID="{05E01646-22FF-4124-B2B2-1C4A765EC82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F4AD6F1-DB71-429F-8C1B-F3CEC5A45D87}" type="pres">
      <dgm:prSet presAssocID="{05E01646-22FF-4124-B2B2-1C4A765EC82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1FCD977-1516-475A-B92C-4BF180A60A6F}" type="pres">
      <dgm:prSet presAssocID="{05E01646-22FF-4124-B2B2-1C4A765EC82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EB2DC9F-C1FE-43ED-984E-E5A67AD155DF}" type="pres">
      <dgm:prSet presAssocID="{05E01646-22FF-4124-B2B2-1C4A765EC82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CF57314-0FBC-4BD7-8310-D19876925741}" srcId="{05E01646-22FF-4124-B2B2-1C4A765EC824}" destId="{2F0FFB18-DAE8-4852-BAED-27DF5DA1108E}" srcOrd="1" destOrd="0" parTransId="{D9FDF823-FC00-4668-8F5D-323CB70B7FE9}" sibTransId="{8A509B1D-1A2D-4054-9850-9A3E05572CEE}"/>
    <dgm:cxn modelId="{1D524E18-510D-4C32-A46E-59EC3BE80FBE}" srcId="{05E01646-22FF-4124-B2B2-1C4A765EC824}" destId="{988814AA-967D-40CE-BC6B-F772C00A1D54}" srcOrd="3" destOrd="0" parTransId="{93E45059-427E-461D-A64F-FC0ADB14FDF9}" sibTransId="{0EBED3C6-723E-43F7-B638-D691DDEEFFEC}"/>
    <dgm:cxn modelId="{D8CBC145-569A-44B2-AFB5-A97D2BAC5CF0}" type="presOf" srcId="{2F0FFB18-DAE8-4852-BAED-27DF5DA1108E}" destId="{EF4AD6F1-DB71-429F-8C1B-F3CEC5A45D87}" srcOrd="0" destOrd="0" presId="urn:microsoft.com/office/officeart/2005/8/layout/matrix3"/>
    <dgm:cxn modelId="{0EFA5770-FBB5-40AD-A8FD-DFD14041BA6E}" type="presOf" srcId="{05E01646-22FF-4124-B2B2-1C4A765EC824}" destId="{66395A99-CA5C-4543-B802-96223EC556CC}" srcOrd="0" destOrd="0" presId="urn:microsoft.com/office/officeart/2005/8/layout/matrix3"/>
    <dgm:cxn modelId="{6C486E7A-08D1-4E09-9867-45D0A1418A3A}" type="presOf" srcId="{E3C34482-6EC3-49FB-8F2A-370F06828806}" destId="{26246B6B-6D62-4337-8EB8-04698B8D929A}" srcOrd="0" destOrd="0" presId="urn:microsoft.com/office/officeart/2005/8/layout/matrix3"/>
    <dgm:cxn modelId="{136C8593-F901-406B-B2FB-4530F27171B5}" type="presOf" srcId="{7D84FDEC-557D-4135-9B4C-D489BADB9CED}" destId="{11FCD977-1516-475A-B92C-4BF180A60A6F}" srcOrd="0" destOrd="0" presId="urn:microsoft.com/office/officeart/2005/8/layout/matrix3"/>
    <dgm:cxn modelId="{D20F76A5-51F5-4C2D-AA49-E8DAB6267DD6}" srcId="{05E01646-22FF-4124-B2B2-1C4A765EC824}" destId="{E3C34482-6EC3-49FB-8F2A-370F06828806}" srcOrd="0" destOrd="0" parTransId="{5B071171-46F4-4397-9EB2-0D7BCED6E1C3}" sibTransId="{70101C5F-BAA1-4503-9D1E-1C01F61ACE3C}"/>
    <dgm:cxn modelId="{A5B6CAB5-2739-4EE8-ABE4-43F937FE1ED5}" srcId="{05E01646-22FF-4124-B2B2-1C4A765EC824}" destId="{7D84FDEC-557D-4135-9B4C-D489BADB9CED}" srcOrd="2" destOrd="0" parTransId="{03DA12E0-F95E-422D-8593-1EFC5E327493}" sibTransId="{D9622863-E01E-4850-8955-0C442C1A90F3}"/>
    <dgm:cxn modelId="{F98393C0-632B-41DE-B00B-952A298F7F52}" type="presOf" srcId="{988814AA-967D-40CE-BC6B-F772C00A1D54}" destId="{5EB2DC9F-C1FE-43ED-984E-E5A67AD155DF}" srcOrd="0" destOrd="0" presId="urn:microsoft.com/office/officeart/2005/8/layout/matrix3"/>
    <dgm:cxn modelId="{BFA10EA1-2F4C-41D6-BDDC-F2FAD60E3E10}" type="presParOf" srcId="{66395A99-CA5C-4543-B802-96223EC556CC}" destId="{1A6BA8DB-C0CD-4E1B-992C-0D67854D95DE}" srcOrd="0" destOrd="0" presId="urn:microsoft.com/office/officeart/2005/8/layout/matrix3"/>
    <dgm:cxn modelId="{61090A80-657D-4377-97B9-7270FF414898}" type="presParOf" srcId="{66395A99-CA5C-4543-B802-96223EC556CC}" destId="{26246B6B-6D62-4337-8EB8-04698B8D929A}" srcOrd="1" destOrd="0" presId="urn:microsoft.com/office/officeart/2005/8/layout/matrix3"/>
    <dgm:cxn modelId="{F154E3D4-B816-4C25-8AE2-69B42E834375}" type="presParOf" srcId="{66395A99-CA5C-4543-B802-96223EC556CC}" destId="{EF4AD6F1-DB71-429F-8C1B-F3CEC5A45D87}" srcOrd="2" destOrd="0" presId="urn:microsoft.com/office/officeart/2005/8/layout/matrix3"/>
    <dgm:cxn modelId="{375F9739-EDE2-4AF4-86BF-3E2B96E0294A}" type="presParOf" srcId="{66395A99-CA5C-4543-B802-96223EC556CC}" destId="{11FCD977-1516-475A-B92C-4BF180A60A6F}" srcOrd="3" destOrd="0" presId="urn:microsoft.com/office/officeart/2005/8/layout/matrix3"/>
    <dgm:cxn modelId="{85D6E4B8-2D1E-4739-B628-E518AEC8E93B}" type="presParOf" srcId="{66395A99-CA5C-4543-B802-96223EC556CC}" destId="{5EB2DC9F-C1FE-43ED-984E-E5A67AD155D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0D45E-B400-4933-978C-32F1655185D1}">
      <dsp:nvSpPr>
        <dsp:cNvPr id="0" name=""/>
        <dsp:cNvSpPr/>
      </dsp:nvSpPr>
      <dsp:spPr>
        <a:xfrm>
          <a:off x="0" y="1376024"/>
          <a:ext cx="10243114" cy="183469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F4B78-148D-4407-9C5F-E30F93CECDC6}">
      <dsp:nvSpPr>
        <dsp:cNvPr id="0" name=""/>
        <dsp:cNvSpPr/>
      </dsp:nvSpPr>
      <dsp:spPr>
        <a:xfrm>
          <a:off x="4501" y="0"/>
          <a:ext cx="2970903" cy="1834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i="0" kern="1200"/>
            <a:t>Inflation: supply restrictions and liquidity abundance</a:t>
          </a:r>
          <a:endParaRPr lang="en-NL" sz="2100" kern="1200"/>
        </a:p>
      </dsp:txBody>
      <dsp:txXfrm>
        <a:off x="4501" y="0"/>
        <a:ext cx="2970903" cy="1834698"/>
      </dsp:txXfrm>
    </dsp:sp>
    <dsp:sp modelId="{87498905-2092-449E-8C28-A389F0650F87}">
      <dsp:nvSpPr>
        <dsp:cNvPr id="0" name=""/>
        <dsp:cNvSpPr/>
      </dsp:nvSpPr>
      <dsp:spPr>
        <a:xfrm>
          <a:off x="1260615" y="2064036"/>
          <a:ext cx="458674" cy="4586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13FEA-1BA0-493E-B523-29B6942775AB}">
      <dsp:nvSpPr>
        <dsp:cNvPr id="0" name=""/>
        <dsp:cNvSpPr/>
      </dsp:nvSpPr>
      <dsp:spPr>
        <a:xfrm>
          <a:off x="3123949" y="2752048"/>
          <a:ext cx="2970903" cy="1834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i="0" kern="1200"/>
            <a:t>Tightening of the Monetary Policy: increase in interest rates and reduction in liquidity</a:t>
          </a:r>
          <a:endParaRPr lang="en-NL" sz="2100" kern="1200"/>
        </a:p>
      </dsp:txBody>
      <dsp:txXfrm>
        <a:off x="3123949" y="2752048"/>
        <a:ext cx="2970903" cy="1834698"/>
      </dsp:txXfrm>
    </dsp:sp>
    <dsp:sp modelId="{3009BB4A-9F6D-4D0A-99F2-82BD53E2BB12}">
      <dsp:nvSpPr>
        <dsp:cNvPr id="0" name=""/>
        <dsp:cNvSpPr/>
      </dsp:nvSpPr>
      <dsp:spPr>
        <a:xfrm>
          <a:off x="4380063" y="2064036"/>
          <a:ext cx="458674" cy="4586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B6E88-C51B-45EF-AECA-6B61F6399A22}">
      <dsp:nvSpPr>
        <dsp:cNvPr id="0" name=""/>
        <dsp:cNvSpPr/>
      </dsp:nvSpPr>
      <dsp:spPr>
        <a:xfrm>
          <a:off x="6243398" y="0"/>
          <a:ext cx="2970903" cy="1834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i="0" kern="1200"/>
            <a:t>Trigger bankruptcy for companies: increase in debt and reduction of activity</a:t>
          </a:r>
          <a:endParaRPr lang="en-NL" sz="2100" kern="1200"/>
        </a:p>
      </dsp:txBody>
      <dsp:txXfrm>
        <a:off x="6243398" y="0"/>
        <a:ext cx="2970903" cy="1834698"/>
      </dsp:txXfrm>
    </dsp:sp>
    <dsp:sp modelId="{FA04AADB-5B85-4D64-9798-79149A46DA58}">
      <dsp:nvSpPr>
        <dsp:cNvPr id="0" name=""/>
        <dsp:cNvSpPr/>
      </dsp:nvSpPr>
      <dsp:spPr>
        <a:xfrm>
          <a:off x="7499512" y="2064036"/>
          <a:ext cx="458674" cy="4586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BA8DB-C0CD-4E1B-992C-0D67854D95DE}">
      <dsp:nvSpPr>
        <dsp:cNvPr id="0" name=""/>
        <dsp:cNvSpPr/>
      </dsp:nvSpPr>
      <dsp:spPr>
        <a:xfrm>
          <a:off x="3306096" y="0"/>
          <a:ext cx="4950542" cy="4950542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246B6B-6D62-4337-8EB8-04698B8D929A}">
      <dsp:nvSpPr>
        <dsp:cNvPr id="0" name=""/>
        <dsp:cNvSpPr/>
      </dsp:nvSpPr>
      <dsp:spPr>
        <a:xfrm>
          <a:off x="3776397" y="470301"/>
          <a:ext cx="1930711" cy="19307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/>
            <a:t>Samples picked up 1999-2009</a:t>
          </a:r>
          <a:endParaRPr lang="en-NL" sz="1400" kern="1200"/>
        </a:p>
      </dsp:txBody>
      <dsp:txXfrm>
        <a:off x="3870647" y="564551"/>
        <a:ext cx="1742211" cy="1742211"/>
      </dsp:txXfrm>
    </dsp:sp>
    <dsp:sp modelId="{EF4AD6F1-DB71-429F-8C1B-F3CEC5A45D87}">
      <dsp:nvSpPr>
        <dsp:cNvPr id="0" name=""/>
        <dsp:cNvSpPr/>
      </dsp:nvSpPr>
      <dsp:spPr>
        <a:xfrm>
          <a:off x="5855625" y="470301"/>
          <a:ext cx="1930711" cy="19307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/>
            <a:t>More than 90 financial indicators (solvency, profitability, cash flows, capital structure, turnover ratios or growth)</a:t>
          </a:r>
          <a:endParaRPr lang="en-NL" sz="1400" kern="1200"/>
        </a:p>
      </dsp:txBody>
      <dsp:txXfrm>
        <a:off x="5949875" y="564551"/>
        <a:ext cx="1742211" cy="1742211"/>
      </dsp:txXfrm>
    </dsp:sp>
    <dsp:sp modelId="{11FCD977-1516-475A-B92C-4BF180A60A6F}">
      <dsp:nvSpPr>
        <dsp:cNvPr id="0" name=""/>
        <dsp:cNvSpPr/>
      </dsp:nvSpPr>
      <dsp:spPr>
        <a:xfrm>
          <a:off x="3776397" y="2549529"/>
          <a:ext cx="1930711" cy="19307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/>
            <a:t>6819 samples and 92 columns</a:t>
          </a:r>
          <a:endParaRPr lang="en-NL" sz="1400" kern="1200"/>
        </a:p>
      </dsp:txBody>
      <dsp:txXfrm>
        <a:off x="3870647" y="2643779"/>
        <a:ext cx="1742211" cy="1742211"/>
      </dsp:txXfrm>
    </dsp:sp>
    <dsp:sp modelId="{5EB2DC9F-C1FE-43ED-984E-E5A67AD155DF}">
      <dsp:nvSpPr>
        <dsp:cNvPr id="0" name=""/>
        <dsp:cNvSpPr/>
      </dsp:nvSpPr>
      <dsp:spPr>
        <a:xfrm>
          <a:off x="5855625" y="2549529"/>
          <a:ext cx="1930711" cy="19307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/>
            <a:t>220 bankruptcies  (3,22%)  vs 6.599</a:t>
          </a:r>
          <a:endParaRPr lang="en-NL" sz="1400" kern="1200"/>
        </a:p>
      </dsp:txBody>
      <dsp:txXfrm>
        <a:off x="5949875" y="2643779"/>
        <a:ext cx="1742211" cy="1742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2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5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42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1057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256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65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75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94903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953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22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1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0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9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4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2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2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13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6666"/>
                </a:solidFill>
              </a:rPr>
              <a:t>Bankruptcy or not bankruptcy?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4" y="4157933"/>
            <a:ext cx="3799145" cy="1026544"/>
          </a:xfrm>
        </p:spPr>
        <p:txBody>
          <a:bodyPr>
            <a:normAutofit fontScale="92500"/>
          </a:bodyPr>
          <a:lstStyle/>
          <a:p>
            <a:pPr algn="l"/>
            <a:r>
              <a:rPr lang="en-US" sz="2300" dirty="0">
                <a:solidFill>
                  <a:schemeClr val="accent5">
                    <a:lumMod val="50000"/>
                  </a:schemeClr>
                </a:solidFill>
              </a:rPr>
              <a:t>Eulalia Ortiz Aguilar</a:t>
            </a:r>
          </a:p>
          <a:p>
            <a:pPr algn="l"/>
            <a:r>
              <a:rPr lang="en-US" sz="2300" dirty="0">
                <a:solidFill>
                  <a:schemeClr val="accent5">
                    <a:lumMod val="50000"/>
                  </a:schemeClr>
                </a:solidFill>
              </a:rPr>
              <a:t>Final project IRONHACK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B2037E-ADF3-72CE-4108-54B9A57D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endParaRPr lang="en-NL"/>
          </a:p>
        </p:txBody>
      </p:sp>
      <p:sp>
        <p:nvSpPr>
          <p:cNvPr id="3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" r="16119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rmAutofit/>
          </a:bodyPr>
          <a:lstStyle/>
          <a:p>
            <a:pPr marL="36900" lvl="0" indent="0">
              <a:buNone/>
            </a:pPr>
            <a:endParaRPr lang="en-US"/>
          </a:p>
          <a:p>
            <a:pPr marL="36900" lvl="0" indent="0">
              <a:buNone/>
            </a:pPr>
            <a:r>
              <a:rPr lang="en-US"/>
              <a:t>Context</a:t>
            </a:r>
          </a:p>
          <a:p>
            <a:pPr marL="36900" lvl="0" indent="0">
              <a:buNone/>
            </a:pPr>
            <a:r>
              <a:rPr lang="en-US"/>
              <a:t>Limitations</a:t>
            </a:r>
          </a:p>
          <a:p>
            <a:pPr marL="36900" lvl="0" indent="0">
              <a:buNone/>
            </a:pPr>
            <a:r>
              <a:rPr lang="en-US"/>
              <a:t>Approach</a:t>
            </a:r>
          </a:p>
          <a:p>
            <a:pPr marL="36900" lvl="0" indent="0">
              <a:buNone/>
            </a:pPr>
            <a:r>
              <a:rPr lang="en-US"/>
              <a:t>Results</a:t>
            </a:r>
          </a:p>
          <a:p>
            <a:pPr marL="36900" lvl="0" indent="0">
              <a:buNone/>
            </a:pPr>
            <a:r>
              <a:rPr lang="en-US"/>
              <a:t>Conclusions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11D8A-8FF4-7E38-4C69-4BC1C1AD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CONTEXT</a:t>
            </a:r>
            <a:endParaRPr lang="en-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366E4B-E013-132D-AA51-FD082CA77F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4017307"/>
              </p:ext>
            </p:extLst>
          </p:nvPr>
        </p:nvGraphicFramePr>
        <p:xfrm>
          <a:off x="1103312" y="1661652"/>
          <a:ext cx="10243114" cy="4586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274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11D8A-8FF4-7E38-4C69-4BC1C1AD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311" y="530942"/>
            <a:ext cx="10353762" cy="1257300"/>
          </a:xfrm>
        </p:spPr>
        <p:txBody>
          <a:bodyPr/>
          <a:lstStyle/>
          <a:p>
            <a:pPr algn="ctr"/>
            <a:r>
              <a:rPr lang="en-GB" dirty="0"/>
              <a:t>THE DATA</a:t>
            </a:r>
            <a:endParaRPr lang="en-NL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DDDC6FB-E6B7-2536-D447-466725F993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063483"/>
              </p:ext>
            </p:extLst>
          </p:nvPr>
        </p:nvGraphicFramePr>
        <p:xfrm>
          <a:off x="255638" y="1376516"/>
          <a:ext cx="11562735" cy="4950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357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11D8A-8FF4-7E38-4C69-4BC1C1AD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4" y="530942"/>
            <a:ext cx="10353762" cy="1257300"/>
          </a:xfrm>
        </p:spPr>
        <p:txBody>
          <a:bodyPr/>
          <a:lstStyle/>
          <a:p>
            <a:pPr algn="ctr"/>
            <a:r>
              <a:rPr lang="en-GB" dirty="0"/>
              <a:t>FEATURE SELECTION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3E9D3-9DBD-789B-0563-1D81625D0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88242"/>
            <a:ext cx="10353762" cy="4538816"/>
          </a:xfrm>
        </p:spPr>
        <p:txBody>
          <a:bodyPr>
            <a:normAutofit/>
          </a:bodyPr>
          <a:lstStyle/>
          <a:p>
            <a:r>
              <a:rPr lang="en-GB" sz="3600" dirty="0"/>
              <a:t>Correlations matrix</a:t>
            </a:r>
          </a:p>
          <a:p>
            <a:r>
              <a:rPr lang="en-GB" sz="3600" dirty="0"/>
              <a:t>Variance threshold method</a:t>
            </a:r>
          </a:p>
          <a:p>
            <a:r>
              <a:rPr lang="en-GB" sz="3600" dirty="0"/>
              <a:t>Variance inflation factor</a:t>
            </a:r>
          </a:p>
          <a:p>
            <a:r>
              <a:rPr lang="en-GB" sz="3600" dirty="0"/>
              <a:t>Best k-features for random forest</a:t>
            </a:r>
          </a:p>
          <a:p>
            <a:r>
              <a:rPr lang="en-GB" sz="3600" dirty="0"/>
              <a:t>Recursive Feature Elimination</a:t>
            </a:r>
          </a:p>
          <a:p>
            <a:r>
              <a:rPr lang="en-GB" sz="3600" dirty="0"/>
              <a:t>PCA –not effective in feature reduction-.</a:t>
            </a:r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NL" sz="3600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877DF9E8-1718-075A-0FAF-CCDD0353077A}"/>
              </a:ext>
            </a:extLst>
          </p:cNvPr>
          <p:cNvSpPr/>
          <p:nvPr/>
        </p:nvSpPr>
        <p:spPr>
          <a:xfrm>
            <a:off x="8740878" y="3959942"/>
            <a:ext cx="757084" cy="454742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12B04076-B509-B3F7-0FC8-6637A80A7524}"/>
              </a:ext>
            </a:extLst>
          </p:cNvPr>
          <p:cNvSpPr/>
          <p:nvPr/>
        </p:nvSpPr>
        <p:spPr>
          <a:xfrm>
            <a:off x="7983794" y="4643285"/>
            <a:ext cx="757084" cy="454742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901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11D8A-8FF4-7E38-4C69-4BC1C1AD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4" y="265471"/>
            <a:ext cx="10353762" cy="796413"/>
          </a:xfrm>
        </p:spPr>
        <p:txBody>
          <a:bodyPr/>
          <a:lstStyle/>
          <a:p>
            <a:pPr algn="ctr"/>
            <a:r>
              <a:rPr lang="en-GB" dirty="0"/>
              <a:t>CLASS IMBALANCE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3E9D3-9DBD-789B-0563-1D81625D0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88242"/>
            <a:ext cx="10353762" cy="4538816"/>
          </a:xfrm>
        </p:spPr>
        <p:txBody>
          <a:bodyPr>
            <a:normAutofit/>
          </a:bodyPr>
          <a:lstStyle/>
          <a:p>
            <a:r>
              <a:rPr lang="en-GB" sz="3600" dirty="0" err="1"/>
              <a:t>Upsampled</a:t>
            </a:r>
            <a:r>
              <a:rPr lang="en-GB" sz="3600" dirty="0"/>
              <a:t> minority class: repeating samples randomly </a:t>
            </a:r>
          </a:p>
          <a:p>
            <a:endParaRPr lang="en-GB" sz="3600" dirty="0"/>
          </a:p>
          <a:p>
            <a:r>
              <a:rPr lang="en-GB" sz="3600" dirty="0" err="1"/>
              <a:t>Downsampled</a:t>
            </a:r>
            <a:r>
              <a:rPr lang="en-GB" sz="3600" dirty="0"/>
              <a:t> majority class: clustering with k-means and preserving the weight of each cluster while downsizing</a:t>
            </a:r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NL" sz="3600" dirty="0"/>
          </a:p>
        </p:txBody>
      </p:sp>
    </p:spTree>
    <p:extLst>
      <p:ext uri="{BB962C8B-B14F-4D97-AF65-F5344CB8AC3E}">
        <p14:creationId xmlns:p14="http://schemas.microsoft.com/office/powerpoint/2010/main" val="238963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11D8A-8FF4-7E38-4C69-4BC1C1AD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4" y="265471"/>
            <a:ext cx="10353762" cy="796413"/>
          </a:xfrm>
        </p:spPr>
        <p:txBody>
          <a:bodyPr/>
          <a:lstStyle/>
          <a:p>
            <a:pPr algn="ctr"/>
            <a:r>
              <a:rPr lang="en-GB" dirty="0"/>
              <a:t>RESULTS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3E9D3-9DBD-789B-0563-1D81625D0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88242"/>
            <a:ext cx="10353762" cy="4538816"/>
          </a:xfrm>
        </p:spPr>
        <p:txBody>
          <a:bodyPr>
            <a:normAutofit/>
          </a:bodyPr>
          <a:lstStyle/>
          <a:p>
            <a:r>
              <a:rPr lang="en-GB" sz="3600" dirty="0"/>
              <a:t>Four models: logistic regression (discarded), </a:t>
            </a:r>
            <a:r>
              <a:rPr lang="en-GB" sz="3600" dirty="0" err="1"/>
              <a:t>knn</a:t>
            </a:r>
            <a:r>
              <a:rPr lang="en-GB" sz="3600" dirty="0"/>
              <a:t>, random forest and </a:t>
            </a:r>
            <a:r>
              <a:rPr lang="en-GB" sz="3600" dirty="0" err="1"/>
              <a:t>XGBoost</a:t>
            </a:r>
            <a:endParaRPr lang="en-GB" sz="3600" dirty="0"/>
          </a:p>
          <a:p>
            <a:endParaRPr lang="en-GB" sz="3600" dirty="0"/>
          </a:p>
          <a:p>
            <a:r>
              <a:rPr lang="en-GB" sz="3600" dirty="0"/>
              <a:t>Good performance in terms of accuracy</a:t>
            </a:r>
          </a:p>
          <a:p>
            <a:endParaRPr lang="en-GB" sz="3600" dirty="0"/>
          </a:p>
          <a:p>
            <a:r>
              <a:rPr lang="en-GB" sz="3600" dirty="0"/>
              <a:t>Best performing </a:t>
            </a:r>
            <a:r>
              <a:rPr lang="en-GB" sz="3600" dirty="0" err="1"/>
              <a:t>XGBoost</a:t>
            </a:r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NL" sz="3600" dirty="0"/>
          </a:p>
        </p:txBody>
      </p:sp>
    </p:spTree>
    <p:extLst>
      <p:ext uri="{BB962C8B-B14F-4D97-AF65-F5344CB8AC3E}">
        <p14:creationId xmlns:p14="http://schemas.microsoft.com/office/powerpoint/2010/main" val="3296757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11D8A-8FF4-7E38-4C69-4BC1C1AD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4" y="265471"/>
            <a:ext cx="10353762" cy="796413"/>
          </a:xfrm>
        </p:spPr>
        <p:txBody>
          <a:bodyPr/>
          <a:lstStyle/>
          <a:p>
            <a:pPr algn="ctr"/>
            <a:r>
              <a:rPr lang="en-GB" dirty="0"/>
              <a:t>COHEN-KAPPA SCORE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3E9D3-9DBD-789B-0563-1D81625D0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4063" y="1788242"/>
            <a:ext cx="8623494" cy="4538816"/>
          </a:xfrm>
        </p:spPr>
        <p:txBody>
          <a:bodyPr>
            <a:normAutofit/>
          </a:bodyPr>
          <a:lstStyle/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NL" sz="3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9BC0E8-05A5-DE24-9B59-9048ED4F0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762090"/>
              </p:ext>
            </p:extLst>
          </p:nvPr>
        </p:nvGraphicFramePr>
        <p:xfrm>
          <a:off x="2654710" y="1788242"/>
          <a:ext cx="8623494" cy="4538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249">
                  <a:extLst>
                    <a:ext uri="{9D8B030D-6E8A-4147-A177-3AD203B41FA5}">
                      <a16:colId xmlns:a16="http://schemas.microsoft.com/office/drawing/2014/main" val="2128118909"/>
                    </a:ext>
                  </a:extLst>
                </a:gridCol>
                <a:gridCol w="1437249">
                  <a:extLst>
                    <a:ext uri="{9D8B030D-6E8A-4147-A177-3AD203B41FA5}">
                      <a16:colId xmlns:a16="http://schemas.microsoft.com/office/drawing/2014/main" val="697714265"/>
                    </a:ext>
                  </a:extLst>
                </a:gridCol>
                <a:gridCol w="1437249">
                  <a:extLst>
                    <a:ext uri="{9D8B030D-6E8A-4147-A177-3AD203B41FA5}">
                      <a16:colId xmlns:a16="http://schemas.microsoft.com/office/drawing/2014/main" val="1492621172"/>
                    </a:ext>
                  </a:extLst>
                </a:gridCol>
                <a:gridCol w="1437249">
                  <a:extLst>
                    <a:ext uri="{9D8B030D-6E8A-4147-A177-3AD203B41FA5}">
                      <a16:colId xmlns:a16="http://schemas.microsoft.com/office/drawing/2014/main" val="469718385"/>
                    </a:ext>
                  </a:extLst>
                </a:gridCol>
                <a:gridCol w="1437249">
                  <a:extLst>
                    <a:ext uri="{9D8B030D-6E8A-4147-A177-3AD203B41FA5}">
                      <a16:colId xmlns:a16="http://schemas.microsoft.com/office/drawing/2014/main" val="3250666102"/>
                    </a:ext>
                  </a:extLst>
                </a:gridCol>
                <a:gridCol w="1437249">
                  <a:extLst>
                    <a:ext uri="{9D8B030D-6E8A-4147-A177-3AD203B41FA5}">
                      <a16:colId xmlns:a16="http://schemas.microsoft.com/office/drawing/2014/main" val="2380828321"/>
                    </a:ext>
                  </a:extLst>
                </a:gridCol>
              </a:tblGrid>
              <a:tr h="648402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70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474556"/>
                  </a:ext>
                </a:extLst>
              </a:tr>
              <a:tr h="648402">
                <a:tc>
                  <a:txBody>
                    <a:bodyPr/>
                    <a:lstStyle/>
                    <a:p>
                      <a:r>
                        <a:rPr lang="en-GB" b="1" dirty="0"/>
                        <a:t>KNN</a:t>
                      </a:r>
                      <a:endParaRPr lang="en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0,16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0,17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0,15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0,14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734269"/>
                  </a:ext>
                </a:extLst>
              </a:tr>
              <a:tr h="648402">
                <a:tc>
                  <a:txBody>
                    <a:bodyPr/>
                    <a:lstStyle/>
                    <a:p>
                      <a:r>
                        <a:rPr lang="en-GB" b="1" dirty="0"/>
                        <a:t>RANDOM</a:t>
                      </a:r>
                    </a:p>
                    <a:p>
                      <a:r>
                        <a:rPr lang="en-GB" b="1" dirty="0"/>
                        <a:t>FOREST</a:t>
                      </a:r>
                      <a:r>
                        <a:rPr lang="en-GB" dirty="0"/>
                        <a:t> 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0,24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0,26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0,26-0,28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0,26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319318"/>
                  </a:ext>
                </a:extLst>
              </a:tr>
              <a:tr h="648402">
                <a:tc>
                  <a:txBody>
                    <a:bodyPr/>
                    <a:lstStyle/>
                    <a:p>
                      <a:r>
                        <a:rPr lang="en-GB" b="1" dirty="0"/>
                        <a:t>XG</a:t>
                      </a:r>
                    </a:p>
                    <a:p>
                      <a:r>
                        <a:rPr lang="en-GB" b="1" dirty="0"/>
                        <a:t>BOOST</a:t>
                      </a:r>
                      <a:endParaRPr lang="en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0,33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0,34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0,37-0,31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0,22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148648"/>
                  </a:ext>
                </a:extLst>
              </a:tr>
              <a:tr h="648402">
                <a:tc>
                  <a:txBody>
                    <a:bodyPr/>
                    <a:lstStyle/>
                    <a:p>
                      <a:r>
                        <a:rPr lang="en-GB" b="1" dirty="0"/>
                        <a:t>KNN</a:t>
                      </a:r>
                      <a:endParaRPr lang="en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0,32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0,27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0,03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0,06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0,03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877693"/>
                  </a:ext>
                </a:extLst>
              </a:tr>
              <a:tr h="648402">
                <a:tc>
                  <a:txBody>
                    <a:bodyPr/>
                    <a:lstStyle/>
                    <a:p>
                      <a:r>
                        <a:rPr lang="en-GB" b="1" dirty="0"/>
                        <a:t>RANDOM</a:t>
                      </a:r>
                    </a:p>
                    <a:p>
                      <a:r>
                        <a:rPr lang="en-GB" b="1" dirty="0"/>
                        <a:t>FOREST</a:t>
                      </a:r>
                      <a:r>
                        <a:rPr lang="en-GB" dirty="0"/>
                        <a:t> 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0,29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0,26-0,29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0,29-0,30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0,30-0,31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0,29-0,30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036197"/>
                  </a:ext>
                </a:extLst>
              </a:tr>
              <a:tr h="648402">
                <a:tc>
                  <a:txBody>
                    <a:bodyPr/>
                    <a:lstStyle/>
                    <a:p>
                      <a:r>
                        <a:rPr lang="en-GB" b="1" dirty="0"/>
                        <a:t>XG</a:t>
                      </a:r>
                    </a:p>
                    <a:p>
                      <a:r>
                        <a:rPr lang="en-GB" b="1" dirty="0"/>
                        <a:t>BOOST</a:t>
                      </a:r>
                      <a:endParaRPr lang="en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0,34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0,31-0,21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0,35-0,34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0,36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0,34-0,33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00291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2C9F4033-6338-0F9A-38AF-2555EDD9A12D}"/>
              </a:ext>
            </a:extLst>
          </p:cNvPr>
          <p:cNvSpPr/>
          <p:nvPr/>
        </p:nvSpPr>
        <p:spPr>
          <a:xfrm>
            <a:off x="422785" y="2838449"/>
            <a:ext cx="1897625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K-BEST</a:t>
            </a:r>
            <a:endParaRPr lang="en-NL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2E0B6ED-BB99-529F-E022-C60359523F2E}"/>
              </a:ext>
            </a:extLst>
          </p:cNvPr>
          <p:cNvSpPr/>
          <p:nvPr/>
        </p:nvSpPr>
        <p:spPr>
          <a:xfrm>
            <a:off x="422786" y="4468761"/>
            <a:ext cx="1897625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RFE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190433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11D8A-8FF4-7E38-4C69-4BC1C1AD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4" y="265471"/>
            <a:ext cx="10353762" cy="796413"/>
          </a:xfrm>
        </p:spPr>
        <p:txBody>
          <a:bodyPr/>
          <a:lstStyle/>
          <a:p>
            <a:pPr algn="ctr"/>
            <a:r>
              <a:rPr lang="en-GB" dirty="0"/>
              <a:t>FEATURE EXTRACTION-SHAP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3E9D3-9DBD-789B-0563-1D81625D0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58" y="1209367"/>
            <a:ext cx="10953136" cy="5383161"/>
          </a:xfrm>
        </p:spPr>
        <p:txBody>
          <a:bodyPr>
            <a:normAutofit/>
          </a:bodyPr>
          <a:lstStyle/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NL" sz="3600" dirty="0"/>
          </a:p>
        </p:txBody>
      </p:sp>
    </p:spTree>
    <p:extLst>
      <p:ext uri="{BB962C8B-B14F-4D97-AF65-F5344CB8AC3E}">
        <p14:creationId xmlns:p14="http://schemas.microsoft.com/office/powerpoint/2010/main" val="2165285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213</Words>
  <Application>Microsoft Office PowerPoint</Application>
  <PresentationFormat>Widescreen</PresentationFormat>
  <Paragraphs>95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Bankruptcy or not bankruptcy?</vt:lpstr>
      <vt:lpstr>PowerPoint Presentation</vt:lpstr>
      <vt:lpstr>CONTEXT</vt:lpstr>
      <vt:lpstr>THE DATA</vt:lpstr>
      <vt:lpstr>FEATURE SELECTION</vt:lpstr>
      <vt:lpstr>CLASS IMBALANCE</vt:lpstr>
      <vt:lpstr>RESULTS</vt:lpstr>
      <vt:lpstr>COHEN-KAPPA SCORE</vt:lpstr>
      <vt:lpstr>FEATURE EXTRACTION-SHAP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Bankruptcy or not bankruptcy?</dc:title>
  <dc:creator>eulalia ortiz</dc:creator>
  <cp:lastModifiedBy>eulalia ortiz</cp:lastModifiedBy>
  <cp:revision>5</cp:revision>
  <dcterms:created xsi:type="dcterms:W3CDTF">2022-06-30T19:03:24Z</dcterms:created>
  <dcterms:modified xsi:type="dcterms:W3CDTF">2022-06-30T23:12:51Z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