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2.xml" ContentType="application/xml"/>
  <Override PartName="/customXml/itemProps1.xml" ContentType="application/vnd.openxmlformats-officedocument.customXmlProperties+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3.xml" ContentType="application/xml"/>
  <Override PartName="/customXml/itemProps2.xml" ContentType="application/vnd.openxmlformats-officedocument.customXmlProperties+xml"/>
  <Override PartName="/customXml/itemProps3.xml" ContentType="application/vnd.openxmlformats-officedocument.customXml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38080" y="681120"/>
            <a:ext cx="10515240" cy="1325160"/>
          </a:xfrm>
          <a:prstGeom prst="rect">
            <a:avLst/>
          </a:prstGeom>
        </p:spPr>
        <p:txBody>
          <a:bodyPr lIns="0" rIns="0" tIns="0" bIns="0" anchor="ctr">
            <a:spAutoFit/>
          </a:bodyPr>
          <a:p>
            <a:endParaRPr b="0" lang="en-US" sz="1800" spc="-1" strike="noStrike">
              <a:solidFill>
                <a:srgbClr val="000000"/>
              </a:solidFill>
              <a:latin typeface="Avenir Next LT Pro"/>
            </a:endParaRPr>
          </a:p>
        </p:txBody>
      </p:sp>
      <p:sp>
        <p:nvSpPr>
          <p:cNvPr id="28" name="PlaceHolder 2"/>
          <p:cNvSpPr>
            <a:spLocks noGrp="1"/>
          </p:cNvSpPr>
          <p:nvPr>
            <p:ph type="body"/>
          </p:nvPr>
        </p:nvSpPr>
        <p:spPr>
          <a:xfrm>
            <a:off x="838080" y="2178720"/>
            <a:ext cx="1051524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29" name="PlaceHolder 3"/>
          <p:cNvSpPr>
            <a:spLocks noGrp="1"/>
          </p:cNvSpPr>
          <p:nvPr>
            <p:ph type="body"/>
          </p:nvPr>
        </p:nvSpPr>
        <p:spPr>
          <a:xfrm>
            <a:off x="838080" y="4267080"/>
            <a:ext cx="1051524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838080" y="681120"/>
            <a:ext cx="10515240" cy="1325160"/>
          </a:xfrm>
          <a:prstGeom prst="rect">
            <a:avLst/>
          </a:prstGeom>
        </p:spPr>
        <p:txBody>
          <a:bodyPr lIns="0" rIns="0" tIns="0" bIns="0" anchor="ctr">
            <a:spAutoFit/>
          </a:bodyPr>
          <a:p>
            <a:endParaRPr b="0" lang="en-US" sz="1800" spc="-1" strike="noStrike">
              <a:solidFill>
                <a:srgbClr val="000000"/>
              </a:solidFill>
              <a:latin typeface="Avenir Next LT Pro"/>
            </a:endParaRPr>
          </a:p>
        </p:txBody>
      </p:sp>
      <p:sp>
        <p:nvSpPr>
          <p:cNvPr id="31" name="PlaceHolder 2"/>
          <p:cNvSpPr>
            <a:spLocks noGrp="1"/>
          </p:cNvSpPr>
          <p:nvPr>
            <p:ph type="body"/>
          </p:nvPr>
        </p:nvSpPr>
        <p:spPr>
          <a:xfrm>
            <a:off x="838080" y="2178720"/>
            <a:ext cx="513108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32" name="PlaceHolder 3"/>
          <p:cNvSpPr>
            <a:spLocks noGrp="1"/>
          </p:cNvSpPr>
          <p:nvPr>
            <p:ph type="body"/>
          </p:nvPr>
        </p:nvSpPr>
        <p:spPr>
          <a:xfrm>
            <a:off x="6226200" y="2178720"/>
            <a:ext cx="513108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33" name="PlaceHolder 4"/>
          <p:cNvSpPr>
            <a:spLocks noGrp="1"/>
          </p:cNvSpPr>
          <p:nvPr>
            <p:ph type="body"/>
          </p:nvPr>
        </p:nvSpPr>
        <p:spPr>
          <a:xfrm>
            <a:off x="838080" y="4267080"/>
            <a:ext cx="513108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34" name="PlaceHolder 5"/>
          <p:cNvSpPr>
            <a:spLocks noGrp="1"/>
          </p:cNvSpPr>
          <p:nvPr>
            <p:ph type="body"/>
          </p:nvPr>
        </p:nvSpPr>
        <p:spPr>
          <a:xfrm>
            <a:off x="6226200" y="4267080"/>
            <a:ext cx="513108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681120"/>
            <a:ext cx="10515240" cy="1325160"/>
          </a:xfrm>
          <a:prstGeom prst="rect">
            <a:avLst/>
          </a:prstGeom>
        </p:spPr>
        <p:txBody>
          <a:bodyPr lIns="0" rIns="0" tIns="0" bIns="0" anchor="ctr">
            <a:spAutoFit/>
          </a:bodyPr>
          <a:p>
            <a:endParaRPr b="0" lang="en-US" sz="1800" spc="-1" strike="noStrike">
              <a:solidFill>
                <a:srgbClr val="000000"/>
              </a:solidFill>
              <a:latin typeface="Avenir Next LT Pro"/>
            </a:endParaRPr>
          </a:p>
        </p:txBody>
      </p:sp>
      <p:sp>
        <p:nvSpPr>
          <p:cNvPr id="36" name="PlaceHolder 2"/>
          <p:cNvSpPr>
            <a:spLocks noGrp="1"/>
          </p:cNvSpPr>
          <p:nvPr>
            <p:ph type="body"/>
          </p:nvPr>
        </p:nvSpPr>
        <p:spPr>
          <a:xfrm>
            <a:off x="838080" y="2178720"/>
            <a:ext cx="338580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37" name="PlaceHolder 3"/>
          <p:cNvSpPr>
            <a:spLocks noGrp="1"/>
          </p:cNvSpPr>
          <p:nvPr>
            <p:ph type="body"/>
          </p:nvPr>
        </p:nvSpPr>
        <p:spPr>
          <a:xfrm>
            <a:off x="4393440" y="2178720"/>
            <a:ext cx="338580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38" name="PlaceHolder 4"/>
          <p:cNvSpPr>
            <a:spLocks noGrp="1"/>
          </p:cNvSpPr>
          <p:nvPr>
            <p:ph type="body"/>
          </p:nvPr>
        </p:nvSpPr>
        <p:spPr>
          <a:xfrm>
            <a:off x="7949160" y="2178720"/>
            <a:ext cx="338580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39" name="PlaceHolder 5"/>
          <p:cNvSpPr>
            <a:spLocks noGrp="1"/>
          </p:cNvSpPr>
          <p:nvPr>
            <p:ph type="body"/>
          </p:nvPr>
        </p:nvSpPr>
        <p:spPr>
          <a:xfrm>
            <a:off x="838080" y="4267080"/>
            <a:ext cx="338580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40" name="PlaceHolder 6"/>
          <p:cNvSpPr>
            <a:spLocks noGrp="1"/>
          </p:cNvSpPr>
          <p:nvPr>
            <p:ph type="body"/>
          </p:nvPr>
        </p:nvSpPr>
        <p:spPr>
          <a:xfrm>
            <a:off x="4393440" y="4267080"/>
            <a:ext cx="338580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41" name="PlaceHolder 7"/>
          <p:cNvSpPr>
            <a:spLocks noGrp="1"/>
          </p:cNvSpPr>
          <p:nvPr>
            <p:ph type="body"/>
          </p:nvPr>
        </p:nvSpPr>
        <p:spPr>
          <a:xfrm>
            <a:off x="7949160" y="4267080"/>
            <a:ext cx="338580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681120"/>
            <a:ext cx="10515240" cy="1325160"/>
          </a:xfrm>
          <a:prstGeom prst="rect">
            <a:avLst/>
          </a:prstGeom>
        </p:spPr>
        <p:txBody>
          <a:bodyPr lIns="0" rIns="0" tIns="0" bIns="0" anchor="ctr">
            <a:spAutoFit/>
          </a:bodyPr>
          <a:p>
            <a:endParaRPr b="0" lang="en-US" sz="1800" spc="-1" strike="noStrike">
              <a:solidFill>
                <a:srgbClr val="000000"/>
              </a:solidFill>
              <a:latin typeface="Avenir Next LT Pro"/>
            </a:endParaRPr>
          </a:p>
        </p:txBody>
      </p:sp>
      <p:sp>
        <p:nvSpPr>
          <p:cNvPr id="49" name="PlaceHolder 2"/>
          <p:cNvSpPr>
            <a:spLocks noGrp="1"/>
          </p:cNvSpPr>
          <p:nvPr>
            <p:ph type="subTitle"/>
          </p:nvPr>
        </p:nvSpPr>
        <p:spPr>
          <a:xfrm>
            <a:off x="838080" y="2178720"/>
            <a:ext cx="10515240" cy="39978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681120"/>
            <a:ext cx="10515240" cy="1325160"/>
          </a:xfrm>
          <a:prstGeom prst="rect">
            <a:avLst/>
          </a:prstGeom>
        </p:spPr>
        <p:txBody>
          <a:bodyPr lIns="0" rIns="0" tIns="0" bIns="0" anchor="ctr">
            <a:spAutoFit/>
          </a:bodyPr>
          <a:p>
            <a:endParaRPr b="0" lang="en-US" sz="1800" spc="-1" strike="noStrike">
              <a:solidFill>
                <a:srgbClr val="000000"/>
              </a:solidFill>
              <a:latin typeface="Avenir Next LT Pro"/>
            </a:endParaRPr>
          </a:p>
        </p:txBody>
      </p:sp>
      <p:sp>
        <p:nvSpPr>
          <p:cNvPr id="51" name="PlaceHolder 2"/>
          <p:cNvSpPr>
            <a:spLocks noGrp="1"/>
          </p:cNvSpPr>
          <p:nvPr>
            <p:ph type="body"/>
          </p:nvPr>
        </p:nvSpPr>
        <p:spPr>
          <a:xfrm>
            <a:off x="838080" y="2178720"/>
            <a:ext cx="10515240" cy="3997800"/>
          </a:xfrm>
          <a:prstGeom prst="rect">
            <a:avLst/>
          </a:prstGeom>
        </p:spPr>
        <p:txBody>
          <a:bodyPr lIns="0" rIns="0" tIns="0" bIns="0">
            <a:normAutofit/>
          </a:bodyPr>
          <a:p>
            <a:endParaRPr b="0" lang="en-US" sz="2800" spc="-1" strike="noStrike">
              <a:solidFill>
                <a:srgbClr val="413424"/>
              </a:solidFill>
              <a:latin typeface="Avenir Next LT Pro"/>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838080" y="681120"/>
            <a:ext cx="10515240" cy="1325160"/>
          </a:xfrm>
          <a:prstGeom prst="rect">
            <a:avLst/>
          </a:prstGeom>
        </p:spPr>
        <p:txBody>
          <a:bodyPr lIns="0" rIns="0" tIns="0" bIns="0" anchor="ctr">
            <a:spAutoFit/>
          </a:bodyPr>
          <a:p>
            <a:endParaRPr b="0" lang="en-US" sz="1800" spc="-1" strike="noStrike">
              <a:solidFill>
                <a:srgbClr val="000000"/>
              </a:solidFill>
              <a:latin typeface="Avenir Next LT Pro"/>
            </a:endParaRPr>
          </a:p>
        </p:txBody>
      </p:sp>
      <p:sp>
        <p:nvSpPr>
          <p:cNvPr id="53" name="PlaceHolder 2"/>
          <p:cNvSpPr>
            <a:spLocks noGrp="1"/>
          </p:cNvSpPr>
          <p:nvPr>
            <p:ph type="body"/>
          </p:nvPr>
        </p:nvSpPr>
        <p:spPr>
          <a:xfrm>
            <a:off x="838080" y="2178720"/>
            <a:ext cx="5131080" cy="399780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54" name="PlaceHolder 3"/>
          <p:cNvSpPr>
            <a:spLocks noGrp="1"/>
          </p:cNvSpPr>
          <p:nvPr>
            <p:ph type="body"/>
          </p:nvPr>
        </p:nvSpPr>
        <p:spPr>
          <a:xfrm>
            <a:off x="6226200" y="2178720"/>
            <a:ext cx="5131080" cy="3997800"/>
          </a:xfrm>
          <a:prstGeom prst="rect">
            <a:avLst/>
          </a:prstGeom>
        </p:spPr>
        <p:txBody>
          <a:bodyPr lIns="0" rIns="0" tIns="0" bIns="0">
            <a:normAutofit/>
          </a:bodyPr>
          <a:p>
            <a:endParaRPr b="0" lang="en-US" sz="2800" spc="-1" strike="noStrike">
              <a:solidFill>
                <a:srgbClr val="413424"/>
              </a:solidFill>
              <a:latin typeface="Avenir Next LT Pro"/>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681120"/>
            <a:ext cx="10515240" cy="1325160"/>
          </a:xfrm>
          <a:prstGeom prst="rect">
            <a:avLst/>
          </a:prstGeom>
        </p:spPr>
        <p:txBody>
          <a:bodyPr lIns="0" rIns="0" tIns="0" bIns="0" anchor="ctr">
            <a:spAutoFit/>
          </a:bodyPr>
          <a:p>
            <a:endParaRPr b="0" lang="en-US" sz="1800" spc="-1" strike="noStrike">
              <a:solidFill>
                <a:srgbClr val="000000"/>
              </a:solidFill>
              <a:latin typeface="Avenir Next LT Pro"/>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838080" y="681120"/>
            <a:ext cx="10515240" cy="61441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681120"/>
            <a:ext cx="10515240" cy="1325160"/>
          </a:xfrm>
          <a:prstGeom prst="rect">
            <a:avLst/>
          </a:prstGeom>
        </p:spPr>
        <p:txBody>
          <a:bodyPr lIns="0" rIns="0" tIns="0" bIns="0" anchor="ctr">
            <a:spAutoFit/>
          </a:bodyPr>
          <a:p>
            <a:endParaRPr b="0" lang="en-US" sz="1800" spc="-1" strike="noStrike">
              <a:solidFill>
                <a:srgbClr val="000000"/>
              </a:solidFill>
              <a:latin typeface="Avenir Next LT Pro"/>
            </a:endParaRPr>
          </a:p>
        </p:txBody>
      </p:sp>
      <p:sp>
        <p:nvSpPr>
          <p:cNvPr id="58" name="PlaceHolder 2"/>
          <p:cNvSpPr>
            <a:spLocks noGrp="1"/>
          </p:cNvSpPr>
          <p:nvPr>
            <p:ph type="body"/>
          </p:nvPr>
        </p:nvSpPr>
        <p:spPr>
          <a:xfrm>
            <a:off x="838080" y="2178720"/>
            <a:ext cx="513108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59" name="PlaceHolder 3"/>
          <p:cNvSpPr>
            <a:spLocks noGrp="1"/>
          </p:cNvSpPr>
          <p:nvPr>
            <p:ph type="body"/>
          </p:nvPr>
        </p:nvSpPr>
        <p:spPr>
          <a:xfrm>
            <a:off x="6226200" y="2178720"/>
            <a:ext cx="5131080" cy="399780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60" name="PlaceHolder 4"/>
          <p:cNvSpPr>
            <a:spLocks noGrp="1"/>
          </p:cNvSpPr>
          <p:nvPr>
            <p:ph type="body"/>
          </p:nvPr>
        </p:nvSpPr>
        <p:spPr>
          <a:xfrm>
            <a:off x="838080" y="4267080"/>
            <a:ext cx="513108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681120"/>
            <a:ext cx="10515240" cy="1325160"/>
          </a:xfrm>
          <a:prstGeom prst="rect">
            <a:avLst/>
          </a:prstGeom>
        </p:spPr>
        <p:txBody>
          <a:bodyPr lIns="0" rIns="0" tIns="0" bIns="0" anchor="ctr">
            <a:spAutoFit/>
          </a:bodyPr>
          <a:p>
            <a:endParaRPr b="0" lang="en-US" sz="1800" spc="-1" strike="noStrike">
              <a:solidFill>
                <a:srgbClr val="000000"/>
              </a:solidFill>
              <a:latin typeface="Avenir Next LT Pro"/>
            </a:endParaRPr>
          </a:p>
        </p:txBody>
      </p:sp>
      <p:sp>
        <p:nvSpPr>
          <p:cNvPr id="7" name="PlaceHolder 2"/>
          <p:cNvSpPr>
            <a:spLocks noGrp="1"/>
          </p:cNvSpPr>
          <p:nvPr>
            <p:ph type="subTitle"/>
          </p:nvPr>
        </p:nvSpPr>
        <p:spPr>
          <a:xfrm>
            <a:off x="838080" y="2178720"/>
            <a:ext cx="10515240" cy="39978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681120"/>
            <a:ext cx="10515240" cy="1325160"/>
          </a:xfrm>
          <a:prstGeom prst="rect">
            <a:avLst/>
          </a:prstGeom>
        </p:spPr>
        <p:txBody>
          <a:bodyPr lIns="0" rIns="0" tIns="0" bIns="0" anchor="ctr">
            <a:spAutoFit/>
          </a:bodyPr>
          <a:p>
            <a:endParaRPr b="0" lang="en-US" sz="1800" spc="-1" strike="noStrike">
              <a:solidFill>
                <a:srgbClr val="000000"/>
              </a:solidFill>
              <a:latin typeface="Avenir Next LT Pro"/>
            </a:endParaRPr>
          </a:p>
        </p:txBody>
      </p:sp>
      <p:sp>
        <p:nvSpPr>
          <p:cNvPr id="62" name="PlaceHolder 2"/>
          <p:cNvSpPr>
            <a:spLocks noGrp="1"/>
          </p:cNvSpPr>
          <p:nvPr>
            <p:ph type="body"/>
          </p:nvPr>
        </p:nvSpPr>
        <p:spPr>
          <a:xfrm>
            <a:off x="838080" y="2178720"/>
            <a:ext cx="5131080" cy="399780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63" name="PlaceHolder 3"/>
          <p:cNvSpPr>
            <a:spLocks noGrp="1"/>
          </p:cNvSpPr>
          <p:nvPr>
            <p:ph type="body"/>
          </p:nvPr>
        </p:nvSpPr>
        <p:spPr>
          <a:xfrm>
            <a:off x="6226200" y="2178720"/>
            <a:ext cx="513108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64" name="PlaceHolder 4"/>
          <p:cNvSpPr>
            <a:spLocks noGrp="1"/>
          </p:cNvSpPr>
          <p:nvPr>
            <p:ph type="body"/>
          </p:nvPr>
        </p:nvSpPr>
        <p:spPr>
          <a:xfrm>
            <a:off x="6226200" y="4267080"/>
            <a:ext cx="513108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681120"/>
            <a:ext cx="10515240" cy="1325160"/>
          </a:xfrm>
          <a:prstGeom prst="rect">
            <a:avLst/>
          </a:prstGeom>
        </p:spPr>
        <p:txBody>
          <a:bodyPr lIns="0" rIns="0" tIns="0" bIns="0" anchor="ctr">
            <a:spAutoFit/>
          </a:bodyPr>
          <a:p>
            <a:endParaRPr b="0" lang="en-US" sz="1800" spc="-1" strike="noStrike">
              <a:solidFill>
                <a:srgbClr val="000000"/>
              </a:solidFill>
              <a:latin typeface="Avenir Next LT Pro"/>
            </a:endParaRPr>
          </a:p>
        </p:txBody>
      </p:sp>
      <p:sp>
        <p:nvSpPr>
          <p:cNvPr id="66" name="PlaceHolder 2"/>
          <p:cNvSpPr>
            <a:spLocks noGrp="1"/>
          </p:cNvSpPr>
          <p:nvPr>
            <p:ph type="body"/>
          </p:nvPr>
        </p:nvSpPr>
        <p:spPr>
          <a:xfrm>
            <a:off x="838080" y="2178720"/>
            <a:ext cx="513108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67" name="PlaceHolder 3"/>
          <p:cNvSpPr>
            <a:spLocks noGrp="1"/>
          </p:cNvSpPr>
          <p:nvPr>
            <p:ph type="body"/>
          </p:nvPr>
        </p:nvSpPr>
        <p:spPr>
          <a:xfrm>
            <a:off x="6226200" y="2178720"/>
            <a:ext cx="513108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68" name="PlaceHolder 4"/>
          <p:cNvSpPr>
            <a:spLocks noGrp="1"/>
          </p:cNvSpPr>
          <p:nvPr>
            <p:ph type="body"/>
          </p:nvPr>
        </p:nvSpPr>
        <p:spPr>
          <a:xfrm>
            <a:off x="838080" y="4267080"/>
            <a:ext cx="1051524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38080" y="681120"/>
            <a:ext cx="10515240" cy="1325160"/>
          </a:xfrm>
          <a:prstGeom prst="rect">
            <a:avLst/>
          </a:prstGeom>
        </p:spPr>
        <p:txBody>
          <a:bodyPr lIns="0" rIns="0" tIns="0" bIns="0" anchor="ctr">
            <a:spAutoFit/>
          </a:bodyPr>
          <a:p>
            <a:endParaRPr b="0" lang="en-US" sz="1800" spc="-1" strike="noStrike">
              <a:solidFill>
                <a:srgbClr val="000000"/>
              </a:solidFill>
              <a:latin typeface="Avenir Next LT Pro"/>
            </a:endParaRPr>
          </a:p>
        </p:txBody>
      </p:sp>
      <p:sp>
        <p:nvSpPr>
          <p:cNvPr id="70" name="PlaceHolder 2"/>
          <p:cNvSpPr>
            <a:spLocks noGrp="1"/>
          </p:cNvSpPr>
          <p:nvPr>
            <p:ph type="body"/>
          </p:nvPr>
        </p:nvSpPr>
        <p:spPr>
          <a:xfrm>
            <a:off x="838080" y="2178720"/>
            <a:ext cx="1051524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71" name="PlaceHolder 3"/>
          <p:cNvSpPr>
            <a:spLocks noGrp="1"/>
          </p:cNvSpPr>
          <p:nvPr>
            <p:ph type="body"/>
          </p:nvPr>
        </p:nvSpPr>
        <p:spPr>
          <a:xfrm>
            <a:off x="838080" y="4267080"/>
            <a:ext cx="1051524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838080" y="681120"/>
            <a:ext cx="10515240" cy="1325160"/>
          </a:xfrm>
          <a:prstGeom prst="rect">
            <a:avLst/>
          </a:prstGeom>
        </p:spPr>
        <p:txBody>
          <a:bodyPr lIns="0" rIns="0" tIns="0" bIns="0" anchor="ctr">
            <a:spAutoFit/>
          </a:bodyPr>
          <a:p>
            <a:endParaRPr b="0" lang="en-US" sz="1800" spc="-1" strike="noStrike">
              <a:solidFill>
                <a:srgbClr val="000000"/>
              </a:solidFill>
              <a:latin typeface="Avenir Next LT Pro"/>
            </a:endParaRPr>
          </a:p>
        </p:txBody>
      </p:sp>
      <p:sp>
        <p:nvSpPr>
          <p:cNvPr id="73" name="PlaceHolder 2"/>
          <p:cNvSpPr>
            <a:spLocks noGrp="1"/>
          </p:cNvSpPr>
          <p:nvPr>
            <p:ph type="body"/>
          </p:nvPr>
        </p:nvSpPr>
        <p:spPr>
          <a:xfrm>
            <a:off x="838080" y="2178720"/>
            <a:ext cx="513108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74" name="PlaceHolder 3"/>
          <p:cNvSpPr>
            <a:spLocks noGrp="1"/>
          </p:cNvSpPr>
          <p:nvPr>
            <p:ph type="body"/>
          </p:nvPr>
        </p:nvSpPr>
        <p:spPr>
          <a:xfrm>
            <a:off x="6226200" y="2178720"/>
            <a:ext cx="513108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75" name="PlaceHolder 4"/>
          <p:cNvSpPr>
            <a:spLocks noGrp="1"/>
          </p:cNvSpPr>
          <p:nvPr>
            <p:ph type="body"/>
          </p:nvPr>
        </p:nvSpPr>
        <p:spPr>
          <a:xfrm>
            <a:off x="838080" y="4267080"/>
            <a:ext cx="513108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76" name="PlaceHolder 5"/>
          <p:cNvSpPr>
            <a:spLocks noGrp="1"/>
          </p:cNvSpPr>
          <p:nvPr>
            <p:ph type="body"/>
          </p:nvPr>
        </p:nvSpPr>
        <p:spPr>
          <a:xfrm>
            <a:off x="6226200" y="4267080"/>
            <a:ext cx="513108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838080" y="681120"/>
            <a:ext cx="10515240" cy="1325160"/>
          </a:xfrm>
          <a:prstGeom prst="rect">
            <a:avLst/>
          </a:prstGeom>
        </p:spPr>
        <p:txBody>
          <a:bodyPr lIns="0" rIns="0" tIns="0" bIns="0" anchor="ctr">
            <a:spAutoFit/>
          </a:bodyPr>
          <a:p>
            <a:endParaRPr b="0" lang="en-US" sz="1800" spc="-1" strike="noStrike">
              <a:solidFill>
                <a:srgbClr val="000000"/>
              </a:solidFill>
              <a:latin typeface="Avenir Next LT Pro"/>
            </a:endParaRPr>
          </a:p>
        </p:txBody>
      </p:sp>
      <p:sp>
        <p:nvSpPr>
          <p:cNvPr id="78" name="PlaceHolder 2"/>
          <p:cNvSpPr>
            <a:spLocks noGrp="1"/>
          </p:cNvSpPr>
          <p:nvPr>
            <p:ph type="body"/>
          </p:nvPr>
        </p:nvSpPr>
        <p:spPr>
          <a:xfrm>
            <a:off x="838080" y="2178720"/>
            <a:ext cx="338580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79" name="PlaceHolder 3"/>
          <p:cNvSpPr>
            <a:spLocks noGrp="1"/>
          </p:cNvSpPr>
          <p:nvPr>
            <p:ph type="body"/>
          </p:nvPr>
        </p:nvSpPr>
        <p:spPr>
          <a:xfrm>
            <a:off x="4393440" y="2178720"/>
            <a:ext cx="338580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80" name="PlaceHolder 4"/>
          <p:cNvSpPr>
            <a:spLocks noGrp="1"/>
          </p:cNvSpPr>
          <p:nvPr>
            <p:ph type="body"/>
          </p:nvPr>
        </p:nvSpPr>
        <p:spPr>
          <a:xfrm>
            <a:off x="7949160" y="2178720"/>
            <a:ext cx="338580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81" name="PlaceHolder 5"/>
          <p:cNvSpPr>
            <a:spLocks noGrp="1"/>
          </p:cNvSpPr>
          <p:nvPr>
            <p:ph type="body"/>
          </p:nvPr>
        </p:nvSpPr>
        <p:spPr>
          <a:xfrm>
            <a:off x="838080" y="4267080"/>
            <a:ext cx="338580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82" name="PlaceHolder 6"/>
          <p:cNvSpPr>
            <a:spLocks noGrp="1"/>
          </p:cNvSpPr>
          <p:nvPr>
            <p:ph type="body"/>
          </p:nvPr>
        </p:nvSpPr>
        <p:spPr>
          <a:xfrm>
            <a:off x="4393440" y="4267080"/>
            <a:ext cx="338580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83" name="PlaceHolder 7"/>
          <p:cNvSpPr>
            <a:spLocks noGrp="1"/>
          </p:cNvSpPr>
          <p:nvPr>
            <p:ph type="body"/>
          </p:nvPr>
        </p:nvSpPr>
        <p:spPr>
          <a:xfrm>
            <a:off x="7949160" y="4267080"/>
            <a:ext cx="338580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838080" y="681120"/>
            <a:ext cx="10515240" cy="1325160"/>
          </a:xfrm>
          <a:prstGeom prst="rect">
            <a:avLst/>
          </a:prstGeom>
        </p:spPr>
        <p:txBody>
          <a:bodyPr lIns="0" rIns="0" tIns="0" bIns="0" anchor="ctr">
            <a:spAutoFit/>
          </a:bodyPr>
          <a:p>
            <a:endParaRPr b="0" lang="en-US" sz="1800" spc="-1" strike="noStrike">
              <a:solidFill>
                <a:srgbClr val="000000"/>
              </a:solidFill>
              <a:latin typeface="Avenir Next LT Pro"/>
            </a:endParaRPr>
          </a:p>
        </p:txBody>
      </p:sp>
      <p:sp>
        <p:nvSpPr>
          <p:cNvPr id="9" name="PlaceHolder 2"/>
          <p:cNvSpPr>
            <a:spLocks noGrp="1"/>
          </p:cNvSpPr>
          <p:nvPr>
            <p:ph type="body"/>
          </p:nvPr>
        </p:nvSpPr>
        <p:spPr>
          <a:xfrm>
            <a:off x="838080" y="2178720"/>
            <a:ext cx="10515240" cy="3997800"/>
          </a:xfrm>
          <a:prstGeom prst="rect">
            <a:avLst/>
          </a:prstGeom>
        </p:spPr>
        <p:txBody>
          <a:bodyPr lIns="0" rIns="0" tIns="0" bIns="0">
            <a:normAutofit/>
          </a:bodyPr>
          <a:p>
            <a:endParaRPr b="0" lang="en-US" sz="2800" spc="-1" strike="noStrike">
              <a:solidFill>
                <a:srgbClr val="413424"/>
              </a:solidFill>
              <a:latin typeface="Avenir Next LT Pro"/>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838080" y="681120"/>
            <a:ext cx="10515240" cy="1325160"/>
          </a:xfrm>
          <a:prstGeom prst="rect">
            <a:avLst/>
          </a:prstGeom>
        </p:spPr>
        <p:txBody>
          <a:bodyPr lIns="0" rIns="0" tIns="0" bIns="0" anchor="ctr">
            <a:spAutoFit/>
          </a:bodyPr>
          <a:p>
            <a:endParaRPr b="0" lang="en-US" sz="1800" spc="-1" strike="noStrike">
              <a:solidFill>
                <a:srgbClr val="000000"/>
              </a:solidFill>
              <a:latin typeface="Avenir Next LT Pro"/>
            </a:endParaRPr>
          </a:p>
        </p:txBody>
      </p:sp>
      <p:sp>
        <p:nvSpPr>
          <p:cNvPr id="11" name="PlaceHolder 2"/>
          <p:cNvSpPr>
            <a:spLocks noGrp="1"/>
          </p:cNvSpPr>
          <p:nvPr>
            <p:ph type="body"/>
          </p:nvPr>
        </p:nvSpPr>
        <p:spPr>
          <a:xfrm>
            <a:off x="838080" y="2178720"/>
            <a:ext cx="5131080" cy="399780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12" name="PlaceHolder 3"/>
          <p:cNvSpPr>
            <a:spLocks noGrp="1"/>
          </p:cNvSpPr>
          <p:nvPr>
            <p:ph type="body"/>
          </p:nvPr>
        </p:nvSpPr>
        <p:spPr>
          <a:xfrm>
            <a:off x="6226200" y="2178720"/>
            <a:ext cx="5131080" cy="3997800"/>
          </a:xfrm>
          <a:prstGeom prst="rect">
            <a:avLst/>
          </a:prstGeom>
        </p:spPr>
        <p:txBody>
          <a:bodyPr lIns="0" rIns="0" tIns="0" bIns="0">
            <a:normAutofit/>
          </a:bodyPr>
          <a:p>
            <a:endParaRPr b="0" lang="en-US" sz="2800" spc="-1" strike="noStrike">
              <a:solidFill>
                <a:srgbClr val="413424"/>
              </a:solidFill>
              <a:latin typeface="Avenir Next LT Pro"/>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681120"/>
            <a:ext cx="10515240" cy="1325160"/>
          </a:xfrm>
          <a:prstGeom prst="rect">
            <a:avLst/>
          </a:prstGeom>
        </p:spPr>
        <p:txBody>
          <a:bodyPr lIns="0" rIns="0" tIns="0" bIns="0" anchor="ctr">
            <a:spAutoFit/>
          </a:bodyPr>
          <a:p>
            <a:endParaRPr b="0" lang="en-US" sz="1800" spc="-1" strike="noStrike">
              <a:solidFill>
                <a:srgbClr val="000000"/>
              </a:solidFill>
              <a:latin typeface="Avenir Next LT Pro"/>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838080" y="681120"/>
            <a:ext cx="10515240" cy="61441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38080" y="681120"/>
            <a:ext cx="10515240" cy="1325160"/>
          </a:xfrm>
          <a:prstGeom prst="rect">
            <a:avLst/>
          </a:prstGeom>
        </p:spPr>
        <p:txBody>
          <a:bodyPr lIns="0" rIns="0" tIns="0" bIns="0" anchor="ctr">
            <a:spAutoFit/>
          </a:bodyPr>
          <a:p>
            <a:endParaRPr b="0" lang="en-US" sz="1800" spc="-1" strike="noStrike">
              <a:solidFill>
                <a:srgbClr val="000000"/>
              </a:solidFill>
              <a:latin typeface="Avenir Next LT Pro"/>
            </a:endParaRPr>
          </a:p>
        </p:txBody>
      </p:sp>
      <p:sp>
        <p:nvSpPr>
          <p:cNvPr id="16" name="PlaceHolder 2"/>
          <p:cNvSpPr>
            <a:spLocks noGrp="1"/>
          </p:cNvSpPr>
          <p:nvPr>
            <p:ph type="body"/>
          </p:nvPr>
        </p:nvSpPr>
        <p:spPr>
          <a:xfrm>
            <a:off x="838080" y="2178720"/>
            <a:ext cx="513108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17" name="PlaceHolder 3"/>
          <p:cNvSpPr>
            <a:spLocks noGrp="1"/>
          </p:cNvSpPr>
          <p:nvPr>
            <p:ph type="body"/>
          </p:nvPr>
        </p:nvSpPr>
        <p:spPr>
          <a:xfrm>
            <a:off x="6226200" y="2178720"/>
            <a:ext cx="5131080" cy="399780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18" name="PlaceHolder 4"/>
          <p:cNvSpPr>
            <a:spLocks noGrp="1"/>
          </p:cNvSpPr>
          <p:nvPr>
            <p:ph type="body"/>
          </p:nvPr>
        </p:nvSpPr>
        <p:spPr>
          <a:xfrm>
            <a:off x="838080" y="4267080"/>
            <a:ext cx="513108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681120"/>
            <a:ext cx="10515240" cy="1325160"/>
          </a:xfrm>
          <a:prstGeom prst="rect">
            <a:avLst/>
          </a:prstGeom>
        </p:spPr>
        <p:txBody>
          <a:bodyPr lIns="0" rIns="0" tIns="0" bIns="0" anchor="ctr">
            <a:spAutoFit/>
          </a:bodyPr>
          <a:p>
            <a:endParaRPr b="0" lang="en-US" sz="1800" spc="-1" strike="noStrike">
              <a:solidFill>
                <a:srgbClr val="000000"/>
              </a:solidFill>
              <a:latin typeface="Avenir Next LT Pro"/>
            </a:endParaRPr>
          </a:p>
        </p:txBody>
      </p:sp>
      <p:sp>
        <p:nvSpPr>
          <p:cNvPr id="20" name="PlaceHolder 2"/>
          <p:cNvSpPr>
            <a:spLocks noGrp="1"/>
          </p:cNvSpPr>
          <p:nvPr>
            <p:ph type="body"/>
          </p:nvPr>
        </p:nvSpPr>
        <p:spPr>
          <a:xfrm>
            <a:off x="838080" y="2178720"/>
            <a:ext cx="5131080" cy="399780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21" name="PlaceHolder 3"/>
          <p:cNvSpPr>
            <a:spLocks noGrp="1"/>
          </p:cNvSpPr>
          <p:nvPr>
            <p:ph type="body"/>
          </p:nvPr>
        </p:nvSpPr>
        <p:spPr>
          <a:xfrm>
            <a:off x="6226200" y="2178720"/>
            <a:ext cx="513108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22" name="PlaceHolder 4"/>
          <p:cNvSpPr>
            <a:spLocks noGrp="1"/>
          </p:cNvSpPr>
          <p:nvPr>
            <p:ph type="body"/>
          </p:nvPr>
        </p:nvSpPr>
        <p:spPr>
          <a:xfrm>
            <a:off x="6226200" y="4267080"/>
            <a:ext cx="513108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681120"/>
            <a:ext cx="10515240" cy="1325160"/>
          </a:xfrm>
          <a:prstGeom prst="rect">
            <a:avLst/>
          </a:prstGeom>
        </p:spPr>
        <p:txBody>
          <a:bodyPr lIns="0" rIns="0" tIns="0" bIns="0" anchor="ctr">
            <a:spAutoFit/>
          </a:bodyPr>
          <a:p>
            <a:endParaRPr b="0" lang="en-US" sz="1800" spc="-1" strike="noStrike">
              <a:solidFill>
                <a:srgbClr val="000000"/>
              </a:solidFill>
              <a:latin typeface="Avenir Next LT Pro"/>
            </a:endParaRPr>
          </a:p>
        </p:txBody>
      </p:sp>
      <p:sp>
        <p:nvSpPr>
          <p:cNvPr id="24" name="PlaceHolder 2"/>
          <p:cNvSpPr>
            <a:spLocks noGrp="1"/>
          </p:cNvSpPr>
          <p:nvPr>
            <p:ph type="body"/>
          </p:nvPr>
        </p:nvSpPr>
        <p:spPr>
          <a:xfrm>
            <a:off x="838080" y="2178720"/>
            <a:ext cx="513108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25" name="PlaceHolder 3"/>
          <p:cNvSpPr>
            <a:spLocks noGrp="1"/>
          </p:cNvSpPr>
          <p:nvPr>
            <p:ph type="body"/>
          </p:nvPr>
        </p:nvSpPr>
        <p:spPr>
          <a:xfrm>
            <a:off x="6226200" y="2178720"/>
            <a:ext cx="513108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26" name="PlaceHolder 4"/>
          <p:cNvSpPr>
            <a:spLocks noGrp="1"/>
          </p:cNvSpPr>
          <p:nvPr>
            <p:ph type="body"/>
          </p:nvPr>
        </p:nvSpPr>
        <p:spPr>
          <a:xfrm>
            <a:off x="838080" y="4267080"/>
            <a:ext cx="1051524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12188520" cy="6857640"/>
          </a:xfrm>
          <a:prstGeom prst="frame">
            <a:avLst>
              <a:gd name="adj1" fmla="val 7164"/>
            </a:avLst>
          </a:prstGeom>
          <a:gradFill rotWithShape="0">
            <a:gsLst>
              <a:gs pos="0">
                <a:schemeClr val="accent2">
                  <a:alpha val="40000"/>
                </a:schemeClr>
              </a:gs>
              <a:gs pos="100000">
                <a:schemeClr val="accent1">
                  <a:alpha val="40000"/>
                </a:schemeClr>
              </a:gs>
            </a:gsLst>
            <a:lin ang="2700000"/>
          </a:gradFill>
          <a:ln>
            <a:noFill/>
          </a:ln>
        </p:spPr>
        <p:style>
          <a:lnRef idx="2">
            <a:schemeClr val="accent1">
              <a:shade val="50000"/>
            </a:schemeClr>
          </a:lnRef>
          <a:fillRef idx="1">
            <a:schemeClr val="accent1"/>
          </a:fillRef>
          <a:effectRef idx="0">
            <a:schemeClr val="accent1"/>
          </a:effectRef>
          <a:fontRef idx="minor"/>
        </p:style>
      </p:sp>
      <p:sp>
        <p:nvSpPr>
          <p:cNvPr id="1" name="PlaceHolder 2"/>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5400" spc="-1" strike="noStrike">
                <a:solidFill>
                  <a:srgbClr val="58b46b"/>
                </a:solidFill>
                <a:latin typeface="Sabon Next LT"/>
              </a:rPr>
              <a:t>Click to edit Master title style</a:t>
            </a:r>
            <a:endParaRPr b="0" lang="en-US" sz="5400" spc="-1" strike="noStrike">
              <a:solidFill>
                <a:srgbClr val="000000"/>
              </a:solidFill>
              <a:latin typeface="Avenir Next LT Pro"/>
            </a:endParaRPr>
          </a:p>
        </p:txBody>
      </p:sp>
      <p:sp>
        <p:nvSpPr>
          <p:cNvPr id="2" name="PlaceHolder 3"/>
          <p:cNvSpPr>
            <a:spLocks noGrp="1"/>
          </p:cNvSpPr>
          <p:nvPr>
            <p:ph type="dt"/>
          </p:nvPr>
        </p:nvSpPr>
        <p:spPr>
          <a:xfrm>
            <a:off x="838080" y="6429240"/>
            <a:ext cx="2742840" cy="364680"/>
          </a:xfrm>
          <a:prstGeom prst="rect">
            <a:avLst/>
          </a:prstGeom>
        </p:spPr>
        <p:txBody>
          <a:bodyPr anchor="ctr">
            <a:noAutofit/>
          </a:bodyPr>
          <a:p>
            <a:pPr>
              <a:lnSpc>
                <a:spcPct val="100000"/>
              </a:lnSpc>
            </a:pPr>
            <a:fld id="{2C98761F-8E9B-48ED-B32C-EC6FE2B362C1}" type="datetime1">
              <a:rPr b="0" lang="en-US" sz="900" spc="148" strike="noStrike" cap="all">
                <a:solidFill>
                  <a:srgbClr val="ffffff"/>
                </a:solidFill>
                <a:latin typeface="Avenir Next LT Pro"/>
              </a:rPr>
              <a:t>04/24/2023</a:t>
            </a:fld>
            <a:endParaRPr b="0" lang="en-US" sz="900" spc="-1" strike="noStrike">
              <a:latin typeface="Times New Roman"/>
            </a:endParaRPr>
          </a:p>
        </p:txBody>
      </p:sp>
      <p:sp>
        <p:nvSpPr>
          <p:cNvPr id="3" name="PlaceHolder 4"/>
          <p:cNvSpPr>
            <a:spLocks noGrp="1"/>
          </p:cNvSpPr>
          <p:nvPr>
            <p:ph type="ftr"/>
          </p:nvPr>
        </p:nvSpPr>
        <p:spPr>
          <a:xfrm>
            <a:off x="4038480" y="6429240"/>
            <a:ext cx="4114440" cy="364680"/>
          </a:xfrm>
          <a:prstGeom prst="rect">
            <a:avLst/>
          </a:prstGeom>
        </p:spPr>
        <p:txBody>
          <a:bodyPr anchor="ctr">
            <a:noAutofit/>
          </a:bodyPr>
          <a:p>
            <a:pPr algn="ctr">
              <a:lnSpc>
                <a:spcPct val="100000"/>
              </a:lnSpc>
            </a:pPr>
            <a:r>
              <a:rPr b="0" lang="en-US" sz="900" spc="148" strike="noStrike" cap="all">
                <a:solidFill>
                  <a:srgbClr val="ffffff"/>
                </a:solidFill>
                <a:latin typeface="Avenir Next LT Pro"/>
              </a:rPr>
              <a:t>Guy de Dinan, from Ariel Linisfarne's original; Practical Drachenwald 2023</a:t>
            </a:r>
            <a:endParaRPr b="0" lang="en-US" sz="900" spc="-1" strike="noStrike">
              <a:latin typeface="Times New Roman"/>
            </a:endParaRPr>
          </a:p>
        </p:txBody>
      </p:sp>
      <p:sp>
        <p:nvSpPr>
          <p:cNvPr id="4" name="PlaceHolder 5"/>
          <p:cNvSpPr>
            <a:spLocks noGrp="1"/>
          </p:cNvSpPr>
          <p:nvPr>
            <p:ph type="sldNum"/>
          </p:nvPr>
        </p:nvSpPr>
        <p:spPr>
          <a:xfrm>
            <a:off x="8610480" y="6429240"/>
            <a:ext cx="2742840" cy="364680"/>
          </a:xfrm>
          <a:prstGeom prst="rect">
            <a:avLst/>
          </a:prstGeom>
        </p:spPr>
        <p:txBody>
          <a:bodyPr anchor="ctr">
            <a:noAutofit/>
          </a:bodyPr>
          <a:p>
            <a:pPr algn="r">
              <a:lnSpc>
                <a:spcPct val="100000"/>
              </a:lnSpc>
            </a:pPr>
            <a:fld id="{3684944C-C87F-42C8-ACF2-ED04E0A18FAB}" type="slidenum">
              <a:rPr b="0" lang="en-US" sz="900" spc="148" strike="noStrike" cap="all">
                <a:solidFill>
                  <a:srgbClr val="ffffff"/>
                </a:solidFill>
                <a:latin typeface="Avenir Next LT Pro"/>
              </a:rPr>
              <a:t>&lt;number&gt;</a:t>
            </a:fld>
            <a:endParaRPr b="0" lang="en-US" sz="900" spc="-1" strike="noStrike">
              <a:latin typeface="Times New Roman"/>
            </a:endParaRPr>
          </a:p>
        </p:txBody>
      </p:sp>
      <p:sp>
        <p:nvSpPr>
          <p:cNvPr id="5"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413424"/>
                </a:solidFill>
                <a:latin typeface="Avenir Next LT Pro"/>
              </a:rPr>
              <a:t>Click to edit the outline text format</a:t>
            </a:r>
            <a:endParaRPr b="0" lang="en-US" sz="2800" spc="-1" strike="noStrike">
              <a:solidFill>
                <a:srgbClr val="413424"/>
              </a:solidFill>
              <a:latin typeface="Avenir Next LT Pro"/>
            </a:endParaRPr>
          </a:p>
          <a:p>
            <a:pPr lvl="1" marL="864000" indent="-324000">
              <a:spcBef>
                <a:spcPts val="1134"/>
              </a:spcBef>
              <a:buClr>
                <a:srgbClr val="000000"/>
              </a:buClr>
              <a:buSzPct val="75000"/>
              <a:buFont typeface="Symbol" charset="2"/>
              <a:buChar char=""/>
            </a:pPr>
            <a:r>
              <a:rPr b="0" lang="en-US" sz="2000" spc="-1" strike="noStrike">
                <a:solidFill>
                  <a:srgbClr val="413424"/>
                </a:solidFill>
                <a:latin typeface="Avenir Next LT Pro"/>
              </a:rPr>
              <a:t>Second Outline Level</a:t>
            </a:r>
            <a:endParaRPr b="0" lang="en-US" sz="2000" spc="-1" strike="noStrike">
              <a:solidFill>
                <a:srgbClr val="413424"/>
              </a:solidFill>
              <a:latin typeface="Avenir Next LT Pro"/>
            </a:endParaRPr>
          </a:p>
          <a:p>
            <a:pPr lvl="2" marL="1296000" indent="-288000">
              <a:spcBef>
                <a:spcPts val="850"/>
              </a:spcBef>
              <a:buClr>
                <a:srgbClr val="000000"/>
              </a:buClr>
              <a:buSzPct val="45000"/>
              <a:buFont typeface="Wingdings" charset="2"/>
              <a:buChar char=""/>
            </a:pPr>
            <a:r>
              <a:rPr b="0" lang="en-US" sz="1800" spc="-1" strike="noStrike">
                <a:solidFill>
                  <a:srgbClr val="413424"/>
                </a:solidFill>
                <a:latin typeface="Avenir Next LT Pro"/>
              </a:rPr>
              <a:t>Third Outline Level</a:t>
            </a:r>
            <a:endParaRPr b="0" lang="en-US" sz="1800" spc="-1" strike="noStrike">
              <a:solidFill>
                <a:srgbClr val="413424"/>
              </a:solidFill>
              <a:latin typeface="Avenir Next LT Pro"/>
            </a:endParaRPr>
          </a:p>
          <a:p>
            <a:pPr lvl="3" marL="1728000" indent="-216000">
              <a:spcBef>
                <a:spcPts val="567"/>
              </a:spcBef>
              <a:buClr>
                <a:srgbClr val="000000"/>
              </a:buClr>
              <a:buSzPct val="75000"/>
              <a:buFont typeface="Symbol" charset="2"/>
              <a:buChar char=""/>
            </a:pPr>
            <a:r>
              <a:rPr b="0" lang="en-US" sz="1800" spc="-1" strike="noStrike">
                <a:solidFill>
                  <a:srgbClr val="413424"/>
                </a:solidFill>
                <a:latin typeface="Avenir Next LT Pro"/>
              </a:rPr>
              <a:t>Fourth Outline Level</a:t>
            </a:r>
            <a:endParaRPr b="0" lang="en-US" sz="1800" spc="-1" strike="noStrike">
              <a:solidFill>
                <a:srgbClr val="413424"/>
              </a:solidFill>
              <a:latin typeface="Avenir Next LT Pro"/>
            </a:endParaRPr>
          </a:p>
          <a:p>
            <a:pPr lvl="4" marL="2160000" indent="-216000">
              <a:spcBef>
                <a:spcPts val="283"/>
              </a:spcBef>
              <a:buClr>
                <a:srgbClr val="000000"/>
              </a:buClr>
              <a:buSzPct val="45000"/>
              <a:buFont typeface="Wingdings" charset="2"/>
              <a:buChar char=""/>
            </a:pPr>
            <a:r>
              <a:rPr b="0" lang="en-US" sz="2000" spc="-1" strike="noStrike">
                <a:solidFill>
                  <a:srgbClr val="413424"/>
                </a:solidFill>
                <a:latin typeface="Avenir Next LT Pro"/>
              </a:rPr>
              <a:t>Fifth Outline Level</a:t>
            </a:r>
            <a:endParaRPr b="0" lang="en-US" sz="2000" spc="-1" strike="noStrike">
              <a:solidFill>
                <a:srgbClr val="413424"/>
              </a:solidFill>
              <a:latin typeface="Avenir Next LT Pro"/>
            </a:endParaRPr>
          </a:p>
          <a:p>
            <a:pPr lvl="5" marL="2592000" indent="-216000">
              <a:spcBef>
                <a:spcPts val="283"/>
              </a:spcBef>
              <a:buClr>
                <a:srgbClr val="000000"/>
              </a:buClr>
              <a:buSzPct val="45000"/>
              <a:buFont typeface="Wingdings" charset="2"/>
              <a:buChar char=""/>
            </a:pPr>
            <a:r>
              <a:rPr b="0" lang="en-US" sz="2000" spc="-1" strike="noStrike">
                <a:solidFill>
                  <a:srgbClr val="413424"/>
                </a:solidFill>
                <a:latin typeface="Avenir Next LT Pro"/>
              </a:rPr>
              <a:t>Sixth Outline Level</a:t>
            </a:r>
            <a:endParaRPr b="0" lang="en-US" sz="2000" spc="-1" strike="noStrike">
              <a:solidFill>
                <a:srgbClr val="413424"/>
              </a:solidFill>
              <a:latin typeface="Avenir Next LT Pro"/>
            </a:endParaRPr>
          </a:p>
          <a:p>
            <a:pPr lvl="6" marL="3024000" indent="-216000">
              <a:spcBef>
                <a:spcPts val="283"/>
              </a:spcBef>
              <a:buClr>
                <a:srgbClr val="000000"/>
              </a:buClr>
              <a:buSzPct val="45000"/>
              <a:buFont typeface="Wingdings" charset="2"/>
              <a:buChar char=""/>
            </a:pPr>
            <a:r>
              <a:rPr b="0" lang="en-US" sz="2000" spc="-1" strike="noStrike">
                <a:solidFill>
                  <a:srgbClr val="413424"/>
                </a:solidFill>
                <a:latin typeface="Avenir Next LT Pro"/>
              </a:rPr>
              <a:t>Seventh Outline Level</a:t>
            </a:r>
            <a:endParaRPr b="0" lang="en-US" sz="2000" spc="-1" strike="noStrike">
              <a:solidFill>
                <a:srgbClr val="413424"/>
              </a:solidFill>
              <a:latin typeface="Avenir Next LT Pro"/>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0" y="0"/>
            <a:ext cx="12188520" cy="6857640"/>
          </a:xfrm>
          <a:prstGeom prst="frame">
            <a:avLst>
              <a:gd name="adj1" fmla="val 7164"/>
            </a:avLst>
          </a:prstGeom>
          <a:gradFill rotWithShape="0">
            <a:gsLst>
              <a:gs pos="0">
                <a:schemeClr val="accent2">
                  <a:alpha val="40000"/>
                </a:schemeClr>
              </a:gs>
              <a:gs pos="100000">
                <a:schemeClr val="accent1">
                  <a:alpha val="40000"/>
                </a:schemeClr>
              </a:gs>
            </a:gsLst>
            <a:lin ang="2700000"/>
          </a:gradFill>
          <a:ln>
            <a:noFill/>
          </a:ln>
        </p:spPr>
        <p:style>
          <a:lnRef idx="2">
            <a:schemeClr val="accent1">
              <a:shade val="50000"/>
            </a:schemeClr>
          </a:lnRef>
          <a:fillRef idx="1">
            <a:schemeClr val="accent1"/>
          </a:fillRef>
          <a:effectRef idx="0">
            <a:schemeClr val="accent1"/>
          </a:effectRef>
          <a:fontRef idx="minor"/>
        </p:style>
      </p:sp>
      <p:sp>
        <p:nvSpPr>
          <p:cNvPr id="43" name="PlaceHolder 2"/>
          <p:cNvSpPr>
            <a:spLocks noGrp="1"/>
          </p:cNvSpPr>
          <p:nvPr>
            <p:ph type="title"/>
          </p:nvPr>
        </p:nvSpPr>
        <p:spPr>
          <a:xfrm>
            <a:off x="838080" y="681120"/>
            <a:ext cx="10515240" cy="1325160"/>
          </a:xfrm>
          <a:prstGeom prst="rect">
            <a:avLst/>
          </a:prstGeom>
        </p:spPr>
        <p:txBody>
          <a:bodyPr anchor="ctr">
            <a:noAutofit/>
          </a:bodyPr>
          <a:p>
            <a:pPr>
              <a:lnSpc>
                <a:spcPct val="90000"/>
              </a:lnSpc>
            </a:pPr>
            <a:r>
              <a:rPr b="0" lang="en-US" sz="5200" spc="-1" strike="noStrike">
                <a:solidFill>
                  <a:srgbClr val="58b46b"/>
                </a:solidFill>
                <a:latin typeface="Sabon Next LT"/>
              </a:rPr>
              <a:t>Click to edit Master title style</a:t>
            </a:r>
            <a:endParaRPr b="0" lang="en-US" sz="5200" spc="-1" strike="noStrike">
              <a:solidFill>
                <a:srgbClr val="000000"/>
              </a:solidFill>
              <a:latin typeface="Avenir Next LT Pro"/>
            </a:endParaRPr>
          </a:p>
        </p:txBody>
      </p:sp>
      <p:sp>
        <p:nvSpPr>
          <p:cNvPr id="44" name="PlaceHolder 3"/>
          <p:cNvSpPr>
            <a:spLocks noGrp="1"/>
          </p:cNvSpPr>
          <p:nvPr>
            <p:ph type="body"/>
          </p:nvPr>
        </p:nvSpPr>
        <p:spPr>
          <a:xfrm>
            <a:off x="838080" y="2178720"/>
            <a:ext cx="10515240" cy="3997800"/>
          </a:xfrm>
          <a:prstGeom prst="rect">
            <a:avLst/>
          </a:prstGeom>
        </p:spPr>
        <p:txBody>
          <a:bodyPr>
            <a:noAutofit/>
          </a:bodyPr>
          <a:p>
            <a:pPr marL="457200" indent="-228240">
              <a:lnSpc>
                <a:spcPct val="110000"/>
              </a:lnSpc>
              <a:spcBef>
                <a:spcPts val="1001"/>
              </a:spcBef>
              <a:buClr>
                <a:srgbClr val="f0ebe5"/>
              </a:buClr>
              <a:buSzPct val="80000"/>
              <a:buFont typeface="Wingdings" charset="2"/>
              <a:buChar char=""/>
            </a:pPr>
            <a:r>
              <a:rPr b="0" lang="en-US" sz="2800" spc="-1" strike="noStrike">
                <a:solidFill>
                  <a:srgbClr val="413424"/>
                </a:solidFill>
                <a:latin typeface="Avenir Next LT Pro"/>
              </a:rPr>
              <a:t>Click to edit Master text styles</a:t>
            </a:r>
            <a:endParaRPr b="0" lang="en-US" sz="2800" spc="-1" strike="noStrike">
              <a:solidFill>
                <a:srgbClr val="413424"/>
              </a:solidFill>
              <a:latin typeface="Avenir Next LT Pro"/>
            </a:endParaRPr>
          </a:p>
          <a:p>
            <a:pPr lvl="1" marL="685800" indent="-228240">
              <a:lnSpc>
                <a:spcPct val="110000"/>
              </a:lnSpc>
              <a:spcBef>
                <a:spcPts val="499"/>
              </a:spcBef>
              <a:buClr>
                <a:srgbClr val="f0ebe5"/>
              </a:buClr>
              <a:buSzPct val="80000"/>
              <a:buFont typeface="Wingdings" charset="2"/>
              <a:buChar char=""/>
            </a:pPr>
            <a:r>
              <a:rPr b="0" lang="en-US" sz="2400" spc="-1" strike="noStrike">
                <a:solidFill>
                  <a:srgbClr val="413424"/>
                </a:solidFill>
                <a:latin typeface="Avenir Next LT Pro"/>
              </a:rPr>
              <a:t>Second level</a:t>
            </a:r>
            <a:endParaRPr b="0" lang="en-US" sz="2400" spc="-1" strike="noStrike">
              <a:solidFill>
                <a:srgbClr val="413424"/>
              </a:solidFill>
              <a:latin typeface="Avenir Next LT Pro"/>
            </a:endParaRPr>
          </a:p>
          <a:p>
            <a:pPr lvl="2" marL="1257480" indent="-228240">
              <a:lnSpc>
                <a:spcPct val="110000"/>
              </a:lnSpc>
              <a:spcBef>
                <a:spcPts val="499"/>
              </a:spcBef>
              <a:buClr>
                <a:srgbClr val="f0ebe5"/>
              </a:buClr>
              <a:buSzPct val="80000"/>
              <a:buFont typeface="Wingdings" charset="2"/>
              <a:buChar char=""/>
            </a:pPr>
            <a:r>
              <a:rPr b="0" lang="en-US" sz="2000" spc="-1" strike="noStrike">
                <a:solidFill>
                  <a:srgbClr val="413424"/>
                </a:solidFill>
                <a:latin typeface="Avenir Next LT Pro"/>
              </a:rPr>
              <a:t>Third level</a:t>
            </a:r>
            <a:endParaRPr b="0" lang="en-US" sz="2000" spc="-1" strike="noStrike">
              <a:solidFill>
                <a:srgbClr val="413424"/>
              </a:solidFill>
              <a:latin typeface="Avenir Next LT Pro"/>
            </a:endParaRPr>
          </a:p>
          <a:p>
            <a:pPr lvl="3" marL="1600200" indent="-228240">
              <a:lnSpc>
                <a:spcPct val="110000"/>
              </a:lnSpc>
              <a:spcBef>
                <a:spcPts val="499"/>
              </a:spcBef>
              <a:buClr>
                <a:srgbClr val="f0ebe5"/>
              </a:buClr>
              <a:buSzPct val="80000"/>
              <a:buFont typeface="Wingdings" charset="2"/>
              <a:buChar char=""/>
            </a:pPr>
            <a:r>
              <a:rPr b="0" lang="en-US" sz="1800" spc="-1" strike="noStrike">
                <a:solidFill>
                  <a:srgbClr val="413424"/>
                </a:solidFill>
                <a:latin typeface="Avenir Next LT Pro"/>
              </a:rPr>
              <a:t>Fourth level</a:t>
            </a:r>
            <a:endParaRPr b="0" lang="en-US" sz="1800" spc="-1" strike="noStrike">
              <a:solidFill>
                <a:srgbClr val="413424"/>
              </a:solidFill>
              <a:latin typeface="Avenir Next LT Pro"/>
            </a:endParaRPr>
          </a:p>
          <a:p>
            <a:pPr lvl="4" marL="2114640" indent="-228240">
              <a:lnSpc>
                <a:spcPct val="110000"/>
              </a:lnSpc>
              <a:spcBef>
                <a:spcPts val="499"/>
              </a:spcBef>
              <a:buClr>
                <a:srgbClr val="f0ebe5"/>
              </a:buClr>
              <a:buSzPct val="80000"/>
              <a:buFont typeface="Wingdings" charset="2"/>
              <a:buChar char=""/>
            </a:pPr>
            <a:r>
              <a:rPr b="0" lang="en-US" sz="1800" spc="-1" strike="noStrike">
                <a:solidFill>
                  <a:srgbClr val="413424"/>
                </a:solidFill>
                <a:latin typeface="Avenir Next LT Pro"/>
              </a:rPr>
              <a:t>Fifth level</a:t>
            </a:r>
            <a:endParaRPr b="0" lang="en-US" sz="1800" spc="-1" strike="noStrike">
              <a:solidFill>
                <a:srgbClr val="413424"/>
              </a:solidFill>
              <a:latin typeface="Avenir Next LT Pro"/>
            </a:endParaRPr>
          </a:p>
        </p:txBody>
      </p:sp>
      <p:sp>
        <p:nvSpPr>
          <p:cNvPr id="45" name="PlaceHolder 4"/>
          <p:cNvSpPr>
            <a:spLocks noGrp="1"/>
          </p:cNvSpPr>
          <p:nvPr>
            <p:ph type="dt"/>
          </p:nvPr>
        </p:nvSpPr>
        <p:spPr>
          <a:xfrm>
            <a:off x="838080" y="6429240"/>
            <a:ext cx="2742840" cy="364680"/>
          </a:xfrm>
          <a:prstGeom prst="rect">
            <a:avLst/>
          </a:prstGeom>
        </p:spPr>
        <p:txBody>
          <a:bodyPr anchor="ctr">
            <a:noAutofit/>
          </a:bodyPr>
          <a:p>
            <a:pPr>
              <a:lnSpc>
                <a:spcPct val="100000"/>
              </a:lnSpc>
            </a:pPr>
            <a:fld id="{3BEF78CC-6A0B-4B17-8DEB-5EF4A0B4DE17}" type="datetime1">
              <a:rPr b="0" lang="en-US" sz="900" spc="148" strike="noStrike" cap="all">
                <a:solidFill>
                  <a:srgbClr val="ffffff"/>
                </a:solidFill>
                <a:latin typeface="Avenir Next LT Pro"/>
              </a:rPr>
              <a:t>04/24/2023</a:t>
            </a:fld>
            <a:endParaRPr b="0" lang="en-US" sz="900" spc="-1" strike="noStrike">
              <a:latin typeface="Times New Roman"/>
            </a:endParaRPr>
          </a:p>
        </p:txBody>
      </p:sp>
      <p:sp>
        <p:nvSpPr>
          <p:cNvPr id="46" name="PlaceHolder 5"/>
          <p:cNvSpPr>
            <a:spLocks noGrp="1"/>
          </p:cNvSpPr>
          <p:nvPr>
            <p:ph type="ftr"/>
          </p:nvPr>
        </p:nvSpPr>
        <p:spPr>
          <a:xfrm>
            <a:off x="4038480" y="6429240"/>
            <a:ext cx="4114440" cy="364680"/>
          </a:xfrm>
          <a:prstGeom prst="rect">
            <a:avLst/>
          </a:prstGeom>
        </p:spPr>
        <p:txBody>
          <a:bodyPr anchor="ctr">
            <a:noAutofit/>
          </a:bodyPr>
          <a:p>
            <a:pPr algn="ctr">
              <a:lnSpc>
                <a:spcPct val="100000"/>
              </a:lnSpc>
            </a:pPr>
            <a:r>
              <a:rPr b="0" lang="en-US" sz="900" spc="148" strike="noStrike" cap="all">
                <a:solidFill>
                  <a:srgbClr val="ffffff"/>
                </a:solidFill>
                <a:latin typeface="Avenir Next LT Pro"/>
              </a:rPr>
              <a:t>Guy de Dinan, from Ariel Linisfarne's original; Practical Drachenwald 2023</a:t>
            </a:r>
            <a:endParaRPr b="0" lang="en-US" sz="900" spc="-1" strike="noStrike">
              <a:latin typeface="Times New Roman"/>
            </a:endParaRPr>
          </a:p>
        </p:txBody>
      </p:sp>
      <p:sp>
        <p:nvSpPr>
          <p:cNvPr id="47" name="PlaceHolder 6"/>
          <p:cNvSpPr>
            <a:spLocks noGrp="1"/>
          </p:cNvSpPr>
          <p:nvPr>
            <p:ph type="sldNum"/>
          </p:nvPr>
        </p:nvSpPr>
        <p:spPr>
          <a:xfrm>
            <a:off x="8610480" y="6429240"/>
            <a:ext cx="2742840" cy="364680"/>
          </a:xfrm>
          <a:prstGeom prst="rect">
            <a:avLst/>
          </a:prstGeom>
        </p:spPr>
        <p:txBody>
          <a:bodyPr anchor="ctr">
            <a:noAutofit/>
          </a:bodyPr>
          <a:p>
            <a:pPr algn="r">
              <a:lnSpc>
                <a:spcPct val="100000"/>
              </a:lnSpc>
            </a:pPr>
            <a:fld id="{DE77AEAE-847C-4465-99DD-D22D8FC46F8C}" type="slidenum">
              <a:rPr b="0" lang="en-US" sz="900" spc="148" strike="noStrike" cap="all">
                <a:solidFill>
                  <a:srgbClr val="ffffff"/>
                </a:solidFill>
                <a:latin typeface="Avenir Next LT Pro"/>
              </a:rPr>
              <a:t>1</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4" name="CustomShape 1"/>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5" name="TextShape 2"/>
          <p:cNvSpPr txBox="1"/>
          <p:nvPr/>
        </p:nvSpPr>
        <p:spPr>
          <a:xfrm>
            <a:off x="777600" y="396360"/>
            <a:ext cx="4800240" cy="1615320"/>
          </a:xfrm>
          <a:prstGeom prst="rect">
            <a:avLst/>
          </a:prstGeom>
          <a:noFill/>
          <a:ln>
            <a:noFill/>
          </a:ln>
        </p:spPr>
        <p:txBody>
          <a:bodyPr>
            <a:normAutofit/>
          </a:bodyPr>
          <a:p>
            <a:pPr>
              <a:lnSpc>
                <a:spcPct val="90000"/>
              </a:lnSpc>
            </a:pPr>
            <a:r>
              <a:rPr b="0" lang="en-US" sz="5400" spc="-1" strike="noStrike">
                <a:solidFill>
                  <a:srgbClr val="58b46b"/>
                </a:solidFill>
                <a:latin typeface="Sabon Next LT"/>
              </a:rPr>
              <a:t>Your Event Timeline</a:t>
            </a:r>
            <a:endParaRPr b="0" lang="en-US" sz="5400" spc="-1" strike="noStrike">
              <a:solidFill>
                <a:srgbClr val="000000"/>
              </a:solidFill>
              <a:latin typeface="Avenir Next LT Pro"/>
            </a:endParaRPr>
          </a:p>
        </p:txBody>
      </p:sp>
      <p:sp>
        <p:nvSpPr>
          <p:cNvPr id="86" name="TextShape 3"/>
          <p:cNvSpPr txBox="1"/>
          <p:nvPr/>
        </p:nvSpPr>
        <p:spPr>
          <a:xfrm>
            <a:off x="731520" y="2743200"/>
            <a:ext cx="4800240" cy="3017520"/>
          </a:xfrm>
          <a:prstGeom prst="rect">
            <a:avLst/>
          </a:prstGeom>
          <a:noFill/>
          <a:ln>
            <a:noFill/>
          </a:ln>
        </p:spPr>
        <p:txBody>
          <a:bodyPr>
            <a:normAutofit/>
          </a:bodyPr>
          <a:p>
            <a:pPr>
              <a:lnSpc>
                <a:spcPct val="110000"/>
              </a:lnSpc>
              <a:spcBef>
                <a:spcPts val="1001"/>
              </a:spcBef>
            </a:pPr>
            <a:r>
              <a:rPr b="0" lang="en-US" sz="2200" spc="-1" strike="noStrike">
                <a:solidFill>
                  <a:srgbClr val="413424"/>
                </a:solidFill>
                <a:latin typeface="Avenir Next LT Pro"/>
              </a:rPr>
              <a:t>An Calendar To Assist You In Scheduling Your Planning</a:t>
            </a:r>
            <a:endParaRPr b="0" lang="en-US" sz="2200" spc="-1" strike="noStrike">
              <a:latin typeface="Arial"/>
            </a:endParaRPr>
          </a:p>
          <a:p>
            <a:pPr>
              <a:lnSpc>
                <a:spcPct val="110000"/>
              </a:lnSpc>
              <a:spcBef>
                <a:spcPts val="1001"/>
              </a:spcBef>
            </a:pPr>
            <a:br/>
            <a:r>
              <a:rPr b="0" lang="en-US" sz="2200" spc="-1" strike="noStrike">
                <a:solidFill>
                  <a:srgbClr val="413424"/>
                </a:solidFill>
                <a:latin typeface="Avenir Next LT Pro"/>
              </a:rPr>
              <a:t>By HL Guy de Dinan</a:t>
            </a:r>
            <a:endParaRPr b="0" lang="en-US" sz="2200" spc="-1" strike="noStrike">
              <a:latin typeface="Arial"/>
            </a:endParaRPr>
          </a:p>
          <a:p>
            <a:pPr>
              <a:lnSpc>
                <a:spcPct val="110000"/>
              </a:lnSpc>
              <a:spcBef>
                <a:spcPts val="1001"/>
              </a:spcBef>
            </a:pPr>
            <a:r>
              <a:rPr b="0" lang="en-US" sz="1300" spc="-1" strike="noStrike">
                <a:solidFill>
                  <a:srgbClr val="413424"/>
                </a:solidFill>
                <a:latin typeface="Avenir Next LT Pro"/>
              </a:rPr>
              <a:t>V.1 AS.58, being May 2023 in the Gregorian Calendar</a:t>
            </a:r>
            <a:br/>
            <a:br/>
            <a:endParaRPr b="0" lang="en-US" sz="1300" spc="-1" strike="noStrike">
              <a:latin typeface="Arial"/>
            </a:endParaRPr>
          </a:p>
        </p:txBody>
      </p:sp>
      <p:sp>
        <p:nvSpPr>
          <p:cNvPr id="87" name="CustomShape 4"/>
          <p:cNvSpPr/>
          <p:nvPr/>
        </p:nvSpPr>
        <p:spPr>
          <a:xfrm>
            <a:off x="6093720" y="0"/>
            <a:ext cx="6097680" cy="688248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p:style>
      </p:sp>
      <p:sp>
        <p:nvSpPr>
          <p:cNvPr id="88" name="CustomShape 5"/>
          <p:cNvSpPr/>
          <p:nvPr/>
        </p:nvSpPr>
        <p:spPr>
          <a:xfrm>
            <a:off x="6095880" y="0"/>
            <a:ext cx="6091200" cy="6857640"/>
          </a:xfrm>
          <a:prstGeom prst="rect">
            <a:avLst/>
          </a:prstGeom>
          <a:gradFill rotWithShape="0">
            <a:gsLst>
              <a:gs pos="0">
                <a:schemeClr val="accent2"/>
              </a:gs>
              <a:gs pos="100000">
                <a:schemeClr val="accent1"/>
              </a:gs>
            </a:gsLst>
            <a:lin ang="2700000"/>
          </a:gradFill>
          <a:ln>
            <a:noFill/>
          </a:ln>
        </p:spPr>
        <p:style>
          <a:lnRef idx="2">
            <a:schemeClr val="accent1">
              <a:shade val="50000"/>
            </a:schemeClr>
          </a:lnRef>
          <a:fillRef idx="1">
            <a:schemeClr val="accent1"/>
          </a:fillRef>
          <a:effectRef idx="0">
            <a:schemeClr val="accent1"/>
          </a:effectRef>
          <a:fontRef idx="minor"/>
        </p:style>
      </p:sp>
      <p:pic>
        <p:nvPicPr>
          <p:cNvPr id="89" name="Picture 3" descr=""/>
          <p:cNvPicPr/>
          <p:nvPr/>
        </p:nvPicPr>
        <p:blipFill>
          <a:blip r:embed="rId1"/>
          <a:srcRect l="40571" t="0" r="19732" b="0"/>
          <a:stretch/>
        </p:blipFill>
        <p:spPr>
          <a:xfrm>
            <a:off x="6095880" y="0"/>
            <a:ext cx="6083280" cy="6857640"/>
          </a:xfrm>
          <a:prstGeom prst="rect">
            <a:avLst/>
          </a:prstGeom>
          <a:ln>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838080" y="681120"/>
            <a:ext cx="10515240" cy="702720"/>
          </a:xfrm>
          <a:prstGeom prst="rect">
            <a:avLst/>
          </a:prstGeom>
          <a:noFill/>
          <a:ln>
            <a:noFill/>
          </a:ln>
        </p:spPr>
        <p:txBody>
          <a:bodyPr anchor="ctr">
            <a:normAutofit fontScale="82000"/>
          </a:bodyPr>
          <a:p>
            <a:pPr>
              <a:lnSpc>
                <a:spcPct val="90000"/>
              </a:lnSpc>
            </a:pPr>
            <a:r>
              <a:rPr b="0" lang="en-US" sz="5200" spc="-1" strike="noStrike">
                <a:solidFill>
                  <a:srgbClr val="58b46b"/>
                </a:solidFill>
                <a:latin typeface="Sabon Next LT"/>
              </a:rPr>
              <a:t>An Overview</a:t>
            </a:r>
            <a:endParaRPr b="0" lang="en-US" sz="5200" spc="-1" strike="noStrike">
              <a:solidFill>
                <a:srgbClr val="000000"/>
              </a:solidFill>
              <a:latin typeface="Avenir Next LT Pro"/>
            </a:endParaRPr>
          </a:p>
        </p:txBody>
      </p:sp>
      <p:grpSp>
        <p:nvGrpSpPr>
          <p:cNvPr id="91" name="Group 2"/>
          <p:cNvGrpSpPr/>
          <p:nvPr/>
        </p:nvGrpSpPr>
        <p:grpSpPr>
          <a:xfrm>
            <a:off x="2039040" y="2157840"/>
            <a:ext cx="7659360" cy="1614960"/>
            <a:chOff x="2039040" y="2157840"/>
            <a:chExt cx="7659360" cy="1614960"/>
          </a:xfrm>
        </p:grpSpPr>
        <p:sp>
          <p:nvSpPr>
            <p:cNvPr id="92" name="CustomShape 3"/>
            <p:cNvSpPr/>
            <p:nvPr/>
          </p:nvSpPr>
          <p:spPr>
            <a:xfrm>
              <a:off x="2685240" y="2157840"/>
              <a:ext cx="2064240" cy="1614960"/>
            </a:xfrm>
            <a:prstGeom prst="rightArrow">
              <a:avLst>
                <a:gd name="adj1" fmla="val 70000"/>
                <a:gd name="adj2" fmla="val 50000"/>
              </a:avLst>
            </a:prstGeom>
            <a:solidFill>
              <a:schemeClr val="accent1">
                <a:alpha val="90000"/>
                <a:tint val="40000"/>
                <a:hueOff val="0"/>
                <a:satOff val="0"/>
                <a:lumOff val="0"/>
                <a:alphaOff val="0"/>
              </a:schemeClr>
            </a:solidFill>
            <a:ln>
              <a:solidFill>
                <a:schemeClr val="accent1">
                  <a:alpha val="90000"/>
                  <a:tint val="40000"/>
                  <a:hueOff val="0"/>
                  <a:satOff val="0"/>
                  <a:lumOff val="0"/>
                  <a:alphaOff val="0"/>
                </a:schemeClr>
              </a:solidFill>
            </a:ln>
          </p:spPr>
          <p:style>
            <a:lnRef idx="2"/>
            <a:fillRef idx="0"/>
            <a:effectRef idx="0"/>
            <a:fontRef idx="minor"/>
          </p:style>
          <p:txBody>
            <a:bodyPr lIns="25560" rIns="12600" tIns="6480" bIns="6480" anchor="ctr">
              <a:noAutofit/>
            </a:bodyPr>
            <a:p>
              <a:pPr lvl="1" marL="57240" indent="-56880">
                <a:lnSpc>
                  <a:spcPct val="90000"/>
                </a:lnSpc>
                <a:spcAft>
                  <a:spcPts val="150"/>
                </a:spcAft>
                <a:buClr>
                  <a:srgbClr val="000000"/>
                </a:buClr>
                <a:buFont typeface="Symbol" charset="2"/>
                <a:buChar char=""/>
              </a:pPr>
              <a:r>
                <a:rPr b="0" lang="en-US" sz="1000" spc="-1" strike="noStrike">
                  <a:solidFill>
                    <a:srgbClr val="000000"/>
                  </a:solidFill>
                  <a:latin typeface="Avenir Next LT Pro"/>
                </a:rPr>
                <a:t>Overall Plan</a:t>
              </a:r>
              <a:endParaRPr b="0" lang="en-US" sz="1000" spc="-1" strike="noStrike">
                <a:latin typeface="Arial"/>
              </a:endParaRPr>
            </a:p>
            <a:p>
              <a:pPr lvl="1" marL="57240" indent="-56880">
                <a:lnSpc>
                  <a:spcPct val="90000"/>
                </a:lnSpc>
                <a:spcAft>
                  <a:spcPts val="150"/>
                </a:spcAft>
                <a:buClr>
                  <a:srgbClr val="000000"/>
                </a:buClr>
                <a:buFont typeface="Symbol" charset="2"/>
                <a:buChar char=""/>
              </a:pPr>
              <a:r>
                <a:rPr b="0" lang="en-US" sz="1000" spc="-1" strike="noStrike">
                  <a:solidFill>
                    <a:srgbClr val="000000"/>
                  </a:solidFill>
                  <a:latin typeface="Avenir Next LT Pro"/>
                </a:rPr>
                <a:t>Team-Building</a:t>
              </a:r>
              <a:endParaRPr b="0" lang="en-US" sz="1000" spc="-1" strike="noStrike">
                <a:latin typeface="Arial"/>
              </a:endParaRPr>
            </a:p>
          </p:txBody>
        </p:sp>
        <p:sp>
          <p:nvSpPr>
            <p:cNvPr id="93" name="CustomShape 4"/>
            <p:cNvSpPr/>
            <p:nvPr/>
          </p:nvSpPr>
          <p:spPr>
            <a:xfrm>
              <a:off x="2039040" y="2504880"/>
              <a:ext cx="923760" cy="923760"/>
            </a:xfrm>
            <a:prstGeom prst="ellipse">
              <a:avLst/>
            </a:prstGeom>
            <a:solidFill>
              <a:schemeClr val="accent1">
                <a:hueOff val="0"/>
                <a:satOff val="0"/>
                <a:lumOff val="0"/>
                <a:alphaOff val="0"/>
              </a:schemeClr>
            </a:solidFill>
            <a:ln>
              <a:solidFill>
                <a:schemeClr val="lt1">
                  <a:hueOff val="0"/>
                  <a:satOff val="0"/>
                  <a:lumOff val="0"/>
                  <a:alphaOff val="0"/>
                </a:schemeClr>
              </a:solidFill>
            </a:ln>
          </p:spPr>
          <p:style>
            <a:lnRef idx="2"/>
            <a:fillRef idx="0"/>
            <a:effectRef idx="0"/>
            <a:fontRef idx="minor"/>
          </p:style>
          <p:txBody>
            <a:bodyPr lIns="9000" rIns="9000" tIns="9000" bIns="9000" anchor="ctr">
              <a:noAutofit/>
            </a:bodyPr>
            <a:p>
              <a:pPr algn="ctr">
                <a:lnSpc>
                  <a:spcPct val="90000"/>
                </a:lnSpc>
                <a:spcAft>
                  <a:spcPts val="490"/>
                </a:spcAft>
              </a:pPr>
              <a:r>
                <a:rPr b="0" lang="en-US" sz="1400" spc="-1" strike="noStrike">
                  <a:solidFill>
                    <a:srgbClr val="ffffff"/>
                  </a:solidFill>
                  <a:latin typeface="Avenir Next LT Pro"/>
                </a:rPr>
                <a:t>D - 12 to 6 months</a:t>
              </a:r>
              <a:endParaRPr b="0" lang="en-US" sz="1400" spc="-1" strike="noStrike">
                <a:latin typeface="Arial"/>
              </a:endParaRPr>
            </a:p>
          </p:txBody>
        </p:sp>
        <p:sp>
          <p:nvSpPr>
            <p:cNvPr id="94" name="CustomShape 5"/>
            <p:cNvSpPr/>
            <p:nvPr/>
          </p:nvSpPr>
          <p:spPr>
            <a:xfrm>
              <a:off x="5376240" y="2157840"/>
              <a:ext cx="1847880" cy="1614960"/>
            </a:xfrm>
            <a:prstGeom prst="rightArrow">
              <a:avLst>
                <a:gd name="adj1" fmla="val 70000"/>
                <a:gd name="adj2" fmla="val 50000"/>
              </a:avLst>
            </a:prstGeom>
            <a:solidFill>
              <a:schemeClr val="accent1">
                <a:alpha val="90000"/>
                <a:tint val="40000"/>
                <a:hueOff val="0"/>
                <a:satOff val="0"/>
                <a:lumOff val="0"/>
                <a:alphaOff val="0"/>
              </a:schemeClr>
            </a:solidFill>
            <a:ln>
              <a:solidFill>
                <a:schemeClr val="accent1">
                  <a:alpha val="90000"/>
                  <a:tint val="40000"/>
                  <a:hueOff val="0"/>
                  <a:satOff val="0"/>
                  <a:lumOff val="0"/>
                  <a:alphaOff val="0"/>
                </a:schemeClr>
              </a:solidFill>
            </a:ln>
          </p:spPr>
          <p:style>
            <a:lnRef idx="2"/>
            <a:fillRef idx="0"/>
            <a:effectRef idx="0"/>
            <a:fontRef idx="minor"/>
          </p:style>
          <p:txBody>
            <a:bodyPr lIns="25560" rIns="12600" tIns="6480" bIns="6480" anchor="ctr">
              <a:noAutofit/>
            </a:bodyPr>
            <a:p>
              <a:pPr lvl="1" marL="57240" indent="-56880">
                <a:lnSpc>
                  <a:spcPct val="90000"/>
                </a:lnSpc>
                <a:spcAft>
                  <a:spcPts val="150"/>
                </a:spcAft>
                <a:buClr>
                  <a:srgbClr val="000000"/>
                </a:buClr>
                <a:buFont typeface="Symbol" charset="2"/>
                <a:buChar char=""/>
              </a:pPr>
              <a:r>
                <a:rPr b="0" lang="en-US" sz="1000" spc="-1" strike="noStrike">
                  <a:solidFill>
                    <a:srgbClr val="000000"/>
                  </a:solidFill>
                  <a:latin typeface="Avenir Next LT Pro"/>
                </a:rPr>
                <a:t>Event Publicity </a:t>
              </a:r>
              <a:endParaRPr b="0" lang="en-US" sz="1000" spc="-1" strike="noStrike">
                <a:latin typeface="Arial"/>
              </a:endParaRPr>
            </a:p>
            <a:p>
              <a:pPr lvl="1" marL="57240" indent="-56880">
                <a:lnSpc>
                  <a:spcPct val="90000"/>
                </a:lnSpc>
                <a:spcAft>
                  <a:spcPts val="150"/>
                </a:spcAft>
                <a:buClr>
                  <a:srgbClr val="000000"/>
                </a:buClr>
                <a:buFont typeface="Symbol" charset="2"/>
                <a:buChar char=""/>
              </a:pPr>
              <a:r>
                <a:rPr b="0" lang="en-US" sz="1000" spc="-1" strike="noStrike">
                  <a:solidFill>
                    <a:srgbClr val="000000"/>
                  </a:solidFill>
                  <a:latin typeface="Avenir Next LT Pro"/>
                </a:rPr>
                <a:t>Workload and feast planning</a:t>
              </a:r>
              <a:endParaRPr b="0" lang="en-US" sz="1000" spc="-1" strike="noStrike">
                <a:latin typeface="Arial"/>
              </a:endParaRPr>
            </a:p>
          </p:txBody>
        </p:sp>
        <p:sp>
          <p:nvSpPr>
            <p:cNvPr id="95" name="CustomShape 6"/>
            <p:cNvSpPr/>
            <p:nvPr/>
          </p:nvSpPr>
          <p:spPr>
            <a:xfrm>
              <a:off x="4731120" y="2504880"/>
              <a:ext cx="923760" cy="923760"/>
            </a:xfrm>
            <a:prstGeom prst="ellipse">
              <a:avLst/>
            </a:prstGeom>
            <a:solidFill>
              <a:schemeClr val="accent1">
                <a:hueOff val="0"/>
                <a:satOff val="0"/>
                <a:lumOff val="0"/>
                <a:alphaOff val="0"/>
              </a:schemeClr>
            </a:solidFill>
            <a:ln>
              <a:solidFill>
                <a:schemeClr val="lt1">
                  <a:hueOff val="0"/>
                  <a:satOff val="0"/>
                  <a:lumOff val="0"/>
                  <a:alphaOff val="0"/>
                </a:schemeClr>
              </a:solidFill>
            </a:ln>
          </p:spPr>
          <p:style>
            <a:lnRef idx="2"/>
            <a:fillRef idx="0"/>
            <a:effectRef idx="0"/>
            <a:fontRef idx="minor"/>
          </p:style>
          <p:txBody>
            <a:bodyPr lIns="9000" rIns="9000" tIns="9000" bIns="9000" anchor="ctr">
              <a:noAutofit/>
            </a:bodyPr>
            <a:p>
              <a:pPr algn="ctr">
                <a:lnSpc>
                  <a:spcPct val="90000"/>
                </a:lnSpc>
                <a:spcAft>
                  <a:spcPts val="490"/>
                </a:spcAft>
              </a:pPr>
              <a:r>
                <a:rPr b="0" lang="en-US" sz="1400" spc="-1" strike="noStrike">
                  <a:solidFill>
                    <a:srgbClr val="ffffff"/>
                  </a:solidFill>
                  <a:latin typeface="Avenir Next LT Pro"/>
                </a:rPr>
                <a:t>D- 4 months</a:t>
              </a:r>
              <a:endParaRPr b="0" lang="en-US" sz="1400" spc="-1" strike="noStrike">
                <a:latin typeface="Arial"/>
              </a:endParaRPr>
            </a:p>
          </p:txBody>
        </p:sp>
        <p:sp>
          <p:nvSpPr>
            <p:cNvPr id="96" name="CustomShape 7"/>
            <p:cNvSpPr/>
            <p:nvPr/>
          </p:nvSpPr>
          <p:spPr>
            <a:xfrm>
              <a:off x="7850520" y="2157840"/>
              <a:ext cx="1847880" cy="1614960"/>
            </a:xfrm>
            <a:prstGeom prst="rightArrow">
              <a:avLst>
                <a:gd name="adj1" fmla="val 70000"/>
                <a:gd name="adj2" fmla="val 50000"/>
              </a:avLst>
            </a:prstGeom>
            <a:solidFill>
              <a:schemeClr val="accent1">
                <a:alpha val="90000"/>
                <a:tint val="40000"/>
                <a:hueOff val="0"/>
                <a:satOff val="0"/>
                <a:lumOff val="0"/>
                <a:alphaOff val="0"/>
              </a:schemeClr>
            </a:solidFill>
            <a:ln>
              <a:solidFill>
                <a:schemeClr val="accent1">
                  <a:alpha val="90000"/>
                  <a:tint val="40000"/>
                  <a:hueOff val="0"/>
                  <a:satOff val="0"/>
                  <a:lumOff val="0"/>
                  <a:alphaOff val="0"/>
                </a:schemeClr>
              </a:solidFill>
            </a:ln>
          </p:spPr>
          <p:style>
            <a:lnRef idx="2"/>
            <a:fillRef idx="0"/>
            <a:effectRef idx="0"/>
            <a:fontRef idx="minor"/>
          </p:style>
          <p:txBody>
            <a:bodyPr lIns="25560" rIns="12600" tIns="6480" bIns="6480" anchor="ctr">
              <a:noAutofit/>
            </a:bodyPr>
            <a:p>
              <a:pPr lvl="1" marL="57240" indent="-56880">
                <a:lnSpc>
                  <a:spcPct val="90000"/>
                </a:lnSpc>
                <a:spcAft>
                  <a:spcPts val="150"/>
                </a:spcAft>
                <a:buClr>
                  <a:srgbClr val="000000"/>
                </a:buClr>
                <a:buFont typeface="Symbol" charset="2"/>
                <a:buChar char=""/>
              </a:pPr>
              <a:r>
                <a:rPr b="0" lang="en-US" sz="1000" spc="-1" strike="noStrike">
                  <a:solidFill>
                    <a:srgbClr val="000000"/>
                  </a:solidFill>
                  <a:latin typeface="Avenir Next LT Pro"/>
                </a:rPr>
                <a:t>Scheduling, Courts and Royals</a:t>
              </a:r>
              <a:endParaRPr b="0" lang="en-US" sz="1000" spc="-1" strike="noStrike">
                <a:latin typeface="Arial"/>
              </a:endParaRPr>
            </a:p>
            <a:p>
              <a:pPr lvl="1" marL="57240" indent="-56880">
                <a:lnSpc>
                  <a:spcPct val="90000"/>
                </a:lnSpc>
                <a:spcAft>
                  <a:spcPts val="150"/>
                </a:spcAft>
                <a:buClr>
                  <a:srgbClr val="000000"/>
                </a:buClr>
                <a:buFont typeface="Symbol" charset="2"/>
                <a:buChar char=""/>
              </a:pPr>
              <a:r>
                <a:rPr b="0" lang="en-US" sz="1000" spc="-1" strike="noStrike">
                  <a:solidFill>
                    <a:srgbClr val="000000"/>
                  </a:solidFill>
                  <a:latin typeface="Avenir Next LT Pro"/>
                </a:rPr>
                <a:t>Reservations</a:t>
              </a:r>
              <a:endParaRPr b="0" lang="en-US" sz="1000" spc="-1" strike="noStrike">
                <a:latin typeface="Arial"/>
              </a:endParaRPr>
            </a:p>
            <a:p>
              <a:pPr>
                <a:lnSpc>
                  <a:spcPct val="90000"/>
                </a:lnSpc>
                <a:spcAft>
                  <a:spcPts val="150"/>
                </a:spcAft>
              </a:pPr>
              <a:endParaRPr b="0" lang="en-US" sz="1000" spc="-1" strike="noStrike">
                <a:latin typeface="Arial"/>
              </a:endParaRPr>
            </a:p>
          </p:txBody>
        </p:sp>
        <p:sp>
          <p:nvSpPr>
            <p:cNvPr id="97" name="CustomShape 8"/>
            <p:cNvSpPr/>
            <p:nvPr/>
          </p:nvSpPr>
          <p:spPr>
            <a:xfrm>
              <a:off x="7236000" y="2504880"/>
              <a:ext cx="923760" cy="923760"/>
            </a:xfrm>
            <a:prstGeom prst="ellipse">
              <a:avLst/>
            </a:prstGeom>
            <a:solidFill>
              <a:schemeClr val="accent1">
                <a:hueOff val="0"/>
                <a:satOff val="0"/>
                <a:lumOff val="0"/>
                <a:alphaOff val="0"/>
              </a:schemeClr>
            </a:solidFill>
            <a:ln>
              <a:solidFill>
                <a:schemeClr val="lt1">
                  <a:hueOff val="0"/>
                  <a:satOff val="0"/>
                  <a:lumOff val="0"/>
                  <a:alphaOff val="0"/>
                </a:schemeClr>
              </a:solidFill>
            </a:ln>
          </p:spPr>
          <p:style>
            <a:lnRef idx="2"/>
            <a:fillRef idx="0"/>
            <a:effectRef idx="0"/>
            <a:fontRef idx="minor"/>
          </p:style>
          <p:txBody>
            <a:bodyPr lIns="9000" rIns="9000" tIns="9000" bIns="9000" anchor="ctr">
              <a:noAutofit/>
            </a:bodyPr>
            <a:p>
              <a:pPr algn="ctr">
                <a:lnSpc>
                  <a:spcPct val="90000"/>
                </a:lnSpc>
                <a:spcAft>
                  <a:spcPts val="490"/>
                </a:spcAft>
              </a:pPr>
              <a:r>
                <a:rPr b="0" lang="en-US" sz="1400" spc="-1" strike="noStrike">
                  <a:solidFill>
                    <a:srgbClr val="ffffff"/>
                  </a:solidFill>
                  <a:latin typeface="Avenir Next LT Pro"/>
                </a:rPr>
                <a:t>D-3 Months</a:t>
              </a:r>
              <a:endParaRPr b="0" lang="en-US" sz="1400" spc="-1" strike="noStrike">
                <a:latin typeface="Arial"/>
              </a:endParaRPr>
            </a:p>
          </p:txBody>
        </p:sp>
      </p:grpSp>
      <p:grpSp>
        <p:nvGrpSpPr>
          <p:cNvPr id="98" name="Group 9"/>
          <p:cNvGrpSpPr/>
          <p:nvPr/>
        </p:nvGrpSpPr>
        <p:grpSpPr>
          <a:xfrm>
            <a:off x="0" y="0"/>
            <a:ext cx="36000" cy="36000"/>
            <a:chOff x="0" y="0"/>
            <a:chExt cx="36000" cy="36000"/>
          </a:xfrm>
        </p:grpSpPr>
      </p:grpSp>
      <p:grpSp>
        <p:nvGrpSpPr>
          <p:cNvPr id="99" name="Group 10"/>
          <p:cNvGrpSpPr/>
          <p:nvPr/>
        </p:nvGrpSpPr>
        <p:grpSpPr>
          <a:xfrm>
            <a:off x="883800" y="3924720"/>
            <a:ext cx="5009400" cy="1614960"/>
            <a:chOff x="883800" y="3924720"/>
            <a:chExt cx="5009400" cy="1614960"/>
          </a:xfrm>
        </p:grpSpPr>
        <p:sp>
          <p:nvSpPr>
            <p:cNvPr id="100" name="CustomShape 11"/>
            <p:cNvSpPr/>
            <p:nvPr/>
          </p:nvSpPr>
          <p:spPr>
            <a:xfrm>
              <a:off x="1589400" y="3924720"/>
              <a:ext cx="1847880" cy="1614960"/>
            </a:xfrm>
            <a:prstGeom prst="rightArrow">
              <a:avLst>
                <a:gd name="adj1" fmla="val 70000"/>
                <a:gd name="adj2" fmla="val 50000"/>
              </a:avLst>
            </a:prstGeom>
            <a:solidFill>
              <a:schemeClr val="accent1">
                <a:alpha val="90000"/>
                <a:tint val="40000"/>
                <a:hueOff val="0"/>
                <a:satOff val="0"/>
                <a:lumOff val="0"/>
                <a:alphaOff val="0"/>
              </a:schemeClr>
            </a:solidFill>
            <a:ln>
              <a:solidFill>
                <a:schemeClr val="accent1">
                  <a:alpha val="90000"/>
                  <a:tint val="40000"/>
                  <a:hueOff val="0"/>
                  <a:satOff val="0"/>
                  <a:lumOff val="0"/>
                  <a:alphaOff val="0"/>
                </a:schemeClr>
              </a:solidFill>
            </a:ln>
          </p:spPr>
          <p:style>
            <a:lnRef idx="2"/>
            <a:fillRef idx="0"/>
            <a:effectRef idx="0"/>
            <a:fontRef idx="minor"/>
          </p:style>
          <p:txBody>
            <a:bodyPr lIns="35640" rIns="17640" tIns="9000" bIns="9000" anchor="ctr">
              <a:noAutofit/>
            </a:bodyPr>
            <a:p>
              <a:pPr lvl="1" marL="114480" indent="-114120">
                <a:lnSpc>
                  <a:spcPct val="90000"/>
                </a:lnSpc>
                <a:spcAft>
                  <a:spcPts val="210"/>
                </a:spcAft>
                <a:buClr>
                  <a:srgbClr val="000000"/>
                </a:buClr>
                <a:buFont typeface="Symbol" charset="2"/>
                <a:buChar char=""/>
              </a:pPr>
              <a:r>
                <a:rPr b="0" lang="en-US" sz="1400" spc="-1" strike="noStrike">
                  <a:solidFill>
                    <a:srgbClr val="000000"/>
                  </a:solidFill>
                  <a:latin typeface="Avenir Next LT Pro"/>
                </a:rPr>
                <a:t>Review</a:t>
              </a:r>
              <a:endParaRPr b="0" lang="en-US" sz="1400" spc="-1" strike="noStrike">
                <a:latin typeface="Arial"/>
              </a:endParaRPr>
            </a:p>
            <a:p>
              <a:pPr lvl="1" marL="114480" indent="-114120">
                <a:lnSpc>
                  <a:spcPct val="90000"/>
                </a:lnSpc>
                <a:spcAft>
                  <a:spcPts val="210"/>
                </a:spcAft>
                <a:buClr>
                  <a:srgbClr val="000000"/>
                </a:buClr>
                <a:buFont typeface="Symbol" charset="2"/>
                <a:buChar char=""/>
              </a:pPr>
              <a:r>
                <a:rPr b="0" lang="en-US" sz="1400" spc="-1" strike="noStrike">
                  <a:solidFill>
                    <a:srgbClr val="000000"/>
                  </a:solidFill>
                  <a:latin typeface="Avenir Next LT Pro"/>
                </a:rPr>
                <a:t>Logistics</a:t>
              </a:r>
              <a:endParaRPr b="0" lang="en-US" sz="1400" spc="-1" strike="noStrike">
                <a:latin typeface="Arial"/>
              </a:endParaRPr>
            </a:p>
          </p:txBody>
        </p:sp>
        <p:sp>
          <p:nvSpPr>
            <p:cNvPr id="101" name="CustomShape 12"/>
            <p:cNvSpPr/>
            <p:nvPr/>
          </p:nvSpPr>
          <p:spPr>
            <a:xfrm>
              <a:off x="883800" y="4270680"/>
              <a:ext cx="923760" cy="923760"/>
            </a:xfrm>
            <a:prstGeom prst="ellipse">
              <a:avLst/>
            </a:prstGeom>
            <a:solidFill>
              <a:schemeClr val="accent1">
                <a:hueOff val="0"/>
                <a:satOff val="0"/>
                <a:lumOff val="0"/>
                <a:alphaOff val="0"/>
              </a:schemeClr>
            </a:solidFill>
            <a:ln>
              <a:solidFill>
                <a:schemeClr val="lt1">
                  <a:hueOff val="0"/>
                  <a:satOff val="0"/>
                  <a:lumOff val="0"/>
                  <a:alphaOff val="0"/>
                </a:schemeClr>
              </a:solidFill>
            </a:ln>
          </p:spPr>
          <p:style>
            <a:lnRef idx="2"/>
            <a:fillRef idx="0"/>
            <a:effectRef idx="0"/>
            <a:fontRef idx="minor"/>
          </p:style>
          <p:txBody>
            <a:bodyPr lIns="9000" rIns="9000" tIns="9000" bIns="9000" anchor="ctr">
              <a:noAutofit/>
            </a:bodyPr>
            <a:p>
              <a:pPr algn="ctr">
                <a:lnSpc>
                  <a:spcPct val="90000"/>
                </a:lnSpc>
                <a:spcAft>
                  <a:spcPts val="490"/>
                </a:spcAft>
              </a:pPr>
              <a:r>
                <a:rPr b="0" lang="en-US" sz="1400" spc="-1" strike="noStrike">
                  <a:solidFill>
                    <a:srgbClr val="ffffff"/>
                  </a:solidFill>
                  <a:latin typeface="Avenir Next LT Pro"/>
                </a:rPr>
                <a:t>D- 2 months</a:t>
              </a:r>
              <a:endParaRPr b="0" lang="en-US" sz="1400" spc="-1" strike="noStrike">
                <a:latin typeface="Arial"/>
              </a:endParaRPr>
            </a:p>
          </p:txBody>
        </p:sp>
        <p:sp>
          <p:nvSpPr>
            <p:cNvPr id="102" name="CustomShape 13"/>
            <p:cNvSpPr/>
            <p:nvPr/>
          </p:nvSpPr>
          <p:spPr>
            <a:xfrm>
              <a:off x="4045320" y="3924720"/>
              <a:ext cx="1847880" cy="1614960"/>
            </a:xfrm>
            <a:prstGeom prst="rightArrow">
              <a:avLst>
                <a:gd name="adj1" fmla="val 70000"/>
                <a:gd name="adj2" fmla="val 50000"/>
              </a:avLst>
            </a:prstGeom>
            <a:solidFill>
              <a:schemeClr val="accent1">
                <a:alpha val="90000"/>
                <a:tint val="40000"/>
                <a:hueOff val="0"/>
                <a:satOff val="0"/>
                <a:lumOff val="0"/>
                <a:alphaOff val="0"/>
              </a:schemeClr>
            </a:solidFill>
            <a:ln>
              <a:solidFill>
                <a:schemeClr val="accent1">
                  <a:alpha val="90000"/>
                  <a:tint val="40000"/>
                  <a:hueOff val="0"/>
                  <a:satOff val="0"/>
                  <a:lumOff val="0"/>
                  <a:alphaOff val="0"/>
                </a:schemeClr>
              </a:solidFill>
            </a:ln>
          </p:spPr>
          <p:style>
            <a:lnRef idx="2"/>
            <a:fillRef idx="0"/>
            <a:effectRef idx="0"/>
            <a:fontRef idx="minor"/>
          </p:style>
          <p:txBody>
            <a:bodyPr lIns="35640" rIns="17640" tIns="9000" bIns="9000" anchor="ctr">
              <a:noAutofit/>
            </a:bodyPr>
            <a:p>
              <a:pPr lvl="1" marL="114480" indent="-114120">
                <a:lnSpc>
                  <a:spcPct val="90000"/>
                </a:lnSpc>
                <a:spcAft>
                  <a:spcPts val="210"/>
                </a:spcAft>
                <a:buClr>
                  <a:srgbClr val="000000"/>
                </a:buClr>
                <a:buFont typeface="Symbol" charset="2"/>
                <a:buChar char=""/>
              </a:pPr>
              <a:r>
                <a:rPr b="0" lang="en-US" sz="1400" spc="-1" strike="noStrike">
                  <a:solidFill>
                    <a:srgbClr val="000000"/>
                  </a:solidFill>
                  <a:latin typeface="Avenir Next LT Pro"/>
                </a:rPr>
                <a:t>Updates</a:t>
              </a:r>
              <a:endParaRPr b="0" lang="en-US" sz="1400" spc="-1" strike="noStrike">
                <a:latin typeface="Arial"/>
              </a:endParaRPr>
            </a:p>
            <a:p>
              <a:pPr lvl="1" marL="114480" indent="-114120">
                <a:lnSpc>
                  <a:spcPct val="90000"/>
                </a:lnSpc>
                <a:spcAft>
                  <a:spcPts val="210"/>
                </a:spcAft>
                <a:buClr>
                  <a:srgbClr val="000000"/>
                </a:buClr>
                <a:buFont typeface="Symbol" charset="2"/>
                <a:buChar char=""/>
              </a:pPr>
              <a:r>
                <a:rPr b="0" lang="en-US" sz="1400" spc="-1" strike="noStrike">
                  <a:solidFill>
                    <a:srgbClr val="000000"/>
                  </a:solidFill>
                  <a:latin typeface="Avenir Next LT Pro"/>
                </a:rPr>
                <a:t>Liaison</a:t>
              </a:r>
              <a:endParaRPr b="0" lang="en-US" sz="1400" spc="-1" strike="noStrike">
                <a:latin typeface="Arial"/>
              </a:endParaRPr>
            </a:p>
          </p:txBody>
        </p:sp>
        <p:sp>
          <p:nvSpPr>
            <p:cNvPr id="103" name="CustomShape 14"/>
            <p:cNvSpPr/>
            <p:nvPr/>
          </p:nvSpPr>
          <p:spPr>
            <a:xfrm>
              <a:off x="3406320" y="4263480"/>
              <a:ext cx="923760" cy="923760"/>
            </a:xfrm>
            <a:prstGeom prst="ellipse">
              <a:avLst/>
            </a:prstGeom>
            <a:solidFill>
              <a:schemeClr val="accent1">
                <a:hueOff val="0"/>
                <a:satOff val="0"/>
                <a:lumOff val="0"/>
                <a:alphaOff val="0"/>
              </a:schemeClr>
            </a:solidFill>
            <a:ln>
              <a:solidFill>
                <a:schemeClr val="lt1">
                  <a:hueOff val="0"/>
                  <a:satOff val="0"/>
                  <a:lumOff val="0"/>
                  <a:alphaOff val="0"/>
                </a:schemeClr>
              </a:solidFill>
            </a:ln>
          </p:spPr>
          <p:style>
            <a:lnRef idx="2"/>
            <a:fillRef idx="0"/>
            <a:effectRef idx="0"/>
            <a:fontRef idx="minor"/>
          </p:style>
          <p:txBody>
            <a:bodyPr lIns="9000" rIns="9000" tIns="9000" bIns="9000" anchor="ctr">
              <a:noAutofit/>
            </a:bodyPr>
            <a:p>
              <a:pPr algn="ctr">
                <a:lnSpc>
                  <a:spcPct val="90000"/>
                </a:lnSpc>
                <a:spcAft>
                  <a:spcPts val="490"/>
                </a:spcAft>
              </a:pPr>
              <a:r>
                <a:rPr b="0" lang="en-US" sz="1400" spc="-1" strike="noStrike">
                  <a:solidFill>
                    <a:srgbClr val="ffffff"/>
                  </a:solidFill>
                  <a:latin typeface="Avenir Next LT Pro"/>
                </a:rPr>
                <a:t>D-1 Month</a:t>
              </a:r>
              <a:endParaRPr b="0" lang="en-US" sz="1400" spc="-1" strike="noStrike">
                <a:latin typeface="Arial"/>
              </a:endParaRPr>
            </a:p>
          </p:txBody>
        </p:sp>
      </p:grpSp>
      <p:grpSp>
        <p:nvGrpSpPr>
          <p:cNvPr id="104" name="Group 15"/>
          <p:cNvGrpSpPr/>
          <p:nvPr/>
        </p:nvGrpSpPr>
        <p:grpSpPr>
          <a:xfrm>
            <a:off x="0" y="0"/>
            <a:ext cx="36000" cy="36000"/>
            <a:chOff x="0" y="0"/>
            <a:chExt cx="36000" cy="36000"/>
          </a:xfrm>
        </p:grpSpPr>
      </p:grpSp>
      <p:sp>
        <p:nvSpPr>
          <p:cNvPr id="105" name="CustomShape 16"/>
          <p:cNvSpPr/>
          <p:nvPr/>
        </p:nvSpPr>
        <p:spPr>
          <a:xfrm>
            <a:off x="6363360" y="3924720"/>
            <a:ext cx="1646640" cy="1614960"/>
          </a:xfrm>
          <a:prstGeom prst="octagon">
            <a:avLst>
              <a:gd name="adj" fmla="val 29289"/>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Avenir Next LT Pro"/>
              </a:rPr>
              <a:t>EVENT</a:t>
            </a:r>
            <a:endParaRPr b="0" lang="en-US" sz="1800" spc="-1" strike="noStrike">
              <a:latin typeface="Arial"/>
            </a:endParaRPr>
          </a:p>
        </p:txBody>
      </p:sp>
      <p:sp>
        <p:nvSpPr>
          <p:cNvPr id="106" name="CustomShape 17"/>
          <p:cNvSpPr/>
          <p:nvPr/>
        </p:nvSpPr>
        <p:spPr>
          <a:xfrm>
            <a:off x="8930880" y="3976920"/>
            <a:ext cx="1734480" cy="1496520"/>
          </a:xfrm>
          <a:prstGeom prst="plaque">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Avenir Next LT Pro"/>
              </a:rPr>
              <a:t>Wrap-up</a:t>
            </a:r>
            <a:endParaRPr b="0" lang="en-US" sz="1800" spc="-1" strike="noStrike">
              <a:latin typeface="Arial"/>
            </a:endParaRPr>
          </a:p>
        </p:txBody>
      </p:sp>
      <p:sp>
        <p:nvSpPr>
          <p:cNvPr id="107" name="CustomShape 18"/>
          <p:cNvSpPr/>
          <p:nvPr/>
        </p:nvSpPr>
        <p:spPr>
          <a:xfrm>
            <a:off x="797760" y="1490760"/>
            <a:ext cx="57254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Avenir Next LT Pro"/>
              </a:rPr>
              <a:t>Key Maxim – plan early and check your planning</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838080" y="681120"/>
            <a:ext cx="10515240" cy="1325160"/>
          </a:xfrm>
          <a:prstGeom prst="rect">
            <a:avLst/>
          </a:prstGeom>
          <a:noFill/>
          <a:ln>
            <a:noFill/>
          </a:ln>
        </p:spPr>
        <p:txBody>
          <a:bodyPr anchor="ctr">
            <a:noAutofit/>
          </a:bodyPr>
          <a:p>
            <a:pPr>
              <a:lnSpc>
                <a:spcPct val="90000"/>
              </a:lnSpc>
            </a:pPr>
            <a:r>
              <a:rPr b="0" lang="en-US" sz="5200" spc="-1" strike="noStrike">
                <a:solidFill>
                  <a:srgbClr val="58b46b"/>
                </a:solidFill>
                <a:latin typeface="Sabon Next LT"/>
              </a:rPr>
              <a:t>12 to 6 months before your event</a:t>
            </a:r>
            <a:endParaRPr b="0" lang="en-US" sz="5200" spc="-1" strike="noStrike">
              <a:solidFill>
                <a:srgbClr val="000000"/>
              </a:solidFill>
              <a:latin typeface="Avenir Next LT Pro"/>
            </a:endParaRPr>
          </a:p>
        </p:txBody>
      </p:sp>
      <p:sp>
        <p:nvSpPr>
          <p:cNvPr id="109" name="TextShape 2"/>
          <p:cNvSpPr txBox="1"/>
          <p:nvPr/>
        </p:nvSpPr>
        <p:spPr>
          <a:xfrm>
            <a:off x="838080" y="1747440"/>
            <a:ext cx="10515240" cy="4429080"/>
          </a:xfrm>
          <a:prstGeom prst="rect">
            <a:avLst/>
          </a:prstGeom>
          <a:noFill/>
          <a:ln>
            <a:noFill/>
          </a:ln>
        </p:spPr>
        <p:txBody>
          <a:bodyPr>
            <a:normAutofit fontScale="82000"/>
          </a:bodyPr>
          <a:p>
            <a:pPr marL="343080" indent="-342720">
              <a:lnSpc>
                <a:spcPct val="110000"/>
              </a:lnSpc>
              <a:spcBef>
                <a:spcPts val="1001"/>
              </a:spcBef>
              <a:buClr>
                <a:srgbClr val="413424"/>
              </a:buClr>
              <a:buSzPct val="80000"/>
              <a:buFont typeface="Wingdings" charset="2"/>
              <a:buChar char=""/>
            </a:pPr>
            <a:r>
              <a:rPr b="1" lang="en-US" sz="1200" spc="-1" strike="noStrike">
                <a:solidFill>
                  <a:srgbClr val="413424"/>
                </a:solidFill>
                <a:latin typeface="Arial"/>
                <a:ea typeface="Times New Roman"/>
              </a:rPr>
              <a:t>Decide on the event </a:t>
            </a:r>
            <a:r>
              <a:rPr b="0" lang="en-US" sz="1200" spc="-1" strike="noStrike">
                <a:solidFill>
                  <a:srgbClr val="413424"/>
                </a:solidFill>
                <a:latin typeface="Arial"/>
                <a:ea typeface="Times New Roman"/>
              </a:rPr>
              <a:t>– set out your basic plan – what is your event theme, how big do you want it to be, start documenting your plan (Practical Drachenwald Event toolkit is a good template). Make sure you have a sponsoring group, and agree parameters, including if they are willing to risk a loss (and by how much).</a:t>
            </a:r>
            <a:endParaRPr b="0" lang="en-US" sz="1200" spc="-1" strike="noStrike">
              <a:solidFill>
                <a:srgbClr val="413424"/>
              </a:solidFill>
              <a:latin typeface="Avenir Next LT Pro"/>
            </a:endParaRPr>
          </a:p>
          <a:p>
            <a:pPr marL="343080" indent="-342720">
              <a:lnSpc>
                <a:spcPct val="110000"/>
              </a:lnSpc>
              <a:spcBef>
                <a:spcPts val="1001"/>
              </a:spcBef>
              <a:buClr>
                <a:srgbClr val="413424"/>
              </a:buClr>
              <a:buSzPct val="80000"/>
              <a:buFont typeface="Wingdings" charset="2"/>
              <a:buChar char=""/>
            </a:pPr>
            <a:r>
              <a:rPr b="1" lang="en-US" sz="1200" spc="-1" strike="noStrike">
                <a:solidFill>
                  <a:srgbClr val="413424"/>
                </a:solidFill>
                <a:latin typeface="Arial"/>
                <a:ea typeface="Times New Roman"/>
              </a:rPr>
              <a:t>Talk to People about your plan </a:t>
            </a:r>
            <a:r>
              <a:rPr b="0" lang="en-US" sz="1200" spc="-1" strike="noStrike">
                <a:solidFill>
                  <a:srgbClr val="413424"/>
                </a:solidFill>
                <a:latin typeface="Arial"/>
                <a:ea typeface="Times New Roman"/>
              </a:rPr>
              <a:t>– official events need sponsoring by a group. Talk to other groups, check for potential event clashes on the calendar</a:t>
            </a:r>
            <a:endParaRPr b="0" lang="en-US" sz="1200" spc="-1" strike="noStrike">
              <a:solidFill>
                <a:srgbClr val="413424"/>
              </a:solidFill>
              <a:latin typeface="Avenir Next LT Pro"/>
            </a:endParaRPr>
          </a:p>
          <a:p>
            <a:pPr marL="343080" indent="-342720">
              <a:lnSpc>
                <a:spcPct val="110000"/>
              </a:lnSpc>
              <a:spcBef>
                <a:spcPts val="1001"/>
              </a:spcBef>
              <a:buClr>
                <a:srgbClr val="413424"/>
              </a:buClr>
              <a:buSzPct val="80000"/>
              <a:buFont typeface="Wingdings" charset="2"/>
              <a:buChar char=""/>
            </a:pPr>
            <a:r>
              <a:rPr b="1" lang="en-US" sz="1200" spc="-1" strike="noStrike">
                <a:solidFill>
                  <a:srgbClr val="413424"/>
                </a:solidFill>
                <a:latin typeface="Arial"/>
                <a:ea typeface="Times New Roman"/>
              </a:rPr>
              <a:t>Plan Early. </a:t>
            </a:r>
            <a:r>
              <a:rPr b="0" lang="en-US" sz="1200" spc="-1" strike="noStrike">
                <a:solidFill>
                  <a:srgbClr val="413424"/>
                </a:solidFill>
                <a:latin typeface="Arial"/>
                <a:ea typeface="Times New Roman"/>
              </a:rPr>
              <a:t>SCA planning cycles are notoriously short-term. This causes problems for attendees in booking transport and holiday time. It also loses potential site bookings that are popular with weddings and filming. Large events such as conventions have up to two years advance planning.</a:t>
            </a:r>
            <a:endParaRPr b="0" lang="en-US" sz="1200" spc="-1" strike="noStrike">
              <a:solidFill>
                <a:srgbClr val="413424"/>
              </a:solidFill>
              <a:latin typeface="Avenir Next LT Pro"/>
            </a:endParaRPr>
          </a:p>
          <a:p>
            <a:pPr marL="343080" indent="-342720">
              <a:lnSpc>
                <a:spcPct val="110000"/>
              </a:lnSpc>
              <a:spcBef>
                <a:spcPts val="1001"/>
              </a:spcBef>
              <a:buClr>
                <a:srgbClr val="413424"/>
              </a:buClr>
              <a:buSzPct val="80000"/>
              <a:buFont typeface="Wingdings" charset="2"/>
              <a:buChar char=""/>
            </a:pPr>
            <a:r>
              <a:rPr b="1" lang="en-US" sz="1200" spc="-1" strike="noStrike">
                <a:solidFill>
                  <a:srgbClr val="413424"/>
                </a:solidFill>
                <a:latin typeface="Arial"/>
                <a:ea typeface="Times New Roman"/>
              </a:rPr>
              <a:t>Find a site and check available dates, terms and conditions.</a:t>
            </a:r>
            <a:r>
              <a:rPr b="0" lang="en-US" sz="1200" spc="-1" strike="noStrike">
                <a:solidFill>
                  <a:srgbClr val="413424"/>
                </a:solidFill>
                <a:latin typeface="Arial"/>
                <a:ea typeface="Times New Roman"/>
              </a:rPr>
              <a:t> Do not reserve it until your event and budget is approved by the group seneschal. Check cancellation terms and set a decision date if you need to cancel due to poor bookings. </a:t>
            </a:r>
            <a:r>
              <a:rPr b="1" lang="en-US" sz="1200" spc="-1" strike="noStrike">
                <a:solidFill>
                  <a:srgbClr val="413424"/>
                </a:solidFill>
                <a:latin typeface="Arial"/>
                <a:ea typeface="Times New Roman"/>
              </a:rPr>
              <a:t>At least one site visit is a must</a:t>
            </a:r>
            <a:r>
              <a:rPr b="0" lang="en-US" sz="1200" spc="-1" strike="noStrike">
                <a:solidFill>
                  <a:srgbClr val="413424"/>
                </a:solidFill>
                <a:latin typeface="Arial"/>
                <a:ea typeface="Times New Roman"/>
              </a:rPr>
              <a:t>.</a:t>
            </a:r>
            <a:endParaRPr b="0" lang="en-US" sz="1200" spc="-1" strike="noStrike">
              <a:solidFill>
                <a:srgbClr val="413424"/>
              </a:solidFill>
              <a:latin typeface="Avenir Next LT Pro"/>
            </a:endParaRPr>
          </a:p>
          <a:p>
            <a:pPr marL="343080" indent="-342720">
              <a:lnSpc>
                <a:spcPct val="110000"/>
              </a:lnSpc>
              <a:spcBef>
                <a:spcPts val="1001"/>
              </a:spcBef>
              <a:buClr>
                <a:srgbClr val="413424"/>
              </a:buClr>
              <a:buSzPct val="80000"/>
              <a:buFont typeface="Wingdings" charset="2"/>
              <a:buChar char=""/>
            </a:pPr>
            <a:r>
              <a:rPr b="1" lang="en-US" sz="1200" spc="-1" strike="noStrike">
                <a:solidFill>
                  <a:srgbClr val="413424"/>
                </a:solidFill>
                <a:latin typeface="Arial"/>
                <a:ea typeface="Times New Roman"/>
              </a:rPr>
              <a:t>Work out a tentative budget</a:t>
            </a:r>
            <a:r>
              <a:rPr b="0" lang="en-US" sz="1200" spc="-1" strike="noStrike">
                <a:solidFill>
                  <a:srgbClr val="413424"/>
                </a:solidFill>
                <a:latin typeface="Arial"/>
                <a:ea typeface="Times New Roman"/>
              </a:rPr>
              <a:t>. The Event toolkit has a budget calculator. Decide concessions and complimentary places (Royals, key staff, etc.). Set a reasonable break-even (60-75% is a good rule of thumb) – an even with a higher breakeven than that runs the risk of a loss.</a:t>
            </a:r>
            <a:endParaRPr b="0" lang="en-US" sz="1200" spc="-1" strike="noStrike">
              <a:solidFill>
                <a:srgbClr val="413424"/>
              </a:solidFill>
              <a:latin typeface="Avenir Next LT Pro"/>
            </a:endParaRPr>
          </a:p>
          <a:p>
            <a:pPr marL="343080" indent="-342720">
              <a:lnSpc>
                <a:spcPct val="110000"/>
              </a:lnSpc>
              <a:spcBef>
                <a:spcPts val="1001"/>
              </a:spcBef>
              <a:buClr>
                <a:srgbClr val="413424"/>
              </a:buClr>
              <a:buSzPct val="80000"/>
              <a:buFont typeface="Wingdings" charset="2"/>
              <a:buChar char=""/>
            </a:pPr>
            <a:r>
              <a:rPr b="1" lang="en-US" sz="1200" spc="-1" strike="noStrike">
                <a:solidFill>
                  <a:srgbClr val="413424"/>
                </a:solidFill>
                <a:latin typeface="Arial"/>
                <a:ea typeface="Times New Roman"/>
              </a:rPr>
              <a:t>Build your core team</a:t>
            </a:r>
            <a:r>
              <a:rPr b="0" lang="en-US" sz="1200" spc="-1" strike="noStrike">
                <a:solidFill>
                  <a:srgbClr val="413424"/>
                </a:solidFill>
                <a:latin typeface="Arial"/>
                <a:ea typeface="Times New Roman"/>
              </a:rPr>
              <a:t>. Steward, deputy steward (for support and potential take-over), Cook, Head of hall/service, Reservations, Clean-up head, marshal in charge.</a:t>
            </a:r>
            <a:endParaRPr b="0" lang="en-US" sz="1200" spc="-1" strike="noStrike">
              <a:solidFill>
                <a:srgbClr val="413424"/>
              </a:solidFill>
              <a:latin typeface="Avenir Next LT Pro"/>
            </a:endParaRPr>
          </a:p>
          <a:p>
            <a:pPr marL="343080" indent="-342720">
              <a:lnSpc>
                <a:spcPct val="110000"/>
              </a:lnSpc>
              <a:spcBef>
                <a:spcPts val="1001"/>
              </a:spcBef>
              <a:buClr>
                <a:srgbClr val="413424"/>
              </a:buClr>
              <a:buSzPct val="80000"/>
              <a:buFont typeface="Wingdings" charset="2"/>
              <a:buChar char=""/>
            </a:pPr>
            <a:r>
              <a:rPr b="1" lang="en-US" sz="1200" spc="-1" strike="noStrike">
                <a:solidFill>
                  <a:srgbClr val="413424"/>
                </a:solidFill>
                <a:latin typeface="Arial"/>
                <a:ea typeface="Times New Roman"/>
              </a:rPr>
              <a:t>Schedule Team Meetings</a:t>
            </a:r>
            <a:r>
              <a:rPr b="0" lang="en-US" sz="1200" spc="-1" strike="noStrike">
                <a:solidFill>
                  <a:srgbClr val="413424"/>
                </a:solidFill>
                <a:latin typeface="Arial"/>
                <a:ea typeface="Times New Roman"/>
              </a:rPr>
              <a:t>. These are a must. Online is most practical. Keep them regular, even if the workload is low. </a:t>
            </a:r>
            <a:endParaRPr b="0" lang="en-US" sz="1200" spc="-1" strike="noStrike">
              <a:solidFill>
                <a:srgbClr val="413424"/>
              </a:solidFill>
              <a:latin typeface="Avenir Next LT Pro"/>
            </a:endParaRPr>
          </a:p>
          <a:p>
            <a:pPr marL="343080" indent="-342720">
              <a:lnSpc>
                <a:spcPct val="110000"/>
              </a:lnSpc>
              <a:spcBef>
                <a:spcPts val="1001"/>
              </a:spcBef>
              <a:buClr>
                <a:srgbClr val="413424"/>
              </a:buClr>
              <a:buSzPct val="80000"/>
              <a:buFont typeface="Wingdings" charset="2"/>
              <a:buChar char=""/>
            </a:pPr>
            <a:r>
              <a:rPr b="1" lang="en-US" sz="1200" spc="-1" strike="noStrike">
                <a:solidFill>
                  <a:srgbClr val="413424"/>
                </a:solidFill>
                <a:latin typeface="Arial"/>
                <a:ea typeface="Times New Roman"/>
              </a:rPr>
              <a:t>Get the event approved by the group seneschal</a:t>
            </a:r>
            <a:r>
              <a:rPr b="0" lang="en-US" sz="1200" spc="-1" strike="noStrike">
                <a:solidFill>
                  <a:srgbClr val="413424"/>
                </a:solidFill>
                <a:latin typeface="Arial"/>
                <a:ea typeface="Times New Roman"/>
              </a:rPr>
              <a:t>. If this is an official Barony/Principality/Kingdom event, gain approval appropriately. You may be competing with other bids, so have a plan if rejected.</a:t>
            </a:r>
            <a:endParaRPr b="0" lang="en-US" sz="1200" spc="-1" strike="noStrike">
              <a:solidFill>
                <a:srgbClr val="413424"/>
              </a:solidFill>
              <a:latin typeface="Avenir Next LT Pro"/>
            </a:endParaRPr>
          </a:p>
          <a:p>
            <a:pPr marL="343080" indent="-342720">
              <a:lnSpc>
                <a:spcPct val="110000"/>
              </a:lnSpc>
              <a:spcBef>
                <a:spcPts val="1001"/>
              </a:spcBef>
              <a:buClr>
                <a:srgbClr val="413424"/>
              </a:buClr>
              <a:buSzPct val="80000"/>
              <a:buFont typeface="Wingdings" charset="2"/>
              <a:buChar char=""/>
            </a:pPr>
            <a:r>
              <a:rPr b="1" lang="en-US" sz="1200" spc="-1" strike="noStrike">
                <a:solidFill>
                  <a:srgbClr val="413424"/>
                </a:solidFill>
                <a:latin typeface="Arial"/>
                <a:ea typeface="Times New Roman"/>
              </a:rPr>
              <a:t>Reserve the date on the kingdom web site event calendar</a:t>
            </a:r>
            <a:r>
              <a:rPr b="0" lang="en-US" sz="1200" spc="-1" strike="noStrike">
                <a:solidFill>
                  <a:srgbClr val="413424"/>
                </a:solidFill>
                <a:latin typeface="Arial"/>
                <a:ea typeface="Times New Roman"/>
              </a:rPr>
              <a:t>. This is now an easy online form on the Drachenwald calendar. Be aware that while Save The Date entries are possible, they will NOT count as official events until your calendar entry meets the calendar requirements.</a:t>
            </a:r>
            <a:endParaRPr b="0" lang="en-US" sz="1200" spc="-1" strike="noStrike">
              <a:solidFill>
                <a:srgbClr val="413424"/>
              </a:solidFill>
              <a:latin typeface="Avenir Next LT Pro"/>
            </a:endParaRPr>
          </a:p>
          <a:p>
            <a:pPr marL="343080" indent="-342720">
              <a:lnSpc>
                <a:spcPct val="110000"/>
              </a:lnSpc>
              <a:spcBef>
                <a:spcPts val="1001"/>
              </a:spcBef>
              <a:buClr>
                <a:srgbClr val="413424"/>
              </a:buClr>
              <a:buSzPct val="80000"/>
              <a:buFont typeface="Wingdings" charset="2"/>
              <a:buChar char=""/>
            </a:pPr>
            <a:r>
              <a:rPr b="1" lang="en-US" sz="1200" spc="-1" strike="noStrike">
                <a:solidFill>
                  <a:srgbClr val="413424"/>
                </a:solidFill>
                <a:latin typeface="Arial"/>
                <a:ea typeface="Times New Roman"/>
              </a:rPr>
              <a:t>Set up your online presence. </a:t>
            </a:r>
            <a:r>
              <a:rPr b="0" lang="en-US" sz="1200" spc="-1" strike="noStrike">
                <a:solidFill>
                  <a:srgbClr val="413424"/>
                </a:solidFill>
                <a:latin typeface="Arial"/>
                <a:ea typeface="Times New Roman"/>
              </a:rPr>
              <a:t>A basic web page at this point is sufficient. This will be where all of your online information will reside. Your social media will point to this. An initial announcement ONCE your event is approved and on the calendar will be a good start.</a:t>
            </a:r>
            <a:endParaRPr b="0" lang="en-US" sz="1200" spc="-1" strike="noStrike">
              <a:solidFill>
                <a:srgbClr val="413424"/>
              </a:solidFill>
              <a:latin typeface="Avenir Next LT Pro"/>
            </a:endParaRPr>
          </a:p>
          <a:p>
            <a:pPr>
              <a:lnSpc>
                <a:spcPct val="110000"/>
              </a:lnSpc>
              <a:spcBef>
                <a:spcPts val="1001"/>
              </a:spcBef>
            </a:pPr>
            <a:endParaRPr b="0" lang="en-US" sz="1200" spc="-1" strike="noStrike">
              <a:solidFill>
                <a:srgbClr val="413424"/>
              </a:solidFill>
              <a:latin typeface="Avenir Next LT Pro"/>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838080" y="681120"/>
            <a:ext cx="10515240" cy="1325160"/>
          </a:xfrm>
          <a:prstGeom prst="rect">
            <a:avLst/>
          </a:prstGeom>
          <a:noFill/>
          <a:ln>
            <a:noFill/>
          </a:ln>
        </p:spPr>
        <p:txBody>
          <a:bodyPr anchor="ctr">
            <a:noAutofit/>
          </a:bodyPr>
          <a:p>
            <a:pPr>
              <a:lnSpc>
                <a:spcPct val="90000"/>
              </a:lnSpc>
            </a:pPr>
            <a:r>
              <a:rPr b="0" lang="en-US" sz="5200" spc="-1" strike="noStrike">
                <a:solidFill>
                  <a:srgbClr val="58b46b"/>
                </a:solidFill>
                <a:latin typeface="Sabon Next LT"/>
              </a:rPr>
              <a:t>4 Months Before Event</a:t>
            </a:r>
            <a:endParaRPr b="0" lang="en-US" sz="5200" spc="-1" strike="noStrike">
              <a:solidFill>
                <a:srgbClr val="000000"/>
              </a:solidFill>
              <a:latin typeface="Avenir Next LT Pro"/>
            </a:endParaRPr>
          </a:p>
        </p:txBody>
      </p:sp>
      <p:sp>
        <p:nvSpPr>
          <p:cNvPr id="111" name="TextShape 2"/>
          <p:cNvSpPr txBox="1"/>
          <p:nvPr/>
        </p:nvSpPr>
        <p:spPr>
          <a:xfrm>
            <a:off x="838080" y="1690920"/>
            <a:ext cx="10515240" cy="4485600"/>
          </a:xfrm>
          <a:prstGeom prst="rect">
            <a:avLst/>
          </a:prstGeom>
          <a:noFill/>
          <a:ln>
            <a:noFill/>
          </a:ln>
        </p:spPr>
        <p:txBody>
          <a:bodyPr>
            <a:normAutofit fontScale="70000"/>
          </a:bodyPr>
          <a:p>
            <a:pPr marL="343080" indent="-342720">
              <a:lnSpc>
                <a:spcPct val="110000"/>
              </a:lnSpc>
              <a:spcBef>
                <a:spcPts val="1001"/>
              </a:spcBef>
              <a:buClr>
                <a:srgbClr val="413424"/>
              </a:buClr>
              <a:buSzPct val="80000"/>
              <a:buFont typeface="Wingdings" charset="2"/>
              <a:buChar char=""/>
            </a:pPr>
            <a:r>
              <a:rPr b="1" lang="en-US" sz="1200" spc="-1" strike="noStrike">
                <a:solidFill>
                  <a:srgbClr val="413424"/>
                </a:solidFill>
                <a:latin typeface="Arial"/>
                <a:ea typeface="Times New Roman"/>
              </a:rPr>
              <a:t>Advertising. </a:t>
            </a:r>
            <a:r>
              <a:rPr b="0" lang="en-US" sz="1200" spc="-1" strike="noStrike">
                <a:solidFill>
                  <a:srgbClr val="413424"/>
                </a:solidFill>
                <a:latin typeface="Arial"/>
                <a:ea typeface="Times New Roman"/>
              </a:rPr>
              <a:t>Make sure your Dragons Tale Announcement is accurate and your calendar entry has met requirements (if you only submitted a Save the Date).</a:t>
            </a:r>
            <a:endParaRPr b="0" lang="en-US" sz="1200" spc="-1" strike="noStrike">
              <a:solidFill>
                <a:srgbClr val="413424"/>
              </a:solidFill>
              <a:latin typeface="Avenir Next LT Pro"/>
            </a:endParaRPr>
          </a:p>
          <a:p>
            <a:pPr marL="343080" indent="-342720">
              <a:lnSpc>
                <a:spcPct val="110000"/>
              </a:lnSpc>
              <a:spcBef>
                <a:spcPts val="1001"/>
              </a:spcBef>
              <a:buClr>
                <a:srgbClr val="413424"/>
              </a:buClr>
              <a:buSzPct val="80000"/>
              <a:buFont typeface="Wingdings" charset="2"/>
              <a:buChar char=""/>
            </a:pPr>
            <a:r>
              <a:rPr b="1" lang="en-US" sz="1200" spc="-1" strike="noStrike">
                <a:solidFill>
                  <a:srgbClr val="413424"/>
                </a:solidFill>
                <a:latin typeface="Arial"/>
                <a:ea typeface="Times New Roman"/>
              </a:rPr>
              <a:t>Site Liaison. </a:t>
            </a:r>
            <a:r>
              <a:rPr b="0" lang="en-US" sz="1200" spc="-1" strike="noStrike">
                <a:solidFill>
                  <a:srgbClr val="413424"/>
                </a:solidFill>
                <a:latin typeface="Arial"/>
                <a:ea typeface="Times New Roman"/>
              </a:rPr>
              <a:t>Keep regular contact with your venue. You need to have a site visit, and also scope any accessibility needs and issues. This is mainly for good relations, but also to avoid isues like double-bookings, asusmptions and miscommunications. Keep written records in case of disputes or error – also for any replacement of yourself or the liaison person.</a:t>
            </a:r>
            <a:endParaRPr b="0" lang="en-US" sz="1200" spc="-1" strike="noStrike">
              <a:solidFill>
                <a:srgbClr val="413424"/>
              </a:solidFill>
              <a:latin typeface="Avenir Next LT Pro"/>
            </a:endParaRPr>
          </a:p>
          <a:p>
            <a:pPr marL="343080" indent="-342720">
              <a:lnSpc>
                <a:spcPct val="110000"/>
              </a:lnSpc>
              <a:spcBef>
                <a:spcPts val="1001"/>
              </a:spcBef>
              <a:buClr>
                <a:srgbClr val="413424"/>
              </a:buClr>
              <a:buSzPct val="80000"/>
              <a:buFont typeface="Wingdings" charset="2"/>
              <a:buChar char=""/>
            </a:pPr>
            <a:r>
              <a:rPr b="1" lang="en-US" sz="1200" spc="-1" strike="noStrike">
                <a:solidFill>
                  <a:srgbClr val="413424"/>
                </a:solidFill>
                <a:latin typeface="Arial"/>
                <a:ea typeface="Times New Roman"/>
              </a:rPr>
              <a:t>Online presence improvements</a:t>
            </a:r>
            <a:r>
              <a:rPr b="0" lang="en-US" sz="1200" spc="-1" strike="noStrike">
                <a:solidFill>
                  <a:srgbClr val="413424"/>
                </a:solidFill>
                <a:latin typeface="Arial"/>
                <a:ea typeface="Times New Roman"/>
              </a:rPr>
              <a:t>. You should be able to populate your website with details and open reservations. Add transport information – public transportation is a must. Describe the journey options form the nearest major transport hub/city to the door of the event. Be aware that you will have late-arriving attendees if you are setting up on a work-day. Advise them of late-night travel issues – e.g. last time for bus/train and what to do if they can’t catch it.</a:t>
            </a:r>
            <a:endParaRPr b="0" lang="en-US" sz="1200" spc="-1" strike="noStrike">
              <a:solidFill>
                <a:srgbClr val="413424"/>
              </a:solidFill>
              <a:latin typeface="Avenir Next LT Pro"/>
            </a:endParaRPr>
          </a:p>
          <a:p>
            <a:pPr marL="343080" indent="-342720">
              <a:lnSpc>
                <a:spcPct val="110000"/>
              </a:lnSpc>
              <a:spcBef>
                <a:spcPts val="1001"/>
              </a:spcBef>
              <a:buClr>
                <a:srgbClr val="413424"/>
              </a:buClr>
              <a:buSzPct val="80000"/>
              <a:buFont typeface="Wingdings" charset="2"/>
              <a:buChar char=""/>
            </a:pPr>
            <a:r>
              <a:rPr b="1" lang="en-US" sz="1200" spc="-1" strike="noStrike">
                <a:solidFill>
                  <a:srgbClr val="413424"/>
                </a:solidFill>
                <a:latin typeface="Arial"/>
                <a:ea typeface="Times New Roman"/>
              </a:rPr>
              <a:t>Emails</a:t>
            </a:r>
            <a:r>
              <a:rPr b="0" lang="en-US" sz="1200" spc="-1" strike="noStrike">
                <a:solidFill>
                  <a:srgbClr val="413424"/>
                </a:solidFill>
                <a:latin typeface="Arial"/>
                <a:ea typeface="Times New Roman"/>
              </a:rPr>
              <a:t>. Post information on the event to Drachenwald (DW-L) and local mailing lists, where available. </a:t>
            </a:r>
            <a:endParaRPr b="0" lang="en-US" sz="1200" spc="-1" strike="noStrike">
              <a:solidFill>
                <a:srgbClr val="413424"/>
              </a:solidFill>
              <a:latin typeface="Avenir Next LT Pro"/>
            </a:endParaRPr>
          </a:p>
          <a:p>
            <a:pPr marL="343080" indent="-342720">
              <a:lnSpc>
                <a:spcPct val="110000"/>
              </a:lnSpc>
              <a:spcBef>
                <a:spcPts val="1001"/>
              </a:spcBef>
              <a:buClr>
                <a:srgbClr val="413424"/>
              </a:buClr>
              <a:buSzPct val="80000"/>
              <a:buFont typeface="Wingdings" charset="2"/>
              <a:buChar char=""/>
            </a:pPr>
            <a:r>
              <a:rPr b="1" lang="en-US" sz="1200" spc="-1" strike="noStrike">
                <a:solidFill>
                  <a:srgbClr val="413424"/>
                </a:solidFill>
                <a:latin typeface="Arial"/>
                <a:ea typeface="Times New Roman"/>
              </a:rPr>
              <a:t>Website and Promotion</a:t>
            </a:r>
            <a:r>
              <a:rPr b="0" lang="en-US" sz="1200" spc="-1" strike="noStrike">
                <a:solidFill>
                  <a:srgbClr val="413424"/>
                </a:solidFill>
                <a:latin typeface="Arial"/>
                <a:ea typeface="Times New Roman"/>
              </a:rPr>
              <a:t>. Update your your web site with event information. This is a regular consideration each month. Use pictures, address your audience. Schedule regular promotions. Each major update can provide you with promotion opportunities, e.g.</a:t>
            </a:r>
            <a:endParaRPr b="0" lang="en-US" sz="1200" spc="-1" strike="noStrike">
              <a:solidFill>
                <a:srgbClr val="413424"/>
              </a:solidFill>
              <a:latin typeface="Avenir Next LT Pro"/>
            </a:endParaRPr>
          </a:p>
          <a:p>
            <a:pPr lvl="1" marL="571680" indent="-342720">
              <a:lnSpc>
                <a:spcPct val="110000"/>
              </a:lnSpc>
              <a:spcBef>
                <a:spcPts val="499"/>
              </a:spcBef>
              <a:buClr>
                <a:srgbClr val="413424"/>
              </a:buClr>
              <a:buSzPct val="80000"/>
              <a:buFont typeface="Wingdings" charset="2"/>
              <a:buChar char=""/>
            </a:pPr>
            <a:r>
              <a:rPr b="0" lang="en-US" sz="1200" spc="-1" strike="noStrike">
                <a:solidFill>
                  <a:srgbClr val="413424"/>
                </a:solidFill>
                <a:latin typeface="Arial"/>
                <a:ea typeface="Times New Roman"/>
              </a:rPr>
              <a:t>Initial Schedule</a:t>
            </a:r>
            <a:endParaRPr b="0" lang="en-US" sz="1200" spc="-1" strike="noStrike">
              <a:solidFill>
                <a:srgbClr val="413424"/>
              </a:solidFill>
              <a:latin typeface="Avenir Next LT Pro"/>
            </a:endParaRPr>
          </a:p>
          <a:p>
            <a:pPr lvl="1" marL="571680" indent="-342720">
              <a:lnSpc>
                <a:spcPct val="110000"/>
              </a:lnSpc>
              <a:spcBef>
                <a:spcPts val="499"/>
              </a:spcBef>
              <a:buClr>
                <a:srgbClr val="413424"/>
              </a:buClr>
              <a:buSzPct val="80000"/>
              <a:buFont typeface="Wingdings" charset="2"/>
              <a:buChar char=""/>
            </a:pPr>
            <a:r>
              <a:rPr b="0" lang="en-US" sz="1200" spc="-1" strike="noStrike">
                <a:solidFill>
                  <a:srgbClr val="413424"/>
                </a:solidFill>
                <a:latin typeface="Arial"/>
                <a:ea typeface="Times New Roman"/>
              </a:rPr>
              <a:t>New activity streams – e.g. Prize Plays, traders</a:t>
            </a:r>
            <a:endParaRPr b="0" lang="en-US" sz="1200" spc="-1" strike="noStrike">
              <a:solidFill>
                <a:srgbClr val="413424"/>
              </a:solidFill>
              <a:latin typeface="Avenir Next LT Pro"/>
            </a:endParaRPr>
          </a:p>
          <a:p>
            <a:pPr lvl="1" marL="571680" indent="-342720">
              <a:lnSpc>
                <a:spcPct val="110000"/>
              </a:lnSpc>
              <a:spcBef>
                <a:spcPts val="499"/>
              </a:spcBef>
              <a:buClr>
                <a:srgbClr val="413424"/>
              </a:buClr>
              <a:buSzPct val="80000"/>
              <a:buFont typeface="Wingdings" charset="2"/>
              <a:buChar char=""/>
            </a:pPr>
            <a:r>
              <a:rPr b="0" lang="en-US" sz="1200" spc="-1" strike="noStrike">
                <a:solidFill>
                  <a:srgbClr val="413424"/>
                </a:solidFill>
                <a:latin typeface="Arial"/>
                <a:ea typeface="Times New Roman"/>
              </a:rPr>
              <a:t>Opening of Reservations – including prices and costs</a:t>
            </a:r>
            <a:endParaRPr b="0" lang="en-US" sz="1200" spc="-1" strike="noStrike">
              <a:solidFill>
                <a:srgbClr val="413424"/>
              </a:solidFill>
              <a:latin typeface="Avenir Next LT Pro"/>
            </a:endParaRPr>
          </a:p>
          <a:p>
            <a:pPr lvl="1" marL="571680" indent="-342720">
              <a:lnSpc>
                <a:spcPct val="110000"/>
              </a:lnSpc>
              <a:spcBef>
                <a:spcPts val="499"/>
              </a:spcBef>
              <a:buClr>
                <a:srgbClr val="413424"/>
              </a:buClr>
              <a:buSzPct val="80000"/>
              <a:buFont typeface="Wingdings" charset="2"/>
              <a:buChar char=""/>
            </a:pPr>
            <a:r>
              <a:rPr b="0" lang="en-US" sz="1200" spc="-1" strike="noStrike">
                <a:solidFill>
                  <a:srgbClr val="413424"/>
                </a:solidFill>
                <a:latin typeface="Arial"/>
                <a:ea typeface="Times New Roman"/>
              </a:rPr>
              <a:t>Calls for volunteers. Be specific about what you need and estimated time commitments.</a:t>
            </a:r>
            <a:endParaRPr b="0" lang="en-US" sz="1200" spc="-1" strike="noStrike">
              <a:solidFill>
                <a:srgbClr val="413424"/>
              </a:solidFill>
              <a:latin typeface="Avenir Next LT Pro"/>
            </a:endParaRPr>
          </a:p>
          <a:p>
            <a:pPr lvl="1" marL="571680" indent="-342720">
              <a:lnSpc>
                <a:spcPct val="110000"/>
              </a:lnSpc>
              <a:spcBef>
                <a:spcPts val="499"/>
              </a:spcBef>
              <a:buClr>
                <a:srgbClr val="413424"/>
              </a:buClr>
              <a:buSzPct val="80000"/>
              <a:buFont typeface="Wingdings" charset="2"/>
              <a:buChar char=""/>
            </a:pPr>
            <a:r>
              <a:rPr b="0" lang="en-US" sz="1200" spc="-1" strike="noStrike">
                <a:solidFill>
                  <a:srgbClr val="413424"/>
                </a:solidFill>
                <a:latin typeface="Arial"/>
                <a:ea typeface="Times New Roman"/>
              </a:rPr>
              <a:t>Calls for activity leaders and class teachers (depending on your event format)</a:t>
            </a:r>
            <a:endParaRPr b="0" lang="en-US" sz="1200" spc="-1" strike="noStrike">
              <a:solidFill>
                <a:srgbClr val="413424"/>
              </a:solidFill>
              <a:latin typeface="Avenir Next LT Pro"/>
            </a:endParaRPr>
          </a:p>
          <a:p>
            <a:pPr lvl="1" marL="571680" indent="-342720">
              <a:lnSpc>
                <a:spcPct val="110000"/>
              </a:lnSpc>
              <a:spcBef>
                <a:spcPts val="499"/>
              </a:spcBef>
              <a:buClr>
                <a:srgbClr val="413424"/>
              </a:buClr>
              <a:buSzPct val="80000"/>
              <a:buFont typeface="Wingdings" charset="2"/>
              <a:buChar char=""/>
            </a:pPr>
            <a:r>
              <a:rPr b="0" lang="en-US" sz="1200" spc="-1" strike="noStrike">
                <a:solidFill>
                  <a:srgbClr val="413424"/>
                </a:solidFill>
                <a:latin typeface="Arial"/>
                <a:ea typeface="Times New Roman"/>
              </a:rPr>
              <a:t>Feast Menu – this is both an enticement and also allows people with allergies to frame their queries. The earlier the better on this one.</a:t>
            </a:r>
            <a:endParaRPr b="0" lang="en-US" sz="1200" spc="-1" strike="noStrike">
              <a:solidFill>
                <a:srgbClr val="413424"/>
              </a:solidFill>
              <a:latin typeface="Avenir Next LT Pro"/>
            </a:endParaRPr>
          </a:p>
          <a:p>
            <a:pPr marL="343080" indent="-342720">
              <a:lnSpc>
                <a:spcPct val="110000"/>
              </a:lnSpc>
              <a:spcBef>
                <a:spcPts val="1001"/>
              </a:spcBef>
              <a:buClr>
                <a:srgbClr val="413424"/>
              </a:buClr>
              <a:buSzPct val="80000"/>
              <a:buFont typeface="Wingdings" charset="2"/>
              <a:buChar char=""/>
            </a:pPr>
            <a:r>
              <a:rPr b="1" lang="en-US" sz="1200" spc="-1" strike="noStrike">
                <a:solidFill>
                  <a:srgbClr val="413424"/>
                </a:solidFill>
                <a:latin typeface="Arial"/>
                <a:ea typeface="Times New Roman"/>
              </a:rPr>
              <a:t>Reservations</a:t>
            </a:r>
            <a:r>
              <a:rPr b="0" lang="en-US" sz="1200" spc="-1" strike="noStrike">
                <a:solidFill>
                  <a:srgbClr val="413424"/>
                </a:solidFill>
                <a:latin typeface="Arial"/>
                <a:ea typeface="Times New Roman"/>
              </a:rPr>
              <a:t>. Opening reservations allows people to book in and commit, as well as bring in funding. It will also allow you to start calling for volunteers to bulk out your on-the-day event crews – kitchen, clean up, activity support, etc.</a:t>
            </a:r>
            <a:endParaRPr b="0" lang="en-US" sz="1200" spc="-1" strike="noStrike">
              <a:solidFill>
                <a:srgbClr val="413424"/>
              </a:solidFill>
              <a:latin typeface="Avenir Next LT Pro"/>
            </a:endParaRPr>
          </a:p>
          <a:p>
            <a:pPr marL="343080" indent="-342720">
              <a:lnSpc>
                <a:spcPct val="110000"/>
              </a:lnSpc>
              <a:spcBef>
                <a:spcPts val="1001"/>
              </a:spcBef>
              <a:buClr>
                <a:srgbClr val="413424"/>
              </a:buClr>
              <a:buSzPct val="80000"/>
              <a:buFont typeface="Wingdings" charset="2"/>
              <a:buChar char=""/>
            </a:pPr>
            <a:r>
              <a:rPr b="1" lang="en-US" sz="1200" spc="-1" strike="noStrike">
                <a:solidFill>
                  <a:srgbClr val="413424"/>
                </a:solidFill>
                <a:latin typeface="Arial"/>
                <a:ea typeface="Times New Roman"/>
              </a:rPr>
              <a:t>Meetings. </a:t>
            </a:r>
            <a:r>
              <a:rPr b="0" lang="en-US" sz="1200" spc="-1" strike="noStrike">
                <a:solidFill>
                  <a:srgbClr val="413424"/>
                </a:solidFill>
                <a:latin typeface="Arial"/>
                <a:ea typeface="Times New Roman"/>
              </a:rPr>
              <a:t>Your team will be discussing the overall planning and filling in the blanks on the information you have. Review what risks you might encounter. Go through the accessibility checklist. Check your budget, what is your risk of a loss? If you and your team are feeling overloaded, bring in more people to help.</a:t>
            </a:r>
            <a:endParaRPr b="0" lang="en-US" sz="1200" spc="-1" strike="noStrike">
              <a:solidFill>
                <a:srgbClr val="413424"/>
              </a:solidFill>
              <a:latin typeface="Avenir Next LT Pro"/>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838080" y="681120"/>
            <a:ext cx="10515240" cy="1325160"/>
          </a:xfrm>
          <a:prstGeom prst="rect">
            <a:avLst/>
          </a:prstGeom>
          <a:noFill/>
          <a:ln>
            <a:noFill/>
          </a:ln>
        </p:spPr>
        <p:txBody>
          <a:bodyPr anchor="ctr">
            <a:noAutofit/>
          </a:bodyPr>
          <a:p>
            <a:pPr>
              <a:lnSpc>
                <a:spcPct val="90000"/>
              </a:lnSpc>
            </a:pPr>
            <a:r>
              <a:rPr b="0" lang="en-US" sz="5200" spc="-1" strike="noStrike">
                <a:solidFill>
                  <a:srgbClr val="58b46b"/>
                </a:solidFill>
                <a:latin typeface="Sabon Next LT"/>
              </a:rPr>
              <a:t>3 Months Before Your Event</a:t>
            </a:r>
            <a:endParaRPr b="0" lang="en-US" sz="5200" spc="-1" strike="noStrike">
              <a:solidFill>
                <a:srgbClr val="000000"/>
              </a:solidFill>
              <a:latin typeface="Avenir Next LT Pro"/>
            </a:endParaRPr>
          </a:p>
        </p:txBody>
      </p:sp>
      <p:sp>
        <p:nvSpPr>
          <p:cNvPr id="113" name="TextShape 2"/>
          <p:cNvSpPr txBox="1"/>
          <p:nvPr/>
        </p:nvSpPr>
        <p:spPr>
          <a:xfrm>
            <a:off x="838080" y="1688760"/>
            <a:ext cx="10515240" cy="4488120"/>
          </a:xfrm>
          <a:prstGeom prst="rect">
            <a:avLst/>
          </a:prstGeom>
          <a:noFill/>
          <a:ln>
            <a:noFill/>
          </a:ln>
        </p:spPr>
        <p:txBody>
          <a:bodyPr>
            <a:normAutofit/>
          </a:bodyPr>
          <a:p>
            <a:pPr marL="343080" indent="-342720">
              <a:lnSpc>
                <a:spcPct val="110000"/>
              </a:lnSpc>
              <a:spcBef>
                <a:spcPts val="1001"/>
              </a:spcBef>
              <a:buClr>
                <a:srgbClr val="413424"/>
              </a:buClr>
              <a:buSzPct val="80000"/>
              <a:buFont typeface="Wingdings" charset="2"/>
              <a:buChar char=""/>
            </a:pPr>
            <a:r>
              <a:rPr b="1" lang="en-US" sz="1400" spc="-1" strike="noStrike">
                <a:solidFill>
                  <a:srgbClr val="413424"/>
                </a:solidFill>
                <a:latin typeface="Arial"/>
                <a:ea typeface="Times New Roman"/>
              </a:rPr>
              <a:t>Dragon’s Tale/Calendar</a:t>
            </a:r>
            <a:r>
              <a:rPr b="0" lang="en-US" sz="1400" spc="-1" strike="noStrike">
                <a:solidFill>
                  <a:srgbClr val="413424"/>
                </a:solidFill>
                <a:latin typeface="Arial"/>
                <a:ea typeface="Times New Roman"/>
              </a:rPr>
              <a:t>. Make sure your Calendar entry still matches your event information.</a:t>
            </a:r>
            <a:endParaRPr b="0" lang="en-US" sz="1400" spc="-1" strike="noStrike">
              <a:solidFill>
                <a:srgbClr val="413424"/>
              </a:solidFill>
              <a:latin typeface="Avenir Next LT Pro"/>
            </a:endParaRPr>
          </a:p>
          <a:p>
            <a:pPr marL="343080" indent="-342720">
              <a:lnSpc>
                <a:spcPct val="110000"/>
              </a:lnSpc>
              <a:spcBef>
                <a:spcPts val="1001"/>
              </a:spcBef>
              <a:buClr>
                <a:srgbClr val="413424"/>
              </a:buClr>
              <a:buSzPct val="80000"/>
              <a:buFont typeface="Wingdings" charset="2"/>
              <a:buChar char=""/>
            </a:pPr>
            <a:r>
              <a:rPr b="1" lang="en-US" sz="1400" spc="-1" strike="noStrike">
                <a:solidFill>
                  <a:srgbClr val="413424"/>
                </a:solidFill>
                <a:latin typeface="Arial"/>
                <a:ea typeface="Times New Roman"/>
              </a:rPr>
              <a:t>Royalty/VIPs. </a:t>
            </a:r>
            <a:r>
              <a:rPr b="0" lang="en-US" sz="1400" spc="-1" strike="noStrike">
                <a:solidFill>
                  <a:srgbClr val="413424"/>
                </a:solidFill>
                <a:latin typeface="Arial"/>
                <a:ea typeface="Times New Roman"/>
              </a:rPr>
              <a:t>Double-check if any Royals are planning on coming. See the guide on how to wrangle them. Appoint a specific royal liaison member of your team. Royals tend to mean Courts, so make sure your schedule can be flexible. NB only Official Events (that met announcement criteria) can have official Courts. You do not want to have to appeal to the SCA Boardo f Directors for retroactive recognition.</a:t>
            </a:r>
            <a:endParaRPr b="0" lang="en-US" sz="1400" spc="-1" strike="noStrike">
              <a:solidFill>
                <a:srgbClr val="413424"/>
              </a:solidFill>
              <a:latin typeface="Avenir Next LT Pro"/>
            </a:endParaRPr>
          </a:p>
          <a:p>
            <a:pPr marL="343080" indent="-342720">
              <a:lnSpc>
                <a:spcPct val="110000"/>
              </a:lnSpc>
              <a:spcBef>
                <a:spcPts val="1001"/>
              </a:spcBef>
              <a:buClr>
                <a:srgbClr val="413424"/>
              </a:buClr>
              <a:buSzPct val="80000"/>
              <a:buFont typeface="Wingdings" charset="2"/>
              <a:buChar char=""/>
            </a:pPr>
            <a:r>
              <a:rPr b="1" lang="en-US" sz="1400" spc="-1" strike="noStrike">
                <a:solidFill>
                  <a:srgbClr val="413424"/>
                </a:solidFill>
                <a:latin typeface="Arial"/>
                <a:ea typeface="Times New Roman"/>
              </a:rPr>
              <a:t>Event Schedule</a:t>
            </a:r>
            <a:r>
              <a:rPr b="0" lang="en-US" sz="1400" spc="-1" strike="noStrike">
                <a:solidFill>
                  <a:srgbClr val="413424"/>
                </a:solidFill>
                <a:latin typeface="Arial"/>
                <a:ea typeface="Times New Roman"/>
              </a:rPr>
              <a:t>. Your schedule should be firming up at this point. It is worth considering severe weather changes – e.g. heat wave or extreme wet, and if your event is complex e.g. a Kingdom University or a long-camp, appoint a separate Schedule Steward to look after the maintenance. The Practical Drachenwald toolkit has a function for near-real time updates to your calendar schedule, including PDF downloads. </a:t>
            </a:r>
            <a:endParaRPr b="0" lang="en-US" sz="1400" spc="-1" strike="noStrike">
              <a:solidFill>
                <a:srgbClr val="413424"/>
              </a:solidFill>
              <a:latin typeface="Avenir Next LT Pro"/>
            </a:endParaRPr>
          </a:p>
          <a:p>
            <a:pPr marL="343080" indent="-342720">
              <a:lnSpc>
                <a:spcPct val="110000"/>
              </a:lnSpc>
              <a:spcBef>
                <a:spcPts val="1001"/>
              </a:spcBef>
              <a:buClr>
                <a:srgbClr val="413424"/>
              </a:buClr>
              <a:buSzPct val="80000"/>
              <a:buFont typeface="Wingdings" charset="2"/>
              <a:buChar char=""/>
            </a:pPr>
            <a:r>
              <a:rPr b="1" lang="en-US" sz="1400" spc="-1" strike="noStrike">
                <a:solidFill>
                  <a:srgbClr val="413424"/>
                </a:solidFill>
                <a:latin typeface="Arial"/>
                <a:ea typeface="Times New Roman"/>
              </a:rPr>
              <a:t>Promotion. </a:t>
            </a:r>
            <a:r>
              <a:rPr b="0" lang="en-US" sz="1400" spc="-1" strike="noStrike">
                <a:solidFill>
                  <a:srgbClr val="413424"/>
                </a:solidFill>
                <a:latin typeface="Arial"/>
                <a:ea typeface="Times New Roman"/>
              </a:rPr>
              <a:t>It is worth considering your promotion timetable and posting about your event. </a:t>
            </a:r>
            <a:endParaRPr b="0" lang="en-US" sz="1400" spc="-1" strike="noStrike">
              <a:solidFill>
                <a:srgbClr val="413424"/>
              </a:solidFill>
              <a:latin typeface="Avenir Next LT Pro"/>
            </a:endParaRPr>
          </a:p>
          <a:p>
            <a:pPr marL="343080" indent="-342720">
              <a:lnSpc>
                <a:spcPct val="110000"/>
              </a:lnSpc>
              <a:spcBef>
                <a:spcPts val="1001"/>
              </a:spcBef>
              <a:buClr>
                <a:srgbClr val="413424"/>
              </a:buClr>
              <a:buSzPct val="80000"/>
              <a:buFont typeface="Wingdings" charset="2"/>
              <a:buChar char=""/>
            </a:pPr>
            <a:r>
              <a:rPr b="1" lang="en-US" sz="1400" spc="-1" strike="noStrike">
                <a:solidFill>
                  <a:srgbClr val="413424"/>
                </a:solidFill>
                <a:latin typeface="Arial"/>
                <a:ea typeface="Times New Roman"/>
              </a:rPr>
              <a:t>Teambuilding</a:t>
            </a:r>
            <a:r>
              <a:rPr b="0" lang="en-US" sz="1400" spc="-1" strike="noStrike">
                <a:solidFill>
                  <a:srgbClr val="413424"/>
                </a:solidFill>
                <a:latin typeface="Arial"/>
                <a:ea typeface="Times New Roman"/>
              </a:rPr>
              <a:t>. Remind your team heads that they need to start recruiting. These calls are also good updates on social media. </a:t>
            </a:r>
            <a:endParaRPr b="0" lang="en-US" sz="1400" spc="-1" strike="noStrike">
              <a:solidFill>
                <a:srgbClr val="413424"/>
              </a:solidFill>
              <a:latin typeface="Avenir Next LT Pro"/>
            </a:endParaRPr>
          </a:p>
          <a:p>
            <a:pPr marL="343080" indent="-342720">
              <a:lnSpc>
                <a:spcPct val="110000"/>
              </a:lnSpc>
              <a:spcBef>
                <a:spcPts val="1001"/>
              </a:spcBef>
              <a:buClr>
                <a:srgbClr val="413424"/>
              </a:buClr>
              <a:buSzPct val="80000"/>
              <a:buFont typeface="Wingdings" charset="2"/>
              <a:buChar char=""/>
            </a:pPr>
            <a:r>
              <a:rPr b="1" lang="en-US" sz="1400" spc="-1" strike="noStrike">
                <a:solidFill>
                  <a:srgbClr val="413424"/>
                </a:solidFill>
                <a:latin typeface="Arial"/>
                <a:ea typeface="Times New Roman"/>
              </a:rPr>
              <a:t>Event Tokens. </a:t>
            </a:r>
            <a:r>
              <a:rPr b="0" lang="en-US" sz="1400" spc="-1" strike="noStrike">
                <a:solidFill>
                  <a:srgbClr val="413424"/>
                </a:solidFill>
                <a:latin typeface="Arial"/>
                <a:ea typeface="Times New Roman"/>
              </a:rPr>
              <a:t>Are you having any? If so, where are you sourcing them from? Do they need production time? How much do they cost?</a:t>
            </a:r>
            <a:endParaRPr b="0" lang="en-US" sz="1400" spc="-1" strike="noStrike">
              <a:solidFill>
                <a:srgbClr val="413424"/>
              </a:solidFill>
              <a:latin typeface="Avenir Next LT Pro"/>
            </a:endParaRPr>
          </a:p>
          <a:p>
            <a:pPr marL="343080" indent="-342720">
              <a:lnSpc>
                <a:spcPct val="110000"/>
              </a:lnSpc>
              <a:spcBef>
                <a:spcPts val="1001"/>
              </a:spcBef>
              <a:buClr>
                <a:srgbClr val="413424"/>
              </a:buClr>
              <a:buSzPct val="80000"/>
              <a:buFont typeface="Wingdings" charset="2"/>
              <a:buChar char=""/>
            </a:pPr>
            <a:r>
              <a:rPr b="1" lang="en-US" sz="1400" spc="-1" strike="noStrike">
                <a:solidFill>
                  <a:srgbClr val="413424"/>
                </a:solidFill>
                <a:latin typeface="Arial"/>
                <a:ea typeface="Times New Roman"/>
              </a:rPr>
              <a:t>Update your website </a:t>
            </a:r>
            <a:r>
              <a:rPr b="0" lang="en-US" sz="1400" spc="-1" strike="noStrike">
                <a:solidFill>
                  <a:srgbClr val="413424"/>
                </a:solidFill>
                <a:latin typeface="Arial"/>
                <a:ea typeface="Times New Roman"/>
              </a:rPr>
              <a:t>– an unfinished and/or out of date website will lose you attendees.</a:t>
            </a:r>
            <a:endParaRPr b="0" lang="en-US" sz="1400" spc="-1" strike="noStrike">
              <a:solidFill>
                <a:srgbClr val="413424"/>
              </a:solidFill>
              <a:latin typeface="Avenir Next LT Pro"/>
            </a:endParaRPr>
          </a:p>
          <a:p>
            <a:pPr>
              <a:lnSpc>
                <a:spcPct val="110000"/>
              </a:lnSpc>
              <a:spcBef>
                <a:spcPts val="1001"/>
              </a:spcBef>
            </a:pPr>
            <a:endParaRPr b="0" lang="en-US" sz="1400" spc="-1" strike="noStrike">
              <a:solidFill>
                <a:srgbClr val="413424"/>
              </a:solidFill>
              <a:latin typeface="Avenir Next LT Pro"/>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838080" y="681120"/>
            <a:ext cx="10515240" cy="1325160"/>
          </a:xfrm>
          <a:prstGeom prst="rect">
            <a:avLst/>
          </a:prstGeom>
          <a:noFill/>
          <a:ln>
            <a:noFill/>
          </a:ln>
        </p:spPr>
        <p:txBody>
          <a:bodyPr anchor="ctr">
            <a:noAutofit/>
          </a:bodyPr>
          <a:p>
            <a:pPr>
              <a:lnSpc>
                <a:spcPct val="90000"/>
              </a:lnSpc>
            </a:pPr>
            <a:r>
              <a:rPr b="0" lang="en-US" sz="5200" spc="-1" strike="noStrike">
                <a:solidFill>
                  <a:srgbClr val="58b46b"/>
                </a:solidFill>
                <a:latin typeface="Sabon Next LT"/>
              </a:rPr>
              <a:t>2 Months Before The Event</a:t>
            </a:r>
            <a:endParaRPr b="0" lang="en-US" sz="5200" spc="-1" strike="noStrike">
              <a:solidFill>
                <a:srgbClr val="000000"/>
              </a:solidFill>
              <a:latin typeface="Avenir Next LT Pro"/>
            </a:endParaRPr>
          </a:p>
        </p:txBody>
      </p:sp>
      <p:sp>
        <p:nvSpPr>
          <p:cNvPr id="115" name="TextShape 2"/>
          <p:cNvSpPr txBox="1"/>
          <p:nvPr/>
        </p:nvSpPr>
        <p:spPr>
          <a:xfrm>
            <a:off x="838080" y="1767960"/>
            <a:ext cx="10515240" cy="4408920"/>
          </a:xfrm>
          <a:prstGeom prst="rect">
            <a:avLst/>
          </a:prstGeom>
          <a:noFill/>
          <a:ln>
            <a:noFill/>
          </a:ln>
        </p:spPr>
        <p:txBody>
          <a:bodyPr>
            <a:normAutofit/>
          </a:bodyPr>
          <a:p>
            <a:pPr marL="457200" indent="-228240">
              <a:lnSpc>
                <a:spcPct val="110000"/>
              </a:lnSpc>
              <a:spcBef>
                <a:spcPts val="1001"/>
              </a:spcBef>
              <a:buClr>
                <a:srgbClr val="413424"/>
              </a:buClr>
              <a:buSzPct val="80000"/>
              <a:buFont typeface="Wingdings" charset="2"/>
              <a:buChar char=""/>
            </a:pPr>
            <a:r>
              <a:rPr b="1" lang="en-US" sz="1400" spc="-1" strike="noStrike">
                <a:solidFill>
                  <a:srgbClr val="413424"/>
                </a:solidFill>
                <a:latin typeface="Arial"/>
              </a:rPr>
              <a:t>Review your game plan. </a:t>
            </a:r>
            <a:r>
              <a:rPr b="0" lang="en-US" sz="1400" spc="-1" strike="noStrike">
                <a:solidFill>
                  <a:srgbClr val="413424"/>
                </a:solidFill>
                <a:latin typeface="Arial"/>
              </a:rPr>
              <a:t>At this stage you and your team ought to review the state of affairs. </a:t>
            </a:r>
            <a:endParaRPr b="0" lang="en-US" sz="1400" spc="-1" strike="noStrike">
              <a:solidFill>
                <a:srgbClr val="413424"/>
              </a:solidFill>
              <a:latin typeface="Avenir Next LT Pro"/>
            </a:endParaRPr>
          </a:p>
          <a:p>
            <a:pPr lvl="1" marL="685800" indent="-228240">
              <a:lnSpc>
                <a:spcPct val="110000"/>
              </a:lnSpc>
              <a:spcBef>
                <a:spcPts val="499"/>
              </a:spcBef>
              <a:buClr>
                <a:srgbClr val="413424"/>
              </a:buClr>
              <a:buSzPct val="80000"/>
              <a:buFont typeface="Wingdings" charset="2"/>
              <a:buChar char=""/>
            </a:pPr>
            <a:r>
              <a:rPr b="0" lang="en-US" sz="1000" spc="-1" strike="noStrike">
                <a:solidFill>
                  <a:srgbClr val="413424"/>
                </a:solidFill>
                <a:latin typeface="Arial"/>
              </a:rPr>
              <a:t>Is your information up to date? </a:t>
            </a:r>
            <a:endParaRPr b="0" lang="en-US" sz="1000" spc="-1" strike="noStrike">
              <a:solidFill>
                <a:srgbClr val="413424"/>
              </a:solidFill>
              <a:latin typeface="Avenir Next LT Pro"/>
            </a:endParaRPr>
          </a:p>
          <a:p>
            <a:pPr lvl="1" marL="685800" indent="-228240">
              <a:lnSpc>
                <a:spcPct val="110000"/>
              </a:lnSpc>
              <a:spcBef>
                <a:spcPts val="499"/>
              </a:spcBef>
              <a:buClr>
                <a:srgbClr val="413424"/>
              </a:buClr>
              <a:buSzPct val="80000"/>
              <a:buFont typeface="Wingdings" charset="2"/>
              <a:buChar char=""/>
            </a:pPr>
            <a:r>
              <a:rPr b="0" lang="en-US" sz="1000" spc="-1" strike="noStrike">
                <a:solidFill>
                  <a:srgbClr val="413424"/>
                </a:solidFill>
                <a:latin typeface="Arial"/>
              </a:rPr>
              <a:t>How are your sign ups looking? If you think you are still risking a large loss, you need to discuss with your sponsoring group.</a:t>
            </a:r>
            <a:endParaRPr b="0" lang="en-US" sz="1000" spc="-1" strike="noStrike">
              <a:solidFill>
                <a:srgbClr val="413424"/>
              </a:solidFill>
              <a:latin typeface="Avenir Next LT Pro"/>
            </a:endParaRPr>
          </a:p>
          <a:p>
            <a:pPr lvl="1" marL="685800" indent="-228240">
              <a:lnSpc>
                <a:spcPct val="110000"/>
              </a:lnSpc>
              <a:spcBef>
                <a:spcPts val="499"/>
              </a:spcBef>
              <a:buClr>
                <a:srgbClr val="413424"/>
              </a:buClr>
              <a:buSzPct val="80000"/>
              <a:buFont typeface="Wingdings" charset="2"/>
              <a:buChar char=""/>
            </a:pPr>
            <a:r>
              <a:rPr b="0" lang="en-US" sz="1000" spc="-1" strike="noStrike">
                <a:solidFill>
                  <a:srgbClr val="413424"/>
                </a:solidFill>
                <a:latin typeface="Arial"/>
              </a:rPr>
              <a:t>Double-check your food budget. Food prices are variable. Most Drachenwald cooks are aware and flexible enough to deal with budget changes and also catering for allergies.</a:t>
            </a:r>
            <a:endParaRPr b="0" lang="en-US" sz="1000" spc="-1" strike="noStrike">
              <a:solidFill>
                <a:srgbClr val="413424"/>
              </a:solidFill>
              <a:latin typeface="Avenir Next LT Pro"/>
            </a:endParaRPr>
          </a:p>
          <a:p>
            <a:pPr marL="457200" indent="-228240">
              <a:lnSpc>
                <a:spcPct val="110000"/>
              </a:lnSpc>
              <a:spcBef>
                <a:spcPts val="1001"/>
              </a:spcBef>
              <a:buClr>
                <a:srgbClr val="413424"/>
              </a:buClr>
              <a:buSzPct val="80000"/>
              <a:buFont typeface="Wingdings" charset="2"/>
              <a:buChar char=""/>
            </a:pPr>
            <a:r>
              <a:rPr b="1" lang="en-US" sz="1400" spc="-1" strike="noStrike">
                <a:solidFill>
                  <a:srgbClr val="413424"/>
                </a:solidFill>
                <a:latin typeface="Arial"/>
              </a:rPr>
              <a:t>Promotion</a:t>
            </a:r>
            <a:r>
              <a:rPr b="0" lang="en-US" sz="1400" spc="-1" strike="noStrike">
                <a:solidFill>
                  <a:srgbClr val="413424"/>
                </a:solidFill>
                <a:latin typeface="Arial"/>
              </a:rPr>
              <a:t>. Regular promotion is good at this stage. Make sure all of your information is consistent. Get a provisional schedule as early as possible. This helps people plan their event, especially daytrippers. Details can come later.</a:t>
            </a:r>
            <a:endParaRPr b="0" lang="en-US" sz="1400" spc="-1" strike="noStrike">
              <a:solidFill>
                <a:srgbClr val="413424"/>
              </a:solidFill>
              <a:latin typeface="Avenir Next LT Pro"/>
            </a:endParaRPr>
          </a:p>
          <a:p>
            <a:pPr marL="457200" indent="-228240">
              <a:lnSpc>
                <a:spcPct val="110000"/>
              </a:lnSpc>
              <a:spcBef>
                <a:spcPts val="1001"/>
              </a:spcBef>
              <a:buClr>
                <a:srgbClr val="413424"/>
              </a:buClr>
              <a:buSzPct val="80000"/>
              <a:buFont typeface="Wingdings" charset="2"/>
              <a:buChar char=""/>
            </a:pPr>
            <a:r>
              <a:rPr b="1" lang="en-US" sz="1400" spc="-1" strike="noStrike">
                <a:solidFill>
                  <a:srgbClr val="413424"/>
                </a:solidFill>
                <a:latin typeface="Arial"/>
              </a:rPr>
              <a:t>Website updates</a:t>
            </a:r>
            <a:r>
              <a:rPr b="0" lang="en-US" sz="1400" spc="-1" strike="noStrike">
                <a:solidFill>
                  <a:srgbClr val="413424"/>
                </a:solidFill>
                <a:latin typeface="Arial"/>
              </a:rPr>
              <a:t>. Online information is good and will help people decide whether or not to come, as well as sort out their transport/day-trips. Make sure the Code of Conduct is visible on your site. Make sure transport directions and options are available, including parking.</a:t>
            </a:r>
            <a:endParaRPr b="0" lang="en-US" sz="1400" spc="-1" strike="noStrike">
              <a:solidFill>
                <a:srgbClr val="413424"/>
              </a:solidFill>
              <a:latin typeface="Avenir Next LT Pro"/>
            </a:endParaRPr>
          </a:p>
          <a:p>
            <a:pPr marL="457200" indent="-228240">
              <a:lnSpc>
                <a:spcPct val="110000"/>
              </a:lnSpc>
              <a:spcBef>
                <a:spcPts val="1001"/>
              </a:spcBef>
              <a:buClr>
                <a:srgbClr val="413424"/>
              </a:buClr>
              <a:buSzPct val="80000"/>
              <a:buFont typeface="Wingdings" charset="2"/>
              <a:buChar char=""/>
            </a:pPr>
            <a:r>
              <a:rPr b="1" lang="en-US" sz="1400" spc="-1" strike="noStrike">
                <a:solidFill>
                  <a:srgbClr val="413424"/>
                </a:solidFill>
                <a:latin typeface="Arial"/>
              </a:rPr>
              <a:t>Site Liaison. </a:t>
            </a:r>
            <a:r>
              <a:rPr b="0" lang="en-US" sz="1400" spc="-1" strike="noStrike">
                <a:solidFill>
                  <a:srgbClr val="413424"/>
                </a:solidFill>
                <a:latin typeface="Arial"/>
              </a:rPr>
              <a:t>Check in with your venue, make sure they understand what activities you are planning so you don’t have on-the-day issues. </a:t>
            </a:r>
            <a:endParaRPr b="0" lang="en-US" sz="1400" spc="-1" strike="noStrike">
              <a:solidFill>
                <a:srgbClr val="413424"/>
              </a:solidFill>
              <a:latin typeface="Avenir Next LT Pro"/>
            </a:endParaRPr>
          </a:p>
          <a:p>
            <a:pPr marL="457200" indent="-228240">
              <a:lnSpc>
                <a:spcPct val="110000"/>
              </a:lnSpc>
              <a:spcBef>
                <a:spcPts val="1001"/>
              </a:spcBef>
              <a:buClr>
                <a:srgbClr val="413424"/>
              </a:buClr>
              <a:buSzPct val="80000"/>
              <a:buFont typeface="Wingdings" charset="2"/>
              <a:buChar char=""/>
            </a:pPr>
            <a:r>
              <a:rPr b="1" lang="en-US" sz="1400" spc="-1" strike="noStrike">
                <a:solidFill>
                  <a:srgbClr val="413424"/>
                </a:solidFill>
                <a:latin typeface="Arial"/>
              </a:rPr>
              <a:t>Team Meetings. </a:t>
            </a:r>
            <a:r>
              <a:rPr b="0" lang="en-US" sz="1400" spc="-1" strike="noStrike">
                <a:solidFill>
                  <a:srgbClr val="413424"/>
                </a:solidFill>
                <a:latin typeface="Arial"/>
              </a:rPr>
              <a:t>Most of your planning is likely in place. Use this time to address details and minor issues. Check your risk assessment for any new issues. Check your budget.</a:t>
            </a:r>
            <a:endParaRPr b="0" lang="en-US" sz="1400" spc="-1" strike="noStrike">
              <a:solidFill>
                <a:srgbClr val="413424"/>
              </a:solidFill>
              <a:latin typeface="Avenir Next LT Pro"/>
            </a:endParaRPr>
          </a:p>
          <a:p>
            <a:pPr marL="457200" indent="-228240">
              <a:lnSpc>
                <a:spcPct val="110000"/>
              </a:lnSpc>
              <a:spcBef>
                <a:spcPts val="1001"/>
              </a:spcBef>
              <a:buClr>
                <a:srgbClr val="413424"/>
              </a:buClr>
              <a:buSzPct val="80000"/>
              <a:buFont typeface="Wingdings" charset="2"/>
              <a:buChar char=""/>
            </a:pPr>
            <a:r>
              <a:rPr b="1" lang="en-US" sz="1400" spc="-1" strike="noStrike">
                <a:solidFill>
                  <a:srgbClr val="413424"/>
                </a:solidFill>
                <a:latin typeface="Arial"/>
              </a:rPr>
              <a:t>Logistics. </a:t>
            </a:r>
            <a:r>
              <a:rPr b="0" lang="en-US" sz="1400" spc="-1" strike="noStrike">
                <a:solidFill>
                  <a:srgbClr val="413424"/>
                </a:solidFill>
                <a:latin typeface="Arial"/>
              </a:rPr>
              <a:t>Does your event need kit? E.g. thrones, decorations, kitchen and serving equipment, safety equipment, fighting area rope/barriers, etc.? List it. List who has them, who is transporting them to and transporting them from the site. </a:t>
            </a:r>
            <a:endParaRPr b="0" lang="en-US" sz="1400" spc="-1" strike="noStrike">
              <a:solidFill>
                <a:srgbClr val="413424"/>
              </a:solidFill>
              <a:latin typeface="Avenir Next LT Pro"/>
            </a:endParaRPr>
          </a:p>
          <a:p>
            <a:pPr marL="228600">
              <a:lnSpc>
                <a:spcPct val="110000"/>
              </a:lnSpc>
              <a:spcBef>
                <a:spcPts val="1001"/>
              </a:spcBef>
            </a:pPr>
            <a:endParaRPr b="0" lang="en-US" sz="1400" spc="-1" strike="noStrike">
              <a:solidFill>
                <a:srgbClr val="413424"/>
              </a:solidFill>
              <a:latin typeface="Avenir Next LT Pro"/>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838080" y="681120"/>
            <a:ext cx="10515240" cy="1325160"/>
          </a:xfrm>
          <a:prstGeom prst="rect">
            <a:avLst/>
          </a:prstGeom>
          <a:noFill/>
          <a:ln>
            <a:noFill/>
          </a:ln>
        </p:spPr>
        <p:txBody>
          <a:bodyPr anchor="ctr">
            <a:noAutofit/>
          </a:bodyPr>
          <a:p>
            <a:pPr>
              <a:lnSpc>
                <a:spcPct val="90000"/>
              </a:lnSpc>
            </a:pPr>
            <a:r>
              <a:rPr b="0" lang="en-US" sz="5200" spc="-1" strike="noStrike">
                <a:solidFill>
                  <a:srgbClr val="58b46b"/>
                </a:solidFill>
                <a:latin typeface="Sabon Next LT"/>
              </a:rPr>
              <a:t>1 Month Before Your Event</a:t>
            </a:r>
            <a:endParaRPr b="0" lang="en-US" sz="5200" spc="-1" strike="noStrike">
              <a:solidFill>
                <a:srgbClr val="000000"/>
              </a:solidFill>
              <a:latin typeface="Avenir Next LT Pro"/>
            </a:endParaRPr>
          </a:p>
        </p:txBody>
      </p:sp>
      <p:sp>
        <p:nvSpPr>
          <p:cNvPr id="117" name="TextShape 2"/>
          <p:cNvSpPr txBox="1"/>
          <p:nvPr/>
        </p:nvSpPr>
        <p:spPr>
          <a:xfrm>
            <a:off x="838080" y="1731240"/>
            <a:ext cx="10515240" cy="4445280"/>
          </a:xfrm>
          <a:prstGeom prst="rect">
            <a:avLst/>
          </a:prstGeom>
          <a:noFill/>
          <a:ln>
            <a:noFill/>
          </a:ln>
        </p:spPr>
        <p:txBody>
          <a:bodyPr>
            <a:normAutofit/>
          </a:bodyPr>
          <a:p>
            <a:pPr marL="457200" indent="-228240">
              <a:lnSpc>
                <a:spcPct val="110000"/>
              </a:lnSpc>
              <a:spcBef>
                <a:spcPts val="1001"/>
              </a:spcBef>
              <a:buClr>
                <a:srgbClr val="413424"/>
              </a:buClr>
              <a:buSzPct val="80000"/>
              <a:buFont typeface="Wingdings" charset="2"/>
              <a:buChar char=""/>
            </a:pPr>
            <a:r>
              <a:rPr b="1" lang="en-US" sz="1400" spc="-1" strike="noStrike">
                <a:solidFill>
                  <a:srgbClr val="413424"/>
                </a:solidFill>
                <a:latin typeface="Arial"/>
              </a:rPr>
              <a:t>Team-building</a:t>
            </a:r>
            <a:r>
              <a:rPr b="0" lang="en-US" sz="1400" spc="-1" strike="noStrike">
                <a:solidFill>
                  <a:srgbClr val="413424"/>
                </a:solidFill>
                <a:latin typeface="Arial"/>
              </a:rPr>
              <a:t>. Check in with your team, make sure they are all comfortable with their roles. Check they have enough people in support, and ask the booked attendees for more support if need be. At this stage, most teams are aware of what they are to do and not under much stress. Make sure people know the emergency routines and site emergency rules.</a:t>
            </a:r>
            <a:endParaRPr b="0" lang="en-US" sz="1400" spc="-1" strike="noStrike">
              <a:solidFill>
                <a:srgbClr val="413424"/>
              </a:solidFill>
              <a:latin typeface="Avenir Next LT Pro"/>
            </a:endParaRPr>
          </a:p>
          <a:p>
            <a:pPr marL="457200" indent="-228240">
              <a:lnSpc>
                <a:spcPct val="110000"/>
              </a:lnSpc>
              <a:spcBef>
                <a:spcPts val="1001"/>
              </a:spcBef>
              <a:buClr>
                <a:srgbClr val="413424"/>
              </a:buClr>
              <a:buSzPct val="80000"/>
              <a:buFont typeface="Wingdings" charset="2"/>
              <a:buChar char=""/>
            </a:pPr>
            <a:r>
              <a:rPr b="1" lang="en-US" sz="1400" spc="-1" strike="noStrike">
                <a:solidFill>
                  <a:srgbClr val="413424"/>
                </a:solidFill>
                <a:latin typeface="Arial"/>
              </a:rPr>
              <a:t>Booked Attendees. </a:t>
            </a:r>
            <a:r>
              <a:rPr b="0" lang="en-US" sz="1400" spc="-1" strike="noStrike">
                <a:solidFill>
                  <a:srgbClr val="413424"/>
                </a:solidFill>
                <a:latin typeface="Arial"/>
              </a:rPr>
              <a:t>Send an update message on email and on social media. This should be a summary of what they can expect, mention if they need to bring bedding, times on and off site, etc. Remind them of the Code of Conduct. Remind them of directions – include landmarks in your instructions for people who have never been there before. Advise them of the site rules – e.g. naked flames, emergency exits, etc.</a:t>
            </a:r>
            <a:endParaRPr b="0" lang="en-US" sz="1400" spc="-1" strike="noStrike">
              <a:solidFill>
                <a:srgbClr val="413424"/>
              </a:solidFill>
              <a:latin typeface="Avenir Next LT Pro"/>
            </a:endParaRPr>
          </a:p>
          <a:p>
            <a:pPr marL="457200" indent="-228240">
              <a:lnSpc>
                <a:spcPct val="110000"/>
              </a:lnSpc>
              <a:spcBef>
                <a:spcPts val="1001"/>
              </a:spcBef>
              <a:buClr>
                <a:srgbClr val="413424"/>
              </a:buClr>
              <a:buSzPct val="80000"/>
              <a:buFont typeface="Wingdings" charset="2"/>
              <a:buChar char=""/>
            </a:pPr>
            <a:r>
              <a:rPr b="1" lang="en-US" sz="1400" spc="-1" strike="noStrike">
                <a:solidFill>
                  <a:srgbClr val="413424"/>
                </a:solidFill>
                <a:latin typeface="Arial"/>
              </a:rPr>
              <a:t>Sign-in. </a:t>
            </a:r>
            <a:r>
              <a:rPr b="0" lang="en-US" sz="1400" spc="-1" strike="noStrike">
                <a:solidFill>
                  <a:srgbClr val="413424"/>
                </a:solidFill>
                <a:latin typeface="Arial"/>
              </a:rPr>
              <a:t>Make sure your Reservations steward has support on the sign-in desk. Make sure they and their team know what to do with signing in, cash float (if used), attendee list and a printed copy of the Code of Conduct</a:t>
            </a:r>
            <a:endParaRPr b="0" lang="en-US" sz="1400" spc="-1" strike="noStrike">
              <a:solidFill>
                <a:srgbClr val="413424"/>
              </a:solidFill>
              <a:latin typeface="Avenir Next LT Pro"/>
            </a:endParaRPr>
          </a:p>
          <a:p>
            <a:pPr marL="457200" indent="-228240">
              <a:lnSpc>
                <a:spcPct val="110000"/>
              </a:lnSpc>
              <a:spcBef>
                <a:spcPts val="1001"/>
              </a:spcBef>
              <a:buClr>
                <a:srgbClr val="413424"/>
              </a:buClr>
              <a:buSzPct val="80000"/>
              <a:buFont typeface="Wingdings" charset="2"/>
              <a:buChar char=""/>
            </a:pPr>
            <a:r>
              <a:rPr b="1" lang="en-US" sz="1400" spc="-1" strike="noStrike">
                <a:solidFill>
                  <a:srgbClr val="413424"/>
                </a:solidFill>
                <a:latin typeface="Arial"/>
              </a:rPr>
              <a:t>Site Liaison. </a:t>
            </a:r>
            <a:r>
              <a:rPr b="0" lang="en-US" sz="1400" spc="-1" strike="noStrike">
                <a:solidFill>
                  <a:srgbClr val="413424"/>
                </a:solidFill>
                <a:latin typeface="Arial"/>
              </a:rPr>
              <a:t>Confirm final arrangements, any coordination with the custodians. Who is their emergency contact if you need to contact them? Who has the physical keys to unlock and lock up the site?</a:t>
            </a:r>
            <a:endParaRPr b="0" lang="en-US" sz="1400" spc="-1" strike="noStrike">
              <a:solidFill>
                <a:srgbClr val="413424"/>
              </a:solidFill>
              <a:latin typeface="Avenir Next LT Pro"/>
            </a:endParaRPr>
          </a:p>
          <a:p>
            <a:pPr marL="457200" indent="-228240">
              <a:lnSpc>
                <a:spcPct val="110000"/>
              </a:lnSpc>
              <a:spcBef>
                <a:spcPts val="1001"/>
              </a:spcBef>
              <a:buClr>
                <a:srgbClr val="413424"/>
              </a:buClr>
              <a:buSzPct val="80000"/>
              <a:buFont typeface="Wingdings" charset="2"/>
              <a:buChar char=""/>
            </a:pPr>
            <a:r>
              <a:rPr b="1" lang="en-US" sz="1400" spc="-1" strike="noStrike">
                <a:solidFill>
                  <a:srgbClr val="413424"/>
                </a:solidFill>
                <a:latin typeface="Arial"/>
              </a:rPr>
              <a:t>Transport</a:t>
            </a:r>
            <a:r>
              <a:rPr b="0" lang="en-US" sz="1400" spc="-1" strike="noStrike">
                <a:solidFill>
                  <a:srgbClr val="413424"/>
                </a:solidFill>
                <a:latin typeface="Arial"/>
              </a:rPr>
              <a:t>. Make sure your attendees know where to look for mass transportation information that is up to date, especially for seasonal or even weekday changes. Also where to look for news if there are threats of strikes for instance. </a:t>
            </a:r>
            <a:endParaRPr b="0" lang="en-US" sz="1400" spc="-1" strike="noStrike">
              <a:solidFill>
                <a:srgbClr val="413424"/>
              </a:solidFill>
              <a:latin typeface="Avenir Next LT Pro"/>
            </a:endParaRPr>
          </a:p>
          <a:p>
            <a:pPr marL="457200" indent="-228240">
              <a:lnSpc>
                <a:spcPct val="110000"/>
              </a:lnSpc>
              <a:spcBef>
                <a:spcPts val="1001"/>
              </a:spcBef>
              <a:buClr>
                <a:srgbClr val="413424"/>
              </a:buClr>
              <a:buSzPct val="80000"/>
              <a:buFont typeface="Wingdings" charset="2"/>
              <a:buChar char=""/>
            </a:pPr>
            <a:r>
              <a:rPr b="1" lang="en-US" sz="1400" spc="-1" strike="noStrike">
                <a:solidFill>
                  <a:srgbClr val="413424"/>
                </a:solidFill>
                <a:latin typeface="Arial"/>
              </a:rPr>
              <a:t>Budget. </a:t>
            </a:r>
            <a:r>
              <a:rPr b="0" lang="en-US" sz="1400" spc="-1" strike="noStrike">
                <a:solidFill>
                  <a:srgbClr val="413424"/>
                </a:solidFill>
                <a:latin typeface="Arial"/>
              </a:rPr>
              <a:t>Check with your cooking team how they are covering acquisition of the food. Do you have any other up-front expenses? Check the Finance Policies applying to your event/group and liaise with the Exchequer/Finance Committee of your sponsoring group.</a:t>
            </a:r>
            <a:endParaRPr b="0" lang="en-US" sz="1400" spc="-1" strike="noStrike">
              <a:solidFill>
                <a:srgbClr val="413424"/>
              </a:solidFill>
              <a:latin typeface="Avenir Next LT Pro"/>
            </a:endParaRPr>
          </a:p>
          <a:p>
            <a:pPr>
              <a:lnSpc>
                <a:spcPct val="110000"/>
              </a:lnSpc>
              <a:spcBef>
                <a:spcPts val="1001"/>
              </a:spcBef>
            </a:pPr>
            <a:endParaRPr b="0" lang="en-US" sz="1400" spc="-1" strike="noStrike">
              <a:solidFill>
                <a:srgbClr val="413424"/>
              </a:solidFill>
              <a:latin typeface="Avenir Next LT Pro"/>
            </a:endParaRPr>
          </a:p>
          <a:p>
            <a:pPr>
              <a:lnSpc>
                <a:spcPct val="110000"/>
              </a:lnSpc>
              <a:spcBef>
                <a:spcPts val="1001"/>
              </a:spcBef>
            </a:pPr>
            <a:endParaRPr b="0" lang="en-US" sz="1400" spc="-1" strike="noStrike">
              <a:solidFill>
                <a:srgbClr val="413424"/>
              </a:solidFill>
              <a:latin typeface="Avenir Next LT Pro"/>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838080" y="681120"/>
            <a:ext cx="10515240" cy="1325160"/>
          </a:xfrm>
          <a:prstGeom prst="rect">
            <a:avLst/>
          </a:prstGeom>
          <a:noFill/>
          <a:ln>
            <a:noFill/>
          </a:ln>
        </p:spPr>
        <p:txBody>
          <a:bodyPr anchor="ctr">
            <a:noAutofit/>
          </a:bodyPr>
          <a:p>
            <a:pPr>
              <a:lnSpc>
                <a:spcPct val="90000"/>
              </a:lnSpc>
            </a:pPr>
            <a:r>
              <a:rPr b="0" lang="en-US" sz="5200" spc="-1" strike="noStrike">
                <a:solidFill>
                  <a:srgbClr val="58b46b"/>
                </a:solidFill>
                <a:latin typeface="Sabon Next LT"/>
              </a:rPr>
              <a:t>At The Event</a:t>
            </a:r>
            <a:endParaRPr b="0" lang="en-US" sz="5200" spc="-1" strike="noStrike">
              <a:solidFill>
                <a:srgbClr val="000000"/>
              </a:solidFill>
              <a:latin typeface="Avenir Next LT Pro"/>
            </a:endParaRPr>
          </a:p>
        </p:txBody>
      </p:sp>
      <p:sp>
        <p:nvSpPr>
          <p:cNvPr id="119" name="TextShape 2"/>
          <p:cNvSpPr txBox="1"/>
          <p:nvPr/>
        </p:nvSpPr>
        <p:spPr>
          <a:xfrm>
            <a:off x="838080" y="1603080"/>
            <a:ext cx="10515240" cy="4573440"/>
          </a:xfrm>
          <a:prstGeom prst="rect">
            <a:avLst/>
          </a:prstGeom>
          <a:noFill/>
          <a:ln>
            <a:noFill/>
          </a:ln>
        </p:spPr>
        <p:txBody>
          <a:bodyPr>
            <a:normAutofit/>
          </a:bodyPr>
          <a:p>
            <a:pPr marL="457200" indent="-228240">
              <a:lnSpc>
                <a:spcPct val="110000"/>
              </a:lnSpc>
              <a:spcBef>
                <a:spcPts val="1001"/>
              </a:spcBef>
              <a:buClr>
                <a:srgbClr val="f0ebe5"/>
              </a:buClr>
              <a:buSzPct val="80000"/>
              <a:buFont typeface="Wingdings" charset="2"/>
              <a:buChar char=""/>
            </a:pPr>
            <a:r>
              <a:rPr b="1" lang="en-US" sz="1400" spc="-1" strike="noStrike">
                <a:solidFill>
                  <a:srgbClr val="413424"/>
                </a:solidFill>
                <a:latin typeface="Arial"/>
              </a:rPr>
              <a:t>Keep your cool. </a:t>
            </a:r>
            <a:r>
              <a:rPr b="0" lang="en-US" sz="1400" spc="-1" strike="noStrike">
                <a:solidFill>
                  <a:srgbClr val="413424"/>
                </a:solidFill>
                <a:latin typeface="Arial"/>
              </a:rPr>
              <a:t>Make sure you have time for yourself and for your deputy to share time and responsibility. Hydrate and remember to eat. If you need some private time, make sure to delegate and if people ask you while you are resting, direct them to your deputy.</a:t>
            </a:r>
            <a:endParaRPr b="0" lang="en-US" sz="1400" spc="-1" strike="noStrike">
              <a:solidFill>
                <a:srgbClr val="413424"/>
              </a:solidFill>
              <a:latin typeface="Avenir Next LT Pro"/>
            </a:endParaRPr>
          </a:p>
          <a:p>
            <a:pPr marL="457200" indent="-228240">
              <a:lnSpc>
                <a:spcPct val="110000"/>
              </a:lnSpc>
              <a:spcBef>
                <a:spcPts val="1001"/>
              </a:spcBef>
              <a:buClr>
                <a:srgbClr val="f0ebe5"/>
              </a:buClr>
              <a:buSzPct val="80000"/>
              <a:buFont typeface="Wingdings" charset="2"/>
              <a:buChar char=""/>
            </a:pPr>
            <a:r>
              <a:rPr b="1" lang="en-US" sz="1400" spc="-1" strike="noStrike">
                <a:solidFill>
                  <a:srgbClr val="413424"/>
                </a:solidFill>
                <a:latin typeface="Arial"/>
              </a:rPr>
              <a:t>Helpers. </a:t>
            </a:r>
            <a:r>
              <a:rPr b="0" lang="en-US" sz="1400" spc="-1" strike="noStrike">
                <a:solidFill>
                  <a:srgbClr val="413424"/>
                </a:solidFill>
                <a:latin typeface="Arial"/>
              </a:rPr>
              <a:t>People are willing to help, do not hesitate in asking for helpers, either in general or personally.</a:t>
            </a:r>
            <a:endParaRPr b="0" lang="en-US" sz="1400" spc="-1" strike="noStrike">
              <a:solidFill>
                <a:srgbClr val="413424"/>
              </a:solidFill>
              <a:latin typeface="Avenir Next LT Pro"/>
            </a:endParaRPr>
          </a:p>
          <a:p>
            <a:pPr marL="457200" indent="-228240">
              <a:lnSpc>
                <a:spcPct val="110000"/>
              </a:lnSpc>
              <a:spcBef>
                <a:spcPts val="1001"/>
              </a:spcBef>
              <a:buClr>
                <a:srgbClr val="f0ebe5"/>
              </a:buClr>
              <a:buSzPct val="80000"/>
              <a:buFont typeface="Wingdings" charset="2"/>
              <a:buChar char=""/>
            </a:pPr>
            <a:r>
              <a:rPr b="1" lang="en-US" sz="1400" spc="-1" strike="noStrike">
                <a:solidFill>
                  <a:srgbClr val="413424"/>
                </a:solidFill>
                <a:latin typeface="Arial"/>
              </a:rPr>
              <a:t>Clean Up. </a:t>
            </a:r>
            <a:r>
              <a:rPr b="0" lang="en-US" sz="1400" spc="-1" strike="noStrike">
                <a:solidFill>
                  <a:srgbClr val="413424"/>
                </a:solidFill>
                <a:latin typeface="Arial"/>
              </a:rPr>
              <a:t>Make sure your head of clean up has got enough people to help. Particularly kitchen-cleaning. Make sure of toilets and carpets can be cleaned and in good time. It is a risk for you and your event crew to be left at the end of an event with a cleaning effort when you are all tired. </a:t>
            </a:r>
            <a:endParaRPr b="0" lang="en-US" sz="1400" spc="-1" strike="noStrike">
              <a:solidFill>
                <a:srgbClr val="413424"/>
              </a:solidFill>
              <a:latin typeface="Avenir Next LT Pro"/>
            </a:endParaRPr>
          </a:p>
          <a:p>
            <a:pPr marL="457200" indent="-228240">
              <a:lnSpc>
                <a:spcPct val="110000"/>
              </a:lnSpc>
              <a:spcBef>
                <a:spcPts val="1001"/>
              </a:spcBef>
              <a:buClr>
                <a:srgbClr val="f0ebe5"/>
              </a:buClr>
              <a:buSzPct val="80000"/>
              <a:buFont typeface="Wingdings" charset="2"/>
              <a:buChar char=""/>
            </a:pPr>
            <a:r>
              <a:rPr b="1" lang="en-US" sz="1400" spc="-1" strike="noStrike">
                <a:solidFill>
                  <a:srgbClr val="413424"/>
                </a:solidFill>
                <a:latin typeface="Arial"/>
              </a:rPr>
              <a:t>Be Prepared. </a:t>
            </a:r>
            <a:r>
              <a:rPr b="0" lang="en-US" sz="1400" spc="-1" strike="noStrike">
                <a:solidFill>
                  <a:srgbClr val="413424"/>
                </a:solidFill>
                <a:latin typeface="Arial"/>
              </a:rPr>
              <a:t>Expect changes in your schedule and to improvise solutions. If you are changing something on the spot, explain your thinking and make the change. Sometimes you will be on a time pressure and not have a clear solution.</a:t>
            </a:r>
            <a:endParaRPr b="0" lang="en-US" sz="1400" spc="-1" strike="noStrike">
              <a:solidFill>
                <a:srgbClr val="413424"/>
              </a:solidFill>
              <a:latin typeface="Avenir Next LT Pro"/>
            </a:endParaRPr>
          </a:p>
          <a:p>
            <a:pPr marL="457200" indent="-228240">
              <a:lnSpc>
                <a:spcPct val="110000"/>
              </a:lnSpc>
              <a:spcBef>
                <a:spcPts val="1001"/>
              </a:spcBef>
              <a:buClr>
                <a:srgbClr val="f0ebe5"/>
              </a:buClr>
              <a:buSzPct val="80000"/>
              <a:buFont typeface="Wingdings" charset="2"/>
              <a:buChar char=""/>
            </a:pPr>
            <a:r>
              <a:rPr b="1" lang="en-US" sz="1400" spc="-1" strike="noStrike">
                <a:solidFill>
                  <a:srgbClr val="413424"/>
                </a:solidFill>
                <a:latin typeface="Arial"/>
              </a:rPr>
              <a:t>Complaints. </a:t>
            </a:r>
            <a:r>
              <a:rPr b="0" lang="en-US" sz="1400" spc="-1" strike="noStrike">
                <a:solidFill>
                  <a:srgbClr val="413424"/>
                </a:solidFill>
                <a:latin typeface="Arial"/>
              </a:rPr>
              <a:t>Sometimes you cannot please everyone. If it is a simple oversight, thank the person for raising the issue and you will see if the issue can be remedied.  If a complaint is actually just feedback, ask them to please put it in writing as you are still responsible for the event as a whole and likely to not remember the issue. Be aware of the SCA complaints process, Code of Conduct, and Bullying and Harassment policy and know who you have to go to in order to report complaints within those remits. </a:t>
            </a:r>
            <a:endParaRPr b="0" lang="en-US" sz="1400" spc="-1" strike="noStrike">
              <a:solidFill>
                <a:srgbClr val="413424"/>
              </a:solidFill>
              <a:latin typeface="Avenir Next LT Pro"/>
            </a:endParaRPr>
          </a:p>
          <a:p>
            <a:pPr marL="457200" indent="-228240">
              <a:lnSpc>
                <a:spcPct val="110000"/>
              </a:lnSpc>
              <a:spcBef>
                <a:spcPts val="1001"/>
              </a:spcBef>
              <a:buClr>
                <a:srgbClr val="f0ebe5"/>
              </a:buClr>
              <a:buSzPct val="80000"/>
              <a:buFont typeface="Wingdings" charset="2"/>
              <a:buChar char=""/>
            </a:pPr>
            <a:r>
              <a:rPr b="0" lang="en-US" sz="1400" spc="-1" strike="noStrike">
                <a:solidFill>
                  <a:srgbClr val="413424"/>
                </a:solidFill>
                <a:latin typeface="Arial"/>
              </a:rPr>
              <a:t>Expenses. Budgets are not 100% predictable, so if you need any last-minute purchases, make sure you retain the receipts and note what they were for, as well as who needs paying for them. Keep them secure. No receipt = no repayment.</a:t>
            </a:r>
            <a:endParaRPr b="0" lang="en-US" sz="1400" spc="-1" strike="noStrike">
              <a:solidFill>
                <a:srgbClr val="413424"/>
              </a:solidFill>
              <a:latin typeface="Avenir Next LT Pro"/>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838080" y="681120"/>
            <a:ext cx="10515240" cy="1325160"/>
          </a:xfrm>
          <a:prstGeom prst="rect">
            <a:avLst/>
          </a:prstGeom>
          <a:noFill/>
          <a:ln>
            <a:noFill/>
          </a:ln>
        </p:spPr>
        <p:txBody>
          <a:bodyPr anchor="ctr">
            <a:noAutofit/>
          </a:bodyPr>
          <a:p>
            <a:pPr>
              <a:lnSpc>
                <a:spcPct val="90000"/>
              </a:lnSpc>
            </a:pPr>
            <a:r>
              <a:rPr b="0" lang="en-US" sz="5200" spc="-1" strike="noStrike">
                <a:solidFill>
                  <a:srgbClr val="58b46b"/>
                </a:solidFill>
                <a:latin typeface="Sabon Next LT"/>
              </a:rPr>
              <a:t>Wrapping Up</a:t>
            </a:r>
            <a:endParaRPr b="0" lang="en-US" sz="5200" spc="-1" strike="noStrike">
              <a:solidFill>
                <a:srgbClr val="000000"/>
              </a:solidFill>
              <a:latin typeface="Avenir Next LT Pro"/>
            </a:endParaRPr>
          </a:p>
        </p:txBody>
      </p:sp>
      <p:sp>
        <p:nvSpPr>
          <p:cNvPr id="121" name="TextShape 2"/>
          <p:cNvSpPr txBox="1"/>
          <p:nvPr/>
        </p:nvSpPr>
        <p:spPr>
          <a:xfrm>
            <a:off x="838080" y="2178720"/>
            <a:ext cx="10515240" cy="3997800"/>
          </a:xfrm>
          <a:prstGeom prst="rect">
            <a:avLst/>
          </a:prstGeom>
          <a:noFill/>
          <a:ln>
            <a:noFill/>
          </a:ln>
        </p:spPr>
        <p:txBody>
          <a:bodyPr>
            <a:normAutofit/>
          </a:bodyPr>
          <a:p>
            <a:pPr marL="457200" indent="-228240">
              <a:lnSpc>
                <a:spcPct val="110000"/>
              </a:lnSpc>
              <a:spcBef>
                <a:spcPts val="1001"/>
              </a:spcBef>
              <a:buClr>
                <a:srgbClr val="f0ebe5"/>
              </a:buClr>
              <a:buSzPct val="80000"/>
              <a:buFont typeface="Wingdings" charset="2"/>
              <a:buChar char=""/>
            </a:pPr>
            <a:r>
              <a:rPr b="1" lang="en-US" sz="1400" spc="-1" strike="noStrike">
                <a:solidFill>
                  <a:srgbClr val="413424"/>
                </a:solidFill>
                <a:latin typeface="Arial"/>
              </a:rPr>
              <a:t>Well done! </a:t>
            </a:r>
            <a:r>
              <a:rPr b="0" lang="en-US" sz="1400" spc="-1" strike="noStrike">
                <a:solidFill>
                  <a:srgbClr val="413424"/>
                </a:solidFill>
                <a:latin typeface="Arial"/>
              </a:rPr>
              <a:t>Organising an SCA event, large or small, is a significant feat for anyone. Whether this is your first or thirty-first event, each one is unique and fruitful exercise in community-building. Don’t forget to add event management to your CV!</a:t>
            </a:r>
            <a:endParaRPr b="0" lang="en-US" sz="1400" spc="-1" strike="noStrike">
              <a:solidFill>
                <a:srgbClr val="413424"/>
              </a:solidFill>
              <a:latin typeface="Avenir Next LT Pro"/>
            </a:endParaRPr>
          </a:p>
          <a:p>
            <a:pPr marL="457200" indent="-228240">
              <a:lnSpc>
                <a:spcPct val="110000"/>
              </a:lnSpc>
              <a:spcBef>
                <a:spcPts val="1001"/>
              </a:spcBef>
              <a:buClr>
                <a:srgbClr val="f0ebe5"/>
              </a:buClr>
              <a:buSzPct val="80000"/>
              <a:buFont typeface="Wingdings" charset="2"/>
              <a:buChar char=""/>
            </a:pPr>
            <a:r>
              <a:rPr b="1" lang="en-US" sz="1400" spc="-1" strike="noStrike">
                <a:solidFill>
                  <a:srgbClr val="413424"/>
                </a:solidFill>
                <a:latin typeface="Arial"/>
              </a:rPr>
              <a:t>Wash-up Meeting</a:t>
            </a:r>
            <a:r>
              <a:rPr b="0" lang="en-US" sz="1400" spc="-1" strike="noStrike">
                <a:solidFill>
                  <a:srgbClr val="413424"/>
                </a:solidFill>
                <a:latin typeface="Arial"/>
              </a:rPr>
              <a:t>. Organise a team meeting about a fortnight afterwards to thank your team and review how it went. Even though things might have gone wrong or you would do something different next time, there will have been a lot of positive notes to be proud of. </a:t>
            </a:r>
            <a:endParaRPr b="0" lang="en-US" sz="1400" spc="-1" strike="noStrike">
              <a:solidFill>
                <a:srgbClr val="413424"/>
              </a:solidFill>
              <a:latin typeface="Avenir Next LT Pro"/>
            </a:endParaRPr>
          </a:p>
          <a:p>
            <a:pPr marL="457200" indent="-228240">
              <a:lnSpc>
                <a:spcPct val="110000"/>
              </a:lnSpc>
              <a:spcBef>
                <a:spcPts val="1001"/>
              </a:spcBef>
              <a:buClr>
                <a:srgbClr val="f0ebe5"/>
              </a:buClr>
              <a:buSzPct val="80000"/>
              <a:buFont typeface="Wingdings" charset="2"/>
              <a:buChar char=""/>
            </a:pPr>
            <a:r>
              <a:rPr b="1" lang="en-US" sz="1400" spc="-1" strike="noStrike">
                <a:solidFill>
                  <a:srgbClr val="413424"/>
                </a:solidFill>
                <a:latin typeface="Arial"/>
              </a:rPr>
              <a:t>Reporting. </a:t>
            </a:r>
            <a:r>
              <a:rPr b="0" lang="en-US" sz="1400" spc="-1" strike="noStrike">
                <a:solidFill>
                  <a:srgbClr val="413424"/>
                </a:solidFill>
                <a:latin typeface="Arial"/>
              </a:rPr>
              <a:t>Events in the SCA tend to be reduced to just the surplus/loss balance sheet. Liaise with your head cook and make sure they evidence their expenses. Make sure your Exchequer is expecting these receipts and tell them who they expect to be reimbursing. </a:t>
            </a:r>
            <a:endParaRPr b="0" lang="en-US" sz="1400" spc="-1" strike="noStrike">
              <a:solidFill>
                <a:srgbClr val="413424"/>
              </a:solidFill>
              <a:latin typeface="Avenir Next LT Pro"/>
            </a:endParaRPr>
          </a:p>
          <a:p>
            <a:pPr marL="457200" indent="-228240">
              <a:lnSpc>
                <a:spcPct val="110000"/>
              </a:lnSpc>
              <a:spcBef>
                <a:spcPts val="1001"/>
              </a:spcBef>
              <a:buClr>
                <a:srgbClr val="f0ebe5"/>
              </a:buClr>
              <a:buSzPct val="80000"/>
              <a:buFont typeface="Wingdings" charset="2"/>
              <a:buChar char=""/>
            </a:pPr>
            <a:r>
              <a:rPr b="1" lang="en-US" sz="1400" spc="-1" strike="noStrike">
                <a:solidFill>
                  <a:srgbClr val="413424"/>
                </a:solidFill>
                <a:latin typeface="Arial"/>
              </a:rPr>
              <a:t>Celebrate! </a:t>
            </a:r>
            <a:r>
              <a:rPr b="0" lang="en-US" sz="1400" spc="-1" strike="noStrike">
                <a:solidFill>
                  <a:srgbClr val="413424"/>
                </a:solidFill>
                <a:latin typeface="Arial"/>
              </a:rPr>
              <a:t>Publicly thank your team. Put an article into the newsletters and online. </a:t>
            </a:r>
            <a:endParaRPr b="0" lang="en-US" sz="1400" spc="-1" strike="noStrike">
              <a:solidFill>
                <a:srgbClr val="413424"/>
              </a:solidFill>
              <a:latin typeface="Avenir Next LT Pro"/>
            </a:endParaRPr>
          </a:p>
          <a:p>
            <a:pPr marL="457200" indent="-228240">
              <a:lnSpc>
                <a:spcPct val="110000"/>
              </a:lnSpc>
              <a:spcBef>
                <a:spcPts val="1001"/>
              </a:spcBef>
              <a:buClr>
                <a:srgbClr val="f0ebe5"/>
              </a:buClr>
              <a:buSzPct val="80000"/>
              <a:buFont typeface="Wingdings" charset="2"/>
              <a:buChar char=""/>
            </a:pPr>
            <a:r>
              <a:rPr b="1" lang="en-US" sz="1400" spc="-1" strike="noStrike">
                <a:solidFill>
                  <a:srgbClr val="413424"/>
                </a:solidFill>
                <a:latin typeface="Arial"/>
              </a:rPr>
              <a:t>Lessons Learned. </a:t>
            </a:r>
            <a:r>
              <a:rPr b="0" lang="en-US" sz="1400" spc="-1" strike="noStrike">
                <a:solidFill>
                  <a:srgbClr val="413424"/>
                </a:solidFill>
                <a:latin typeface="Arial"/>
              </a:rPr>
              <a:t>Make a note to yourself as to how things went, what went right, what went wrong, what can be improved/. Were you missing any support? Pass this on to the sponsoring seneschal and Practical Drachenwald so we can share your experiences and add to the SCA knowledge. </a:t>
            </a:r>
            <a:endParaRPr b="0" lang="en-US" sz="1400" spc="-1" strike="noStrike">
              <a:solidFill>
                <a:srgbClr val="413424"/>
              </a:solidFill>
              <a:latin typeface="Avenir Next LT Pro"/>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0FA7C893EA7645A622CD5C5F01121C" ma:contentTypeVersion="11" ma:contentTypeDescription="Create a new document." ma:contentTypeScope="" ma:versionID="378c95644b874b3141310fbb8c4021a2">
  <xsd:schema xmlns:xsd="http://www.w3.org/2001/XMLSchema" xmlns:xs="http://www.w3.org/2001/XMLSchema" xmlns:p="http://schemas.microsoft.com/office/2006/metadata/properties" xmlns:ns3="a48f4050-8866-4e66-8ce0-31da0ea48323" xmlns:ns4="edc92e8f-d69e-468b-b56b-927b27da563c" targetNamespace="http://schemas.microsoft.com/office/2006/metadata/properties" ma:root="true" ma:fieldsID="8def6ca3feb2844a7797ce9556205381" ns3:_="" ns4:_="">
    <xsd:import namespace="a48f4050-8866-4e66-8ce0-31da0ea48323"/>
    <xsd:import namespace="edc92e8f-d69e-468b-b56b-927b27da563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8f4050-8866-4e66-8ce0-31da0ea4832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c92e8f-d69e-468b-b56b-927b27da563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_activity" ma:index="18"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edc92e8f-d69e-468b-b56b-927b27da563c" xsi:nil="true"/>
  </documentManagement>
</p:properties>
</file>

<file path=customXml/itemProps1.xml><?xml version="1.0" encoding="utf-8"?>
<ds:datastoreItem xmlns:ds="http://schemas.openxmlformats.org/officeDocument/2006/customXml" ds:itemID="{6052E07A-9996-41A1-9838-4FF54F49B9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8f4050-8866-4e66-8ce0-31da0ea48323"/>
    <ds:schemaRef ds:uri="edc92e8f-d69e-468b-b56b-927b27da56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942F992-97F7-4E3D-BA61-6455460F6A8D}">
  <ds:schemaRefs>
    <ds:schemaRef ds:uri="http://schemas.microsoft.com/sharepoint/v3/contenttype/forms"/>
  </ds:schemaRefs>
</ds:datastoreItem>
</file>

<file path=customXml/itemProps3.xml><?xml version="1.0" encoding="utf-8"?>
<ds:datastoreItem xmlns:ds="http://schemas.openxmlformats.org/officeDocument/2006/customXml" ds:itemID="{C3348975-1523-4BCC-AD37-08571D2CBB02}">
  <ds:schemaRefs>
    <ds:schemaRef ds:uri="http://purl.org/dc/terms/"/>
    <ds:schemaRef ds:uri="edc92e8f-d69e-468b-b56b-927b27da563c"/>
    <ds:schemaRef ds:uri="http://purl.org/dc/elements/1.1/"/>
    <ds:schemaRef ds:uri="a48f4050-8866-4e66-8ce0-31da0ea48323"/>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407</TotalTime>
  <Application>LibreOffice/6.1.4.2$Windows_X86_64 LibreOffice_project/9d0f32d1f0b509096fd65e0d4bec26ddd1938fd3</Application>
  <Words>2424</Words>
  <Paragraphs>84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2023-02-21T13:55:43Z</dcterms:created>
  <dc:creator>Adam Edwards</dc:creator>
  <dc:description/>
  <dc:language>en-US</dc:language>
  <cp:lastModifiedBy/>
  <dcterms:modified xsi:type="dcterms:W3CDTF">2023-04-24T20:39:24Z</dcterms:modified>
  <cp:revision>3</cp:revision>
  <dc:subject/>
  <dc:title>Your Event timeline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0x010100D90FA7C893EA7645A622CD5C5F01121C</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9</vt:i4>
  </property>
</Properties>
</file>