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2.xml" ContentType="application/xml"/>
  <Override PartName="/customXml/itemProps1.xml" ContentType="application/vnd.openxmlformats-officedocument.customXmlProperties+xml"/>
  <Override PartName="/customXml/_rels/item1.xml.rels" ContentType="application/vnd.openxmlformats-package.relationships+xml"/>
  <Override PartName="/customXml/_rels/item2.xml.rels" ContentType="application/vnd.openxmlformats-package.relationships+xml"/>
  <Override PartName="/customXml/_rels/item3.xml.rels" ContentType="application/vnd.openxmlformats-package.relationships+xml"/>
  <Override PartName="/customXml/item3.xml" ContentType="application/xml"/>
  <Override PartName="/customXml/itemProps2.xml" ContentType="application/vnd.openxmlformats-officedocument.customXmlProperties+xml"/>
  <Override PartName="/customXml/itemProps3.xml" ContentType="application/vnd.openxmlformats-officedocument.customXml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media/image1.jpeg" ContentType="image/jpeg"/>
  <Override PartName="/ppt/media/image2.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838080" y="681120"/>
            <a:ext cx="10515240" cy="1325160"/>
          </a:xfrm>
          <a:prstGeom prst="rect">
            <a:avLst/>
          </a:prstGeom>
        </p:spPr>
        <p:txBody>
          <a:bodyPr lIns="0" rIns="0" tIns="0" bIns="0" anchor="ctr">
            <a:spAutoFit/>
          </a:bodyPr>
          <a:p>
            <a:endParaRPr b="0" lang="en-US" sz="1800" spc="-1" strike="noStrike">
              <a:solidFill>
                <a:srgbClr val="000000"/>
              </a:solidFill>
              <a:latin typeface="Avenir Next LT Pro"/>
            </a:endParaRPr>
          </a:p>
        </p:txBody>
      </p:sp>
      <p:sp>
        <p:nvSpPr>
          <p:cNvPr id="28" name="PlaceHolder 2"/>
          <p:cNvSpPr>
            <a:spLocks noGrp="1"/>
          </p:cNvSpPr>
          <p:nvPr>
            <p:ph type="body"/>
          </p:nvPr>
        </p:nvSpPr>
        <p:spPr>
          <a:xfrm>
            <a:off x="838080" y="2178720"/>
            <a:ext cx="1051524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
        <p:nvSpPr>
          <p:cNvPr id="29" name="PlaceHolder 3"/>
          <p:cNvSpPr>
            <a:spLocks noGrp="1"/>
          </p:cNvSpPr>
          <p:nvPr>
            <p:ph type="body"/>
          </p:nvPr>
        </p:nvSpPr>
        <p:spPr>
          <a:xfrm>
            <a:off x="838080" y="4267080"/>
            <a:ext cx="1051524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838080" y="681120"/>
            <a:ext cx="10515240" cy="1325160"/>
          </a:xfrm>
          <a:prstGeom prst="rect">
            <a:avLst/>
          </a:prstGeom>
        </p:spPr>
        <p:txBody>
          <a:bodyPr lIns="0" rIns="0" tIns="0" bIns="0" anchor="ctr">
            <a:spAutoFit/>
          </a:bodyPr>
          <a:p>
            <a:endParaRPr b="0" lang="en-US" sz="1800" spc="-1" strike="noStrike">
              <a:solidFill>
                <a:srgbClr val="000000"/>
              </a:solidFill>
              <a:latin typeface="Avenir Next LT Pro"/>
            </a:endParaRPr>
          </a:p>
        </p:txBody>
      </p:sp>
      <p:sp>
        <p:nvSpPr>
          <p:cNvPr id="31" name="PlaceHolder 2"/>
          <p:cNvSpPr>
            <a:spLocks noGrp="1"/>
          </p:cNvSpPr>
          <p:nvPr>
            <p:ph type="body"/>
          </p:nvPr>
        </p:nvSpPr>
        <p:spPr>
          <a:xfrm>
            <a:off x="838080" y="2178720"/>
            <a:ext cx="513108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
        <p:nvSpPr>
          <p:cNvPr id="32" name="PlaceHolder 3"/>
          <p:cNvSpPr>
            <a:spLocks noGrp="1"/>
          </p:cNvSpPr>
          <p:nvPr>
            <p:ph type="body"/>
          </p:nvPr>
        </p:nvSpPr>
        <p:spPr>
          <a:xfrm>
            <a:off x="6226200" y="2178720"/>
            <a:ext cx="513108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
        <p:nvSpPr>
          <p:cNvPr id="33" name="PlaceHolder 4"/>
          <p:cNvSpPr>
            <a:spLocks noGrp="1"/>
          </p:cNvSpPr>
          <p:nvPr>
            <p:ph type="body"/>
          </p:nvPr>
        </p:nvSpPr>
        <p:spPr>
          <a:xfrm>
            <a:off x="838080" y="4267080"/>
            <a:ext cx="513108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
        <p:nvSpPr>
          <p:cNvPr id="34" name="PlaceHolder 5"/>
          <p:cNvSpPr>
            <a:spLocks noGrp="1"/>
          </p:cNvSpPr>
          <p:nvPr>
            <p:ph type="body"/>
          </p:nvPr>
        </p:nvSpPr>
        <p:spPr>
          <a:xfrm>
            <a:off x="6226200" y="4267080"/>
            <a:ext cx="513108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681120"/>
            <a:ext cx="10515240" cy="1325160"/>
          </a:xfrm>
          <a:prstGeom prst="rect">
            <a:avLst/>
          </a:prstGeom>
        </p:spPr>
        <p:txBody>
          <a:bodyPr lIns="0" rIns="0" tIns="0" bIns="0" anchor="ctr">
            <a:spAutoFit/>
          </a:bodyPr>
          <a:p>
            <a:endParaRPr b="0" lang="en-US" sz="1800" spc="-1" strike="noStrike">
              <a:solidFill>
                <a:srgbClr val="000000"/>
              </a:solidFill>
              <a:latin typeface="Avenir Next LT Pro"/>
            </a:endParaRPr>
          </a:p>
        </p:txBody>
      </p:sp>
      <p:sp>
        <p:nvSpPr>
          <p:cNvPr id="36" name="PlaceHolder 2"/>
          <p:cNvSpPr>
            <a:spLocks noGrp="1"/>
          </p:cNvSpPr>
          <p:nvPr>
            <p:ph type="body"/>
          </p:nvPr>
        </p:nvSpPr>
        <p:spPr>
          <a:xfrm>
            <a:off x="838080" y="2178720"/>
            <a:ext cx="338580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
        <p:nvSpPr>
          <p:cNvPr id="37" name="PlaceHolder 3"/>
          <p:cNvSpPr>
            <a:spLocks noGrp="1"/>
          </p:cNvSpPr>
          <p:nvPr>
            <p:ph type="body"/>
          </p:nvPr>
        </p:nvSpPr>
        <p:spPr>
          <a:xfrm>
            <a:off x="4393440" y="2178720"/>
            <a:ext cx="338580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
        <p:nvSpPr>
          <p:cNvPr id="38" name="PlaceHolder 4"/>
          <p:cNvSpPr>
            <a:spLocks noGrp="1"/>
          </p:cNvSpPr>
          <p:nvPr>
            <p:ph type="body"/>
          </p:nvPr>
        </p:nvSpPr>
        <p:spPr>
          <a:xfrm>
            <a:off x="7949160" y="2178720"/>
            <a:ext cx="338580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
        <p:nvSpPr>
          <p:cNvPr id="39" name="PlaceHolder 5"/>
          <p:cNvSpPr>
            <a:spLocks noGrp="1"/>
          </p:cNvSpPr>
          <p:nvPr>
            <p:ph type="body"/>
          </p:nvPr>
        </p:nvSpPr>
        <p:spPr>
          <a:xfrm>
            <a:off x="838080" y="4267080"/>
            <a:ext cx="338580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
        <p:nvSpPr>
          <p:cNvPr id="40" name="PlaceHolder 6"/>
          <p:cNvSpPr>
            <a:spLocks noGrp="1"/>
          </p:cNvSpPr>
          <p:nvPr>
            <p:ph type="body"/>
          </p:nvPr>
        </p:nvSpPr>
        <p:spPr>
          <a:xfrm>
            <a:off x="4393440" y="4267080"/>
            <a:ext cx="338580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
        <p:nvSpPr>
          <p:cNvPr id="41" name="PlaceHolder 7"/>
          <p:cNvSpPr>
            <a:spLocks noGrp="1"/>
          </p:cNvSpPr>
          <p:nvPr>
            <p:ph type="body"/>
          </p:nvPr>
        </p:nvSpPr>
        <p:spPr>
          <a:xfrm>
            <a:off x="7949160" y="4267080"/>
            <a:ext cx="338580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681120"/>
            <a:ext cx="10515240" cy="1325160"/>
          </a:xfrm>
          <a:prstGeom prst="rect">
            <a:avLst/>
          </a:prstGeom>
        </p:spPr>
        <p:txBody>
          <a:bodyPr lIns="0" rIns="0" tIns="0" bIns="0" anchor="ctr">
            <a:spAutoFit/>
          </a:bodyPr>
          <a:p>
            <a:endParaRPr b="0" lang="en-US" sz="1800" spc="-1" strike="noStrike">
              <a:solidFill>
                <a:srgbClr val="000000"/>
              </a:solidFill>
              <a:latin typeface="Avenir Next LT Pro"/>
            </a:endParaRPr>
          </a:p>
        </p:txBody>
      </p:sp>
      <p:sp>
        <p:nvSpPr>
          <p:cNvPr id="49" name="PlaceHolder 2"/>
          <p:cNvSpPr>
            <a:spLocks noGrp="1"/>
          </p:cNvSpPr>
          <p:nvPr>
            <p:ph type="subTitle"/>
          </p:nvPr>
        </p:nvSpPr>
        <p:spPr>
          <a:xfrm>
            <a:off x="838080" y="2178720"/>
            <a:ext cx="10515240" cy="39978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681120"/>
            <a:ext cx="10515240" cy="1325160"/>
          </a:xfrm>
          <a:prstGeom prst="rect">
            <a:avLst/>
          </a:prstGeom>
        </p:spPr>
        <p:txBody>
          <a:bodyPr lIns="0" rIns="0" tIns="0" bIns="0" anchor="ctr">
            <a:spAutoFit/>
          </a:bodyPr>
          <a:p>
            <a:endParaRPr b="0" lang="en-US" sz="1800" spc="-1" strike="noStrike">
              <a:solidFill>
                <a:srgbClr val="000000"/>
              </a:solidFill>
              <a:latin typeface="Avenir Next LT Pro"/>
            </a:endParaRPr>
          </a:p>
        </p:txBody>
      </p:sp>
      <p:sp>
        <p:nvSpPr>
          <p:cNvPr id="51" name="PlaceHolder 2"/>
          <p:cNvSpPr>
            <a:spLocks noGrp="1"/>
          </p:cNvSpPr>
          <p:nvPr>
            <p:ph type="body"/>
          </p:nvPr>
        </p:nvSpPr>
        <p:spPr>
          <a:xfrm>
            <a:off x="838080" y="2178720"/>
            <a:ext cx="10515240" cy="3997800"/>
          </a:xfrm>
          <a:prstGeom prst="rect">
            <a:avLst/>
          </a:prstGeom>
        </p:spPr>
        <p:txBody>
          <a:bodyPr lIns="0" rIns="0" tIns="0" bIns="0">
            <a:normAutofit/>
          </a:bodyPr>
          <a:p>
            <a:endParaRPr b="0" lang="en-US" sz="2800" spc="-1" strike="noStrike">
              <a:solidFill>
                <a:srgbClr val="413424"/>
              </a:solidFill>
              <a:latin typeface="Avenir Next LT Pro"/>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838080" y="681120"/>
            <a:ext cx="10515240" cy="1325160"/>
          </a:xfrm>
          <a:prstGeom prst="rect">
            <a:avLst/>
          </a:prstGeom>
        </p:spPr>
        <p:txBody>
          <a:bodyPr lIns="0" rIns="0" tIns="0" bIns="0" anchor="ctr">
            <a:spAutoFit/>
          </a:bodyPr>
          <a:p>
            <a:endParaRPr b="0" lang="en-US" sz="1800" spc="-1" strike="noStrike">
              <a:solidFill>
                <a:srgbClr val="000000"/>
              </a:solidFill>
              <a:latin typeface="Avenir Next LT Pro"/>
            </a:endParaRPr>
          </a:p>
        </p:txBody>
      </p:sp>
      <p:sp>
        <p:nvSpPr>
          <p:cNvPr id="53" name="PlaceHolder 2"/>
          <p:cNvSpPr>
            <a:spLocks noGrp="1"/>
          </p:cNvSpPr>
          <p:nvPr>
            <p:ph type="body"/>
          </p:nvPr>
        </p:nvSpPr>
        <p:spPr>
          <a:xfrm>
            <a:off x="838080" y="2178720"/>
            <a:ext cx="5131080" cy="3997800"/>
          </a:xfrm>
          <a:prstGeom prst="rect">
            <a:avLst/>
          </a:prstGeom>
        </p:spPr>
        <p:txBody>
          <a:bodyPr lIns="0" rIns="0" tIns="0" bIns="0">
            <a:normAutofit/>
          </a:bodyPr>
          <a:p>
            <a:endParaRPr b="0" lang="en-US" sz="2800" spc="-1" strike="noStrike">
              <a:solidFill>
                <a:srgbClr val="413424"/>
              </a:solidFill>
              <a:latin typeface="Avenir Next LT Pro"/>
            </a:endParaRPr>
          </a:p>
        </p:txBody>
      </p:sp>
      <p:sp>
        <p:nvSpPr>
          <p:cNvPr id="54" name="PlaceHolder 3"/>
          <p:cNvSpPr>
            <a:spLocks noGrp="1"/>
          </p:cNvSpPr>
          <p:nvPr>
            <p:ph type="body"/>
          </p:nvPr>
        </p:nvSpPr>
        <p:spPr>
          <a:xfrm>
            <a:off x="6226200" y="2178720"/>
            <a:ext cx="5131080" cy="3997800"/>
          </a:xfrm>
          <a:prstGeom prst="rect">
            <a:avLst/>
          </a:prstGeom>
        </p:spPr>
        <p:txBody>
          <a:bodyPr lIns="0" rIns="0" tIns="0" bIns="0">
            <a:normAutofit/>
          </a:bodyPr>
          <a:p>
            <a:endParaRPr b="0" lang="en-US" sz="2800" spc="-1" strike="noStrike">
              <a:solidFill>
                <a:srgbClr val="413424"/>
              </a:solidFill>
              <a:latin typeface="Avenir Next LT Pro"/>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681120"/>
            <a:ext cx="10515240" cy="1325160"/>
          </a:xfrm>
          <a:prstGeom prst="rect">
            <a:avLst/>
          </a:prstGeom>
        </p:spPr>
        <p:txBody>
          <a:bodyPr lIns="0" rIns="0" tIns="0" bIns="0" anchor="ctr">
            <a:spAutoFit/>
          </a:bodyPr>
          <a:p>
            <a:endParaRPr b="0" lang="en-US" sz="1800" spc="-1" strike="noStrike">
              <a:solidFill>
                <a:srgbClr val="000000"/>
              </a:solidFill>
              <a:latin typeface="Avenir Next LT Pro"/>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838080" y="681120"/>
            <a:ext cx="10515240" cy="61441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681120"/>
            <a:ext cx="10515240" cy="1325160"/>
          </a:xfrm>
          <a:prstGeom prst="rect">
            <a:avLst/>
          </a:prstGeom>
        </p:spPr>
        <p:txBody>
          <a:bodyPr lIns="0" rIns="0" tIns="0" bIns="0" anchor="ctr">
            <a:spAutoFit/>
          </a:bodyPr>
          <a:p>
            <a:endParaRPr b="0" lang="en-US" sz="1800" spc="-1" strike="noStrike">
              <a:solidFill>
                <a:srgbClr val="000000"/>
              </a:solidFill>
              <a:latin typeface="Avenir Next LT Pro"/>
            </a:endParaRPr>
          </a:p>
        </p:txBody>
      </p:sp>
      <p:sp>
        <p:nvSpPr>
          <p:cNvPr id="58" name="PlaceHolder 2"/>
          <p:cNvSpPr>
            <a:spLocks noGrp="1"/>
          </p:cNvSpPr>
          <p:nvPr>
            <p:ph type="body"/>
          </p:nvPr>
        </p:nvSpPr>
        <p:spPr>
          <a:xfrm>
            <a:off x="838080" y="2178720"/>
            <a:ext cx="513108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
        <p:nvSpPr>
          <p:cNvPr id="59" name="PlaceHolder 3"/>
          <p:cNvSpPr>
            <a:spLocks noGrp="1"/>
          </p:cNvSpPr>
          <p:nvPr>
            <p:ph type="body"/>
          </p:nvPr>
        </p:nvSpPr>
        <p:spPr>
          <a:xfrm>
            <a:off x="6226200" y="2178720"/>
            <a:ext cx="5131080" cy="3997800"/>
          </a:xfrm>
          <a:prstGeom prst="rect">
            <a:avLst/>
          </a:prstGeom>
        </p:spPr>
        <p:txBody>
          <a:bodyPr lIns="0" rIns="0" tIns="0" bIns="0">
            <a:normAutofit/>
          </a:bodyPr>
          <a:p>
            <a:endParaRPr b="0" lang="en-US" sz="2800" spc="-1" strike="noStrike">
              <a:solidFill>
                <a:srgbClr val="413424"/>
              </a:solidFill>
              <a:latin typeface="Avenir Next LT Pro"/>
            </a:endParaRPr>
          </a:p>
        </p:txBody>
      </p:sp>
      <p:sp>
        <p:nvSpPr>
          <p:cNvPr id="60" name="PlaceHolder 4"/>
          <p:cNvSpPr>
            <a:spLocks noGrp="1"/>
          </p:cNvSpPr>
          <p:nvPr>
            <p:ph type="body"/>
          </p:nvPr>
        </p:nvSpPr>
        <p:spPr>
          <a:xfrm>
            <a:off x="838080" y="4267080"/>
            <a:ext cx="513108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681120"/>
            <a:ext cx="10515240" cy="1325160"/>
          </a:xfrm>
          <a:prstGeom prst="rect">
            <a:avLst/>
          </a:prstGeom>
        </p:spPr>
        <p:txBody>
          <a:bodyPr lIns="0" rIns="0" tIns="0" bIns="0" anchor="ctr">
            <a:spAutoFit/>
          </a:bodyPr>
          <a:p>
            <a:endParaRPr b="0" lang="en-US" sz="1800" spc="-1" strike="noStrike">
              <a:solidFill>
                <a:srgbClr val="000000"/>
              </a:solidFill>
              <a:latin typeface="Avenir Next LT Pro"/>
            </a:endParaRPr>
          </a:p>
        </p:txBody>
      </p:sp>
      <p:sp>
        <p:nvSpPr>
          <p:cNvPr id="7" name="PlaceHolder 2"/>
          <p:cNvSpPr>
            <a:spLocks noGrp="1"/>
          </p:cNvSpPr>
          <p:nvPr>
            <p:ph type="subTitle"/>
          </p:nvPr>
        </p:nvSpPr>
        <p:spPr>
          <a:xfrm>
            <a:off x="838080" y="2178720"/>
            <a:ext cx="10515240" cy="39978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681120"/>
            <a:ext cx="10515240" cy="1325160"/>
          </a:xfrm>
          <a:prstGeom prst="rect">
            <a:avLst/>
          </a:prstGeom>
        </p:spPr>
        <p:txBody>
          <a:bodyPr lIns="0" rIns="0" tIns="0" bIns="0" anchor="ctr">
            <a:spAutoFit/>
          </a:bodyPr>
          <a:p>
            <a:endParaRPr b="0" lang="en-US" sz="1800" spc="-1" strike="noStrike">
              <a:solidFill>
                <a:srgbClr val="000000"/>
              </a:solidFill>
              <a:latin typeface="Avenir Next LT Pro"/>
            </a:endParaRPr>
          </a:p>
        </p:txBody>
      </p:sp>
      <p:sp>
        <p:nvSpPr>
          <p:cNvPr id="62" name="PlaceHolder 2"/>
          <p:cNvSpPr>
            <a:spLocks noGrp="1"/>
          </p:cNvSpPr>
          <p:nvPr>
            <p:ph type="body"/>
          </p:nvPr>
        </p:nvSpPr>
        <p:spPr>
          <a:xfrm>
            <a:off x="838080" y="2178720"/>
            <a:ext cx="5131080" cy="3997800"/>
          </a:xfrm>
          <a:prstGeom prst="rect">
            <a:avLst/>
          </a:prstGeom>
        </p:spPr>
        <p:txBody>
          <a:bodyPr lIns="0" rIns="0" tIns="0" bIns="0">
            <a:normAutofit/>
          </a:bodyPr>
          <a:p>
            <a:endParaRPr b="0" lang="en-US" sz="2800" spc="-1" strike="noStrike">
              <a:solidFill>
                <a:srgbClr val="413424"/>
              </a:solidFill>
              <a:latin typeface="Avenir Next LT Pro"/>
            </a:endParaRPr>
          </a:p>
        </p:txBody>
      </p:sp>
      <p:sp>
        <p:nvSpPr>
          <p:cNvPr id="63" name="PlaceHolder 3"/>
          <p:cNvSpPr>
            <a:spLocks noGrp="1"/>
          </p:cNvSpPr>
          <p:nvPr>
            <p:ph type="body"/>
          </p:nvPr>
        </p:nvSpPr>
        <p:spPr>
          <a:xfrm>
            <a:off x="6226200" y="2178720"/>
            <a:ext cx="513108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
        <p:nvSpPr>
          <p:cNvPr id="64" name="PlaceHolder 4"/>
          <p:cNvSpPr>
            <a:spLocks noGrp="1"/>
          </p:cNvSpPr>
          <p:nvPr>
            <p:ph type="body"/>
          </p:nvPr>
        </p:nvSpPr>
        <p:spPr>
          <a:xfrm>
            <a:off x="6226200" y="4267080"/>
            <a:ext cx="513108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681120"/>
            <a:ext cx="10515240" cy="1325160"/>
          </a:xfrm>
          <a:prstGeom prst="rect">
            <a:avLst/>
          </a:prstGeom>
        </p:spPr>
        <p:txBody>
          <a:bodyPr lIns="0" rIns="0" tIns="0" bIns="0" anchor="ctr">
            <a:spAutoFit/>
          </a:bodyPr>
          <a:p>
            <a:endParaRPr b="0" lang="en-US" sz="1800" spc="-1" strike="noStrike">
              <a:solidFill>
                <a:srgbClr val="000000"/>
              </a:solidFill>
              <a:latin typeface="Avenir Next LT Pro"/>
            </a:endParaRPr>
          </a:p>
        </p:txBody>
      </p:sp>
      <p:sp>
        <p:nvSpPr>
          <p:cNvPr id="66" name="PlaceHolder 2"/>
          <p:cNvSpPr>
            <a:spLocks noGrp="1"/>
          </p:cNvSpPr>
          <p:nvPr>
            <p:ph type="body"/>
          </p:nvPr>
        </p:nvSpPr>
        <p:spPr>
          <a:xfrm>
            <a:off x="838080" y="2178720"/>
            <a:ext cx="513108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
        <p:nvSpPr>
          <p:cNvPr id="67" name="PlaceHolder 3"/>
          <p:cNvSpPr>
            <a:spLocks noGrp="1"/>
          </p:cNvSpPr>
          <p:nvPr>
            <p:ph type="body"/>
          </p:nvPr>
        </p:nvSpPr>
        <p:spPr>
          <a:xfrm>
            <a:off x="6226200" y="2178720"/>
            <a:ext cx="513108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
        <p:nvSpPr>
          <p:cNvPr id="68" name="PlaceHolder 4"/>
          <p:cNvSpPr>
            <a:spLocks noGrp="1"/>
          </p:cNvSpPr>
          <p:nvPr>
            <p:ph type="body"/>
          </p:nvPr>
        </p:nvSpPr>
        <p:spPr>
          <a:xfrm>
            <a:off x="838080" y="4267080"/>
            <a:ext cx="1051524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838080" y="681120"/>
            <a:ext cx="10515240" cy="1325160"/>
          </a:xfrm>
          <a:prstGeom prst="rect">
            <a:avLst/>
          </a:prstGeom>
        </p:spPr>
        <p:txBody>
          <a:bodyPr lIns="0" rIns="0" tIns="0" bIns="0" anchor="ctr">
            <a:spAutoFit/>
          </a:bodyPr>
          <a:p>
            <a:endParaRPr b="0" lang="en-US" sz="1800" spc="-1" strike="noStrike">
              <a:solidFill>
                <a:srgbClr val="000000"/>
              </a:solidFill>
              <a:latin typeface="Avenir Next LT Pro"/>
            </a:endParaRPr>
          </a:p>
        </p:txBody>
      </p:sp>
      <p:sp>
        <p:nvSpPr>
          <p:cNvPr id="70" name="PlaceHolder 2"/>
          <p:cNvSpPr>
            <a:spLocks noGrp="1"/>
          </p:cNvSpPr>
          <p:nvPr>
            <p:ph type="body"/>
          </p:nvPr>
        </p:nvSpPr>
        <p:spPr>
          <a:xfrm>
            <a:off x="838080" y="2178720"/>
            <a:ext cx="1051524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
        <p:nvSpPr>
          <p:cNvPr id="71" name="PlaceHolder 3"/>
          <p:cNvSpPr>
            <a:spLocks noGrp="1"/>
          </p:cNvSpPr>
          <p:nvPr>
            <p:ph type="body"/>
          </p:nvPr>
        </p:nvSpPr>
        <p:spPr>
          <a:xfrm>
            <a:off x="838080" y="4267080"/>
            <a:ext cx="1051524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838080" y="681120"/>
            <a:ext cx="10515240" cy="1325160"/>
          </a:xfrm>
          <a:prstGeom prst="rect">
            <a:avLst/>
          </a:prstGeom>
        </p:spPr>
        <p:txBody>
          <a:bodyPr lIns="0" rIns="0" tIns="0" bIns="0" anchor="ctr">
            <a:spAutoFit/>
          </a:bodyPr>
          <a:p>
            <a:endParaRPr b="0" lang="en-US" sz="1800" spc="-1" strike="noStrike">
              <a:solidFill>
                <a:srgbClr val="000000"/>
              </a:solidFill>
              <a:latin typeface="Avenir Next LT Pro"/>
            </a:endParaRPr>
          </a:p>
        </p:txBody>
      </p:sp>
      <p:sp>
        <p:nvSpPr>
          <p:cNvPr id="73" name="PlaceHolder 2"/>
          <p:cNvSpPr>
            <a:spLocks noGrp="1"/>
          </p:cNvSpPr>
          <p:nvPr>
            <p:ph type="body"/>
          </p:nvPr>
        </p:nvSpPr>
        <p:spPr>
          <a:xfrm>
            <a:off x="838080" y="2178720"/>
            <a:ext cx="513108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
        <p:nvSpPr>
          <p:cNvPr id="74" name="PlaceHolder 3"/>
          <p:cNvSpPr>
            <a:spLocks noGrp="1"/>
          </p:cNvSpPr>
          <p:nvPr>
            <p:ph type="body"/>
          </p:nvPr>
        </p:nvSpPr>
        <p:spPr>
          <a:xfrm>
            <a:off x="6226200" y="2178720"/>
            <a:ext cx="513108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
        <p:nvSpPr>
          <p:cNvPr id="75" name="PlaceHolder 4"/>
          <p:cNvSpPr>
            <a:spLocks noGrp="1"/>
          </p:cNvSpPr>
          <p:nvPr>
            <p:ph type="body"/>
          </p:nvPr>
        </p:nvSpPr>
        <p:spPr>
          <a:xfrm>
            <a:off x="838080" y="4267080"/>
            <a:ext cx="513108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
        <p:nvSpPr>
          <p:cNvPr id="76" name="PlaceHolder 5"/>
          <p:cNvSpPr>
            <a:spLocks noGrp="1"/>
          </p:cNvSpPr>
          <p:nvPr>
            <p:ph type="body"/>
          </p:nvPr>
        </p:nvSpPr>
        <p:spPr>
          <a:xfrm>
            <a:off x="6226200" y="4267080"/>
            <a:ext cx="513108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838080" y="681120"/>
            <a:ext cx="10515240" cy="1325160"/>
          </a:xfrm>
          <a:prstGeom prst="rect">
            <a:avLst/>
          </a:prstGeom>
        </p:spPr>
        <p:txBody>
          <a:bodyPr lIns="0" rIns="0" tIns="0" bIns="0" anchor="ctr">
            <a:spAutoFit/>
          </a:bodyPr>
          <a:p>
            <a:endParaRPr b="0" lang="en-US" sz="1800" spc="-1" strike="noStrike">
              <a:solidFill>
                <a:srgbClr val="000000"/>
              </a:solidFill>
              <a:latin typeface="Avenir Next LT Pro"/>
            </a:endParaRPr>
          </a:p>
        </p:txBody>
      </p:sp>
      <p:sp>
        <p:nvSpPr>
          <p:cNvPr id="78" name="PlaceHolder 2"/>
          <p:cNvSpPr>
            <a:spLocks noGrp="1"/>
          </p:cNvSpPr>
          <p:nvPr>
            <p:ph type="body"/>
          </p:nvPr>
        </p:nvSpPr>
        <p:spPr>
          <a:xfrm>
            <a:off x="838080" y="2178720"/>
            <a:ext cx="338580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
        <p:nvSpPr>
          <p:cNvPr id="79" name="PlaceHolder 3"/>
          <p:cNvSpPr>
            <a:spLocks noGrp="1"/>
          </p:cNvSpPr>
          <p:nvPr>
            <p:ph type="body"/>
          </p:nvPr>
        </p:nvSpPr>
        <p:spPr>
          <a:xfrm>
            <a:off x="4393440" y="2178720"/>
            <a:ext cx="338580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
        <p:nvSpPr>
          <p:cNvPr id="80" name="PlaceHolder 4"/>
          <p:cNvSpPr>
            <a:spLocks noGrp="1"/>
          </p:cNvSpPr>
          <p:nvPr>
            <p:ph type="body"/>
          </p:nvPr>
        </p:nvSpPr>
        <p:spPr>
          <a:xfrm>
            <a:off x="7949160" y="2178720"/>
            <a:ext cx="338580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
        <p:nvSpPr>
          <p:cNvPr id="81" name="PlaceHolder 5"/>
          <p:cNvSpPr>
            <a:spLocks noGrp="1"/>
          </p:cNvSpPr>
          <p:nvPr>
            <p:ph type="body"/>
          </p:nvPr>
        </p:nvSpPr>
        <p:spPr>
          <a:xfrm>
            <a:off x="838080" y="4267080"/>
            <a:ext cx="338580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
        <p:nvSpPr>
          <p:cNvPr id="82" name="PlaceHolder 6"/>
          <p:cNvSpPr>
            <a:spLocks noGrp="1"/>
          </p:cNvSpPr>
          <p:nvPr>
            <p:ph type="body"/>
          </p:nvPr>
        </p:nvSpPr>
        <p:spPr>
          <a:xfrm>
            <a:off x="4393440" y="4267080"/>
            <a:ext cx="338580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
        <p:nvSpPr>
          <p:cNvPr id="83" name="PlaceHolder 7"/>
          <p:cNvSpPr>
            <a:spLocks noGrp="1"/>
          </p:cNvSpPr>
          <p:nvPr>
            <p:ph type="body"/>
          </p:nvPr>
        </p:nvSpPr>
        <p:spPr>
          <a:xfrm>
            <a:off x="7949160" y="4267080"/>
            <a:ext cx="338580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838080" y="681120"/>
            <a:ext cx="10515240" cy="1325160"/>
          </a:xfrm>
          <a:prstGeom prst="rect">
            <a:avLst/>
          </a:prstGeom>
        </p:spPr>
        <p:txBody>
          <a:bodyPr lIns="0" rIns="0" tIns="0" bIns="0" anchor="ctr">
            <a:spAutoFit/>
          </a:bodyPr>
          <a:p>
            <a:endParaRPr b="0" lang="en-US" sz="1800" spc="-1" strike="noStrike">
              <a:solidFill>
                <a:srgbClr val="000000"/>
              </a:solidFill>
              <a:latin typeface="Avenir Next LT Pro"/>
            </a:endParaRPr>
          </a:p>
        </p:txBody>
      </p:sp>
      <p:sp>
        <p:nvSpPr>
          <p:cNvPr id="9" name="PlaceHolder 2"/>
          <p:cNvSpPr>
            <a:spLocks noGrp="1"/>
          </p:cNvSpPr>
          <p:nvPr>
            <p:ph type="body"/>
          </p:nvPr>
        </p:nvSpPr>
        <p:spPr>
          <a:xfrm>
            <a:off x="838080" y="2178720"/>
            <a:ext cx="10515240" cy="3997800"/>
          </a:xfrm>
          <a:prstGeom prst="rect">
            <a:avLst/>
          </a:prstGeom>
        </p:spPr>
        <p:txBody>
          <a:bodyPr lIns="0" rIns="0" tIns="0" bIns="0">
            <a:normAutofit/>
          </a:bodyPr>
          <a:p>
            <a:endParaRPr b="0" lang="en-US" sz="2800" spc="-1" strike="noStrike">
              <a:solidFill>
                <a:srgbClr val="413424"/>
              </a:solidFill>
              <a:latin typeface="Avenir Next LT Pro"/>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838080" y="681120"/>
            <a:ext cx="10515240" cy="1325160"/>
          </a:xfrm>
          <a:prstGeom prst="rect">
            <a:avLst/>
          </a:prstGeom>
        </p:spPr>
        <p:txBody>
          <a:bodyPr lIns="0" rIns="0" tIns="0" bIns="0" anchor="ctr">
            <a:spAutoFit/>
          </a:bodyPr>
          <a:p>
            <a:endParaRPr b="0" lang="en-US" sz="1800" spc="-1" strike="noStrike">
              <a:solidFill>
                <a:srgbClr val="000000"/>
              </a:solidFill>
              <a:latin typeface="Avenir Next LT Pro"/>
            </a:endParaRPr>
          </a:p>
        </p:txBody>
      </p:sp>
      <p:sp>
        <p:nvSpPr>
          <p:cNvPr id="11" name="PlaceHolder 2"/>
          <p:cNvSpPr>
            <a:spLocks noGrp="1"/>
          </p:cNvSpPr>
          <p:nvPr>
            <p:ph type="body"/>
          </p:nvPr>
        </p:nvSpPr>
        <p:spPr>
          <a:xfrm>
            <a:off x="838080" y="2178720"/>
            <a:ext cx="5131080" cy="3997800"/>
          </a:xfrm>
          <a:prstGeom prst="rect">
            <a:avLst/>
          </a:prstGeom>
        </p:spPr>
        <p:txBody>
          <a:bodyPr lIns="0" rIns="0" tIns="0" bIns="0">
            <a:normAutofit/>
          </a:bodyPr>
          <a:p>
            <a:endParaRPr b="0" lang="en-US" sz="2800" spc="-1" strike="noStrike">
              <a:solidFill>
                <a:srgbClr val="413424"/>
              </a:solidFill>
              <a:latin typeface="Avenir Next LT Pro"/>
            </a:endParaRPr>
          </a:p>
        </p:txBody>
      </p:sp>
      <p:sp>
        <p:nvSpPr>
          <p:cNvPr id="12" name="PlaceHolder 3"/>
          <p:cNvSpPr>
            <a:spLocks noGrp="1"/>
          </p:cNvSpPr>
          <p:nvPr>
            <p:ph type="body"/>
          </p:nvPr>
        </p:nvSpPr>
        <p:spPr>
          <a:xfrm>
            <a:off x="6226200" y="2178720"/>
            <a:ext cx="5131080" cy="3997800"/>
          </a:xfrm>
          <a:prstGeom prst="rect">
            <a:avLst/>
          </a:prstGeom>
        </p:spPr>
        <p:txBody>
          <a:bodyPr lIns="0" rIns="0" tIns="0" bIns="0">
            <a:normAutofit/>
          </a:bodyPr>
          <a:p>
            <a:endParaRPr b="0" lang="en-US" sz="2800" spc="-1" strike="noStrike">
              <a:solidFill>
                <a:srgbClr val="413424"/>
              </a:solidFill>
              <a:latin typeface="Avenir Next LT Pro"/>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681120"/>
            <a:ext cx="10515240" cy="1325160"/>
          </a:xfrm>
          <a:prstGeom prst="rect">
            <a:avLst/>
          </a:prstGeom>
        </p:spPr>
        <p:txBody>
          <a:bodyPr lIns="0" rIns="0" tIns="0" bIns="0" anchor="ctr">
            <a:spAutoFit/>
          </a:bodyPr>
          <a:p>
            <a:endParaRPr b="0" lang="en-US" sz="1800" spc="-1" strike="noStrike">
              <a:solidFill>
                <a:srgbClr val="000000"/>
              </a:solidFill>
              <a:latin typeface="Avenir Next LT Pro"/>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838080" y="681120"/>
            <a:ext cx="10515240" cy="61441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838080" y="681120"/>
            <a:ext cx="10515240" cy="1325160"/>
          </a:xfrm>
          <a:prstGeom prst="rect">
            <a:avLst/>
          </a:prstGeom>
        </p:spPr>
        <p:txBody>
          <a:bodyPr lIns="0" rIns="0" tIns="0" bIns="0" anchor="ctr">
            <a:spAutoFit/>
          </a:bodyPr>
          <a:p>
            <a:endParaRPr b="0" lang="en-US" sz="1800" spc="-1" strike="noStrike">
              <a:solidFill>
                <a:srgbClr val="000000"/>
              </a:solidFill>
              <a:latin typeface="Avenir Next LT Pro"/>
            </a:endParaRPr>
          </a:p>
        </p:txBody>
      </p:sp>
      <p:sp>
        <p:nvSpPr>
          <p:cNvPr id="16" name="PlaceHolder 2"/>
          <p:cNvSpPr>
            <a:spLocks noGrp="1"/>
          </p:cNvSpPr>
          <p:nvPr>
            <p:ph type="body"/>
          </p:nvPr>
        </p:nvSpPr>
        <p:spPr>
          <a:xfrm>
            <a:off x="838080" y="2178720"/>
            <a:ext cx="513108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
        <p:nvSpPr>
          <p:cNvPr id="17" name="PlaceHolder 3"/>
          <p:cNvSpPr>
            <a:spLocks noGrp="1"/>
          </p:cNvSpPr>
          <p:nvPr>
            <p:ph type="body"/>
          </p:nvPr>
        </p:nvSpPr>
        <p:spPr>
          <a:xfrm>
            <a:off x="6226200" y="2178720"/>
            <a:ext cx="5131080" cy="3997800"/>
          </a:xfrm>
          <a:prstGeom prst="rect">
            <a:avLst/>
          </a:prstGeom>
        </p:spPr>
        <p:txBody>
          <a:bodyPr lIns="0" rIns="0" tIns="0" bIns="0">
            <a:normAutofit/>
          </a:bodyPr>
          <a:p>
            <a:endParaRPr b="0" lang="en-US" sz="2800" spc="-1" strike="noStrike">
              <a:solidFill>
                <a:srgbClr val="413424"/>
              </a:solidFill>
              <a:latin typeface="Avenir Next LT Pro"/>
            </a:endParaRPr>
          </a:p>
        </p:txBody>
      </p:sp>
      <p:sp>
        <p:nvSpPr>
          <p:cNvPr id="18" name="PlaceHolder 4"/>
          <p:cNvSpPr>
            <a:spLocks noGrp="1"/>
          </p:cNvSpPr>
          <p:nvPr>
            <p:ph type="body"/>
          </p:nvPr>
        </p:nvSpPr>
        <p:spPr>
          <a:xfrm>
            <a:off x="838080" y="4267080"/>
            <a:ext cx="513108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838080" y="681120"/>
            <a:ext cx="10515240" cy="1325160"/>
          </a:xfrm>
          <a:prstGeom prst="rect">
            <a:avLst/>
          </a:prstGeom>
        </p:spPr>
        <p:txBody>
          <a:bodyPr lIns="0" rIns="0" tIns="0" bIns="0" anchor="ctr">
            <a:spAutoFit/>
          </a:bodyPr>
          <a:p>
            <a:endParaRPr b="0" lang="en-US" sz="1800" spc="-1" strike="noStrike">
              <a:solidFill>
                <a:srgbClr val="000000"/>
              </a:solidFill>
              <a:latin typeface="Avenir Next LT Pro"/>
            </a:endParaRPr>
          </a:p>
        </p:txBody>
      </p:sp>
      <p:sp>
        <p:nvSpPr>
          <p:cNvPr id="20" name="PlaceHolder 2"/>
          <p:cNvSpPr>
            <a:spLocks noGrp="1"/>
          </p:cNvSpPr>
          <p:nvPr>
            <p:ph type="body"/>
          </p:nvPr>
        </p:nvSpPr>
        <p:spPr>
          <a:xfrm>
            <a:off x="838080" y="2178720"/>
            <a:ext cx="5131080" cy="3997800"/>
          </a:xfrm>
          <a:prstGeom prst="rect">
            <a:avLst/>
          </a:prstGeom>
        </p:spPr>
        <p:txBody>
          <a:bodyPr lIns="0" rIns="0" tIns="0" bIns="0">
            <a:normAutofit/>
          </a:bodyPr>
          <a:p>
            <a:endParaRPr b="0" lang="en-US" sz="2800" spc="-1" strike="noStrike">
              <a:solidFill>
                <a:srgbClr val="413424"/>
              </a:solidFill>
              <a:latin typeface="Avenir Next LT Pro"/>
            </a:endParaRPr>
          </a:p>
        </p:txBody>
      </p:sp>
      <p:sp>
        <p:nvSpPr>
          <p:cNvPr id="21" name="PlaceHolder 3"/>
          <p:cNvSpPr>
            <a:spLocks noGrp="1"/>
          </p:cNvSpPr>
          <p:nvPr>
            <p:ph type="body"/>
          </p:nvPr>
        </p:nvSpPr>
        <p:spPr>
          <a:xfrm>
            <a:off x="6226200" y="2178720"/>
            <a:ext cx="513108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
        <p:nvSpPr>
          <p:cNvPr id="22" name="PlaceHolder 4"/>
          <p:cNvSpPr>
            <a:spLocks noGrp="1"/>
          </p:cNvSpPr>
          <p:nvPr>
            <p:ph type="body"/>
          </p:nvPr>
        </p:nvSpPr>
        <p:spPr>
          <a:xfrm>
            <a:off x="6226200" y="4267080"/>
            <a:ext cx="513108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681120"/>
            <a:ext cx="10515240" cy="1325160"/>
          </a:xfrm>
          <a:prstGeom prst="rect">
            <a:avLst/>
          </a:prstGeom>
        </p:spPr>
        <p:txBody>
          <a:bodyPr lIns="0" rIns="0" tIns="0" bIns="0" anchor="ctr">
            <a:spAutoFit/>
          </a:bodyPr>
          <a:p>
            <a:endParaRPr b="0" lang="en-US" sz="1800" spc="-1" strike="noStrike">
              <a:solidFill>
                <a:srgbClr val="000000"/>
              </a:solidFill>
              <a:latin typeface="Avenir Next LT Pro"/>
            </a:endParaRPr>
          </a:p>
        </p:txBody>
      </p:sp>
      <p:sp>
        <p:nvSpPr>
          <p:cNvPr id="24" name="PlaceHolder 2"/>
          <p:cNvSpPr>
            <a:spLocks noGrp="1"/>
          </p:cNvSpPr>
          <p:nvPr>
            <p:ph type="body"/>
          </p:nvPr>
        </p:nvSpPr>
        <p:spPr>
          <a:xfrm>
            <a:off x="838080" y="2178720"/>
            <a:ext cx="513108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
        <p:nvSpPr>
          <p:cNvPr id="25" name="PlaceHolder 3"/>
          <p:cNvSpPr>
            <a:spLocks noGrp="1"/>
          </p:cNvSpPr>
          <p:nvPr>
            <p:ph type="body"/>
          </p:nvPr>
        </p:nvSpPr>
        <p:spPr>
          <a:xfrm>
            <a:off x="6226200" y="2178720"/>
            <a:ext cx="513108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
        <p:nvSpPr>
          <p:cNvPr id="26" name="PlaceHolder 4"/>
          <p:cNvSpPr>
            <a:spLocks noGrp="1"/>
          </p:cNvSpPr>
          <p:nvPr>
            <p:ph type="body"/>
          </p:nvPr>
        </p:nvSpPr>
        <p:spPr>
          <a:xfrm>
            <a:off x="838080" y="4267080"/>
            <a:ext cx="10515240" cy="1906920"/>
          </a:xfrm>
          <a:prstGeom prst="rect">
            <a:avLst/>
          </a:prstGeom>
        </p:spPr>
        <p:txBody>
          <a:bodyPr lIns="0" rIns="0" tIns="0" bIns="0">
            <a:normAutofit/>
          </a:bodyPr>
          <a:p>
            <a:endParaRPr b="0" lang="en-US" sz="2800" spc="-1" strike="noStrike">
              <a:solidFill>
                <a:srgbClr val="413424"/>
              </a:solidFill>
              <a:latin typeface="Avenir Next LT Pro"/>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12188520" cy="6857640"/>
          </a:xfrm>
          <a:prstGeom prst="frame">
            <a:avLst>
              <a:gd name="adj1" fmla="val 7164"/>
            </a:avLst>
          </a:prstGeom>
          <a:gradFill rotWithShape="0">
            <a:gsLst>
              <a:gs pos="0">
                <a:schemeClr val="accent2">
                  <a:alpha val="40000"/>
                </a:schemeClr>
              </a:gs>
              <a:gs pos="100000">
                <a:schemeClr val="accent1">
                  <a:alpha val="40000"/>
                </a:schemeClr>
              </a:gs>
            </a:gsLst>
            <a:lin ang="2700000"/>
          </a:gradFill>
          <a:ln>
            <a:noFill/>
          </a:ln>
        </p:spPr>
        <p:style>
          <a:lnRef idx="2">
            <a:schemeClr val="accent1">
              <a:shade val="50000"/>
            </a:schemeClr>
          </a:lnRef>
          <a:fillRef idx="1">
            <a:schemeClr val="accent1"/>
          </a:fillRef>
          <a:effectRef idx="0">
            <a:schemeClr val="accent1"/>
          </a:effectRef>
          <a:fontRef idx="minor"/>
        </p:style>
      </p:sp>
      <p:sp>
        <p:nvSpPr>
          <p:cNvPr id="1" name="PlaceHolder 2"/>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en-US" sz="5400" spc="-1" strike="noStrike">
                <a:solidFill>
                  <a:srgbClr val="58b46b"/>
                </a:solidFill>
                <a:latin typeface="Sabon Next LT"/>
              </a:rPr>
              <a:t>Click to edit Master title style</a:t>
            </a:r>
            <a:endParaRPr b="0" lang="en-US" sz="5400" spc="-1" strike="noStrike">
              <a:solidFill>
                <a:srgbClr val="000000"/>
              </a:solidFill>
              <a:latin typeface="Avenir Next LT Pro"/>
            </a:endParaRPr>
          </a:p>
        </p:txBody>
      </p:sp>
      <p:sp>
        <p:nvSpPr>
          <p:cNvPr id="2" name="PlaceHolder 3"/>
          <p:cNvSpPr>
            <a:spLocks noGrp="1"/>
          </p:cNvSpPr>
          <p:nvPr>
            <p:ph type="dt"/>
          </p:nvPr>
        </p:nvSpPr>
        <p:spPr>
          <a:xfrm>
            <a:off x="838080" y="6429240"/>
            <a:ext cx="2742840" cy="364680"/>
          </a:xfrm>
          <a:prstGeom prst="rect">
            <a:avLst/>
          </a:prstGeom>
        </p:spPr>
        <p:txBody>
          <a:bodyPr anchor="ctr">
            <a:noAutofit/>
          </a:bodyPr>
          <a:p>
            <a:pPr>
              <a:lnSpc>
                <a:spcPct val="100000"/>
              </a:lnSpc>
            </a:pPr>
            <a:fld id="{379BA591-F51C-42C5-B69F-2F792CDEB87A}" type="datetime1">
              <a:rPr b="0" lang="en-US" sz="900" spc="148" strike="noStrike" cap="all">
                <a:solidFill>
                  <a:srgbClr val="ffffff"/>
                </a:solidFill>
                <a:latin typeface="Avenir Next LT Pro"/>
              </a:rPr>
              <a:t>04/24/2023</a:t>
            </a:fld>
            <a:endParaRPr b="0" lang="en-US" sz="900" spc="-1" strike="noStrike">
              <a:latin typeface="Times New Roman"/>
            </a:endParaRPr>
          </a:p>
        </p:txBody>
      </p:sp>
      <p:sp>
        <p:nvSpPr>
          <p:cNvPr id="3" name="PlaceHolder 4"/>
          <p:cNvSpPr>
            <a:spLocks noGrp="1"/>
          </p:cNvSpPr>
          <p:nvPr>
            <p:ph type="ftr"/>
          </p:nvPr>
        </p:nvSpPr>
        <p:spPr>
          <a:xfrm>
            <a:off x="4038480" y="6429240"/>
            <a:ext cx="4114440" cy="364680"/>
          </a:xfrm>
          <a:prstGeom prst="rect">
            <a:avLst/>
          </a:prstGeom>
        </p:spPr>
        <p:txBody>
          <a:bodyPr anchor="ctr">
            <a:noAutofit/>
          </a:bodyPr>
          <a:p>
            <a:pPr algn="ctr">
              <a:lnSpc>
                <a:spcPct val="100000"/>
              </a:lnSpc>
            </a:pPr>
            <a:r>
              <a:rPr b="0" lang="en-US" sz="900" spc="148" strike="noStrike" cap="all">
                <a:solidFill>
                  <a:srgbClr val="ffffff"/>
                </a:solidFill>
                <a:latin typeface="Avenir Next LT Pro"/>
              </a:rPr>
              <a:t>Guy de Dinan, from Ariel Linisfarne's original; Practical Drachenwald 2023</a:t>
            </a:r>
            <a:endParaRPr b="0" lang="en-US" sz="900" spc="-1" strike="noStrike">
              <a:latin typeface="Times New Roman"/>
            </a:endParaRPr>
          </a:p>
        </p:txBody>
      </p:sp>
      <p:sp>
        <p:nvSpPr>
          <p:cNvPr id="4" name="PlaceHolder 5"/>
          <p:cNvSpPr>
            <a:spLocks noGrp="1"/>
          </p:cNvSpPr>
          <p:nvPr>
            <p:ph type="sldNum"/>
          </p:nvPr>
        </p:nvSpPr>
        <p:spPr>
          <a:xfrm>
            <a:off x="8610480" y="6429240"/>
            <a:ext cx="2742840" cy="364680"/>
          </a:xfrm>
          <a:prstGeom prst="rect">
            <a:avLst/>
          </a:prstGeom>
        </p:spPr>
        <p:txBody>
          <a:bodyPr anchor="ctr">
            <a:noAutofit/>
          </a:bodyPr>
          <a:p>
            <a:pPr algn="r">
              <a:lnSpc>
                <a:spcPct val="100000"/>
              </a:lnSpc>
            </a:pPr>
            <a:fld id="{2AADD3A2-4D63-47F2-8DF5-9B059F9BABF4}" type="slidenum">
              <a:rPr b="0" lang="en-US" sz="900" spc="148" strike="noStrike" cap="all">
                <a:solidFill>
                  <a:srgbClr val="ffffff"/>
                </a:solidFill>
                <a:latin typeface="Avenir Next LT Pro"/>
              </a:rPr>
              <a:t>&lt;number&gt;</a:t>
            </a:fld>
            <a:endParaRPr b="0" lang="en-US" sz="900" spc="-1" strike="noStrike">
              <a:latin typeface="Times New Roman"/>
            </a:endParaRPr>
          </a:p>
        </p:txBody>
      </p:sp>
      <p:sp>
        <p:nvSpPr>
          <p:cNvPr id="5"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413424"/>
                </a:solidFill>
                <a:latin typeface="Avenir Next LT Pro"/>
              </a:rPr>
              <a:t>Click to edit the outline text format</a:t>
            </a:r>
            <a:endParaRPr b="0" lang="en-US" sz="2800" spc="-1" strike="noStrike">
              <a:solidFill>
                <a:srgbClr val="413424"/>
              </a:solidFill>
              <a:latin typeface="Avenir Next LT Pro"/>
            </a:endParaRPr>
          </a:p>
          <a:p>
            <a:pPr lvl="1" marL="864000" indent="-324000">
              <a:spcBef>
                <a:spcPts val="1134"/>
              </a:spcBef>
              <a:buClr>
                <a:srgbClr val="000000"/>
              </a:buClr>
              <a:buSzPct val="75000"/>
              <a:buFont typeface="Symbol" charset="2"/>
              <a:buChar char=""/>
            </a:pPr>
            <a:r>
              <a:rPr b="0" lang="en-US" sz="2000" spc="-1" strike="noStrike">
                <a:solidFill>
                  <a:srgbClr val="413424"/>
                </a:solidFill>
                <a:latin typeface="Avenir Next LT Pro"/>
              </a:rPr>
              <a:t>Second Outline Level</a:t>
            </a:r>
            <a:endParaRPr b="0" lang="en-US" sz="2000" spc="-1" strike="noStrike">
              <a:solidFill>
                <a:srgbClr val="413424"/>
              </a:solidFill>
              <a:latin typeface="Avenir Next LT Pro"/>
            </a:endParaRPr>
          </a:p>
          <a:p>
            <a:pPr lvl="2" marL="1296000" indent="-288000">
              <a:spcBef>
                <a:spcPts val="850"/>
              </a:spcBef>
              <a:buClr>
                <a:srgbClr val="000000"/>
              </a:buClr>
              <a:buSzPct val="45000"/>
              <a:buFont typeface="Wingdings" charset="2"/>
              <a:buChar char=""/>
            </a:pPr>
            <a:r>
              <a:rPr b="0" lang="en-US" sz="1800" spc="-1" strike="noStrike">
                <a:solidFill>
                  <a:srgbClr val="413424"/>
                </a:solidFill>
                <a:latin typeface="Avenir Next LT Pro"/>
              </a:rPr>
              <a:t>Third Outline Level</a:t>
            </a:r>
            <a:endParaRPr b="0" lang="en-US" sz="1800" spc="-1" strike="noStrike">
              <a:solidFill>
                <a:srgbClr val="413424"/>
              </a:solidFill>
              <a:latin typeface="Avenir Next LT Pro"/>
            </a:endParaRPr>
          </a:p>
          <a:p>
            <a:pPr lvl="3" marL="1728000" indent="-216000">
              <a:spcBef>
                <a:spcPts val="567"/>
              </a:spcBef>
              <a:buClr>
                <a:srgbClr val="000000"/>
              </a:buClr>
              <a:buSzPct val="75000"/>
              <a:buFont typeface="Symbol" charset="2"/>
              <a:buChar char=""/>
            </a:pPr>
            <a:r>
              <a:rPr b="0" lang="en-US" sz="1800" spc="-1" strike="noStrike">
                <a:solidFill>
                  <a:srgbClr val="413424"/>
                </a:solidFill>
                <a:latin typeface="Avenir Next LT Pro"/>
              </a:rPr>
              <a:t>Fourth Outline Level</a:t>
            </a:r>
            <a:endParaRPr b="0" lang="en-US" sz="1800" spc="-1" strike="noStrike">
              <a:solidFill>
                <a:srgbClr val="413424"/>
              </a:solidFill>
              <a:latin typeface="Avenir Next LT Pro"/>
            </a:endParaRPr>
          </a:p>
          <a:p>
            <a:pPr lvl="4" marL="2160000" indent="-216000">
              <a:spcBef>
                <a:spcPts val="283"/>
              </a:spcBef>
              <a:buClr>
                <a:srgbClr val="000000"/>
              </a:buClr>
              <a:buSzPct val="45000"/>
              <a:buFont typeface="Wingdings" charset="2"/>
              <a:buChar char=""/>
            </a:pPr>
            <a:r>
              <a:rPr b="0" lang="en-US" sz="2000" spc="-1" strike="noStrike">
                <a:solidFill>
                  <a:srgbClr val="413424"/>
                </a:solidFill>
                <a:latin typeface="Avenir Next LT Pro"/>
              </a:rPr>
              <a:t>Fifth Outline Level</a:t>
            </a:r>
            <a:endParaRPr b="0" lang="en-US" sz="2000" spc="-1" strike="noStrike">
              <a:solidFill>
                <a:srgbClr val="413424"/>
              </a:solidFill>
              <a:latin typeface="Avenir Next LT Pro"/>
            </a:endParaRPr>
          </a:p>
          <a:p>
            <a:pPr lvl="5" marL="2592000" indent="-216000">
              <a:spcBef>
                <a:spcPts val="283"/>
              </a:spcBef>
              <a:buClr>
                <a:srgbClr val="000000"/>
              </a:buClr>
              <a:buSzPct val="45000"/>
              <a:buFont typeface="Wingdings" charset="2"/>
              <a:buChar char=""/>
            </a:pPr>
            <a:r>
              <a:rPr b="0" lang="en-US" sz="2000" spc="-1" strike="noStrike">
                <a:solidFill>
                  <a:srgbClr val="413424"/>
                </a:solidFill>
                <a:latin typeface="Avenir Next LT Pro"/>
              </a:rPr>
              <a:t>Sixth Outline Level</a:t>
            </a:r>
            <a:endParaRPr b="0" lang="en-US" sz="2000" spc="-1" strike="noStrike">
              <a:solidFill>
                <a:srgbClr val="413424"/>
              </a:solidFill>
              <a:latin typeface="Avenir Next LT Pro"/>
            </a:endParaRPr>
          </a:p>
          <a:p>
            <a:pPr lvl="6" marL="3024000" indent="-216000">
              <a:spcBef>
                <a:spcPts val="283"/>
              </a:spcBef>
              <a:buClr>
                <a:srgbClr val="000000"/>
              </a:buClr>
              <a:buSzPct val="45000"/>
              <a:buFont typeface="Wingdings" charset="2"/>
              <a:buChar char=""/>
            </a:pPr>
            <a:r>
              <a:rPr b="0" lang="en-US" sz="2000" spc="-1" strike="noStrike">
                <a:solidFill>
                  <a:srgbClr val="413424"/>
                </a:solidFill>
                <a:latin typeface="Avenir Next LT Pro"/>
              </a:rPr>
              <a:t>Seventh Outline Level</a:t>
            </a:r>
            <a:endParaRPr b="0" lang="en-US" sz="2000" spc="-1" strike="noStrike">
              <a:solidFill>
                <a:srgbClr val="413424"/>
              </a:solidFill>
              <a:latin typeface="Avenir Next LT Pro"/>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CustomShape 1"/>
          <p:cNvSpPr/>
          <p:nvPr/>
        </p:nvSpPr>
        <p:spPr>
          <a:xfrm>
            <a:off x="0" y="0"/>
            <a:ext cx="12188520" cy="6857640"/>
          </a:xfrm>
          <a:prstGeom prst="frame">
            <a:avLst>
              <a:gd name="adj1" fmla="val 7164"/>
            </a:avLst>
          </a:prstGeom>
          <a:gradFill rotWithShape="0">
            <a:gsLst>
              <a:gs pos="0">
                <a:schemeClr val="accent2">
                  <a:alpha val="40000"/>
                </a:schemeClr>
              </a:gs>
              <a:gs pos="100000">
                <a:schemeClr val="accent1">
                  <a:alpha val="40000"/>
                </a:schemeClr>
              </a:gs>
            </a:gsLst>
            <a:lin ang="2700000"/>
          </a:gradFill>
          <a:ln>
            <a:noFill/>
          </a:ln>
        </p:spPr>
        <p:style>
          <a:lnRef idx="2">
            <a:schemeClr val="accent1">
              <a:shade val="50000"/>
            </a:schemeClr>
          </a:lnRef>
          <a:fillRef idx="1">
            <a:schemeClr val="accent1"/>
          </a:fillRef>
          <a:effectRef idx="0">
            <a:schemeClr val="accent1"/>
          </a:effectRef>
          <a:fontRef idx="minor"/>
        </p:style>
      </p:sp>
      <p:sp>
        <p:nvSpPr>
          <p:cNvPr id="43" name="PlaceHolder 2"/>
          <p:cNvSpPr>
            <a:spLocks noGrp="1"/>
          </p:cNvSpPr>
          <p:nvPr>
            <p:ph type="title"/>
          </p:nvPr>
        </p:nvSpPr>
        <p:spPr>
          <a:xfrm>
            <a:off x="838080" y="681120"/>
            <a:ext cx="10515240" cy="1325160"/>
          </a:xfrm>
          <a:prstGeom prst="rect">
            <a:avLst/>
          </a:prstGeom>
        </p:spPr>
        <p:txBody>
          <a:bodyPr anchor="ctr">
            <a:noAutofit/>
          </a:bodyPr>
          <a:p>
            <a:pPr>
              <a:lnSpc>
                <a:spcPct val="90000"/>
              </a:lnSpc>
            </a:pPr>
            <a:r>
              <a:rPr b="0" lang="en-US" sz="5200" spc="-1" strike="noStrike">
                <a:solidFill>
                  <a:srgbClr val="58b46b"/>
                </a:solidFill>
                <a:latin typeface="Sabon Next LT"/>
              </a:rPr>
              <a:t>Click to edit Master title style</a:t>
            </a:r>
            <a:endParaRPr b="0" lang="en-US" sz="5200" spc="-1" strike="noStrike">
              <a:solidFill>
                <a:srgbClr val="000000"/>
              </a:solidFill>
              <a:latin typeface="Avenir Next LT Pro"/>
            </a:endParaRPr>
          </a:p>
        </p:txBody>
      </p:sp>
      <p:sp>
        <p:nvSpPr>
          <p:cNvPr id="44" name="PlaceHolder 3"/>
          <p:cNvSpPr>
            <a:spLocks noGrp="1"/>
          </p:cNvSpPr>
          <p:nvPr>
            <p:ph type="body"/>
          </p:nvPr>
        </p:nvSpPr>
        <p:spPr>
          <a:xfrm>
            <a:off x="838080" y="2178720"/>
            <a:ext cx="10515240" cy="3997800"/>
          </a:xfrm>
          <a:prstGeom prst="rect">
            <a:avLst/>
          </a:prstGeom>
        </p:spPr>
        <p:txBody>
          <a:bodyPr>
            <a:noAutofit/>
          </a:bodyPr>
          <a:p>
            <a:pPr marL="457200" indent="-228240">
              <a:lnSpc>
                <a:spcPct val="110000"/>
              </a:lnSpc>
              <a:spcBef>
                <a:spcPts val="1001"/>
              </a:spcBef>
              <a:buClr>
                <a:srgbClr val="f0ebe5"/>
              </a:buClr>
              <a:buSzPct val="80000"/>
              <a:buFont typeface="Wingdings" charset="2"/>
              <a:buChar char=""/>
            </a:pPr>
            <a:r>
              <a:rPr b="0" lang="en-US" sz="2800" spc="-1" strike="noStrike">
                <a:solidFill>
                  <a:srgbClr val="413424"/>
                </a:solidFill>
                <a:latin typeface="Avenir Next LT Pro"/>
              </a:rPr>
              <a:t>Click to edit Master text styles</a:t>
            </a:r>
            <a:endParaRPr b="0" lang="en-US" sz="2800" spc="-1" strike="noStrike">
              <a:solidFill>
                <a:srgbClr val="413424"/>
              </a:solidFill>
              <a:latin typeface="Avenir Next LT Pro"/>
            </a:endParaRPr>
          </a:p>
          <a:p>
            <a:pPr lvl="1" marL="685800" indent="-228240">
              <a:lnSpc>
                <a:spcPct val="110000"/>
              </a:lnSpc>
              <a:spcBef>
                <a:spcPts val="499"/>
              </a:spcBef>
              <a:buClr>
                <a:srgbClr val="f0ebe5"/>
              </a:buClr>
              <a:buSzPct val="80000"/>
              <a:buFont typeface="Wingdings" charset="2"/>
              <a:buChar char=""/>
            </a:pPr>
            <a:r>
              <a:rPr b="0" lang="en-US" sz="2400" spc="-1" strike="noStrike">
                <a:solidFill>
                  <a:srgbClr val="413424"/>
                </a:solidFill>
                <a:latin typeface="Avenir Next LT Pro"/>
              </a:rPr>
              <a:t>Second level</a:t>
            </a:r>
            <a:endParaRPr b="0" lang="en-US" sz="2400" spc="-1" strike="noStrike">
              <a:solidFill>
                <a:srgbClr val="413424"/>
              </a:solidFill>
              <a:latin typeface="Avenir Next LT Pro"/>
            </a:endParaRPr>
          </a:p>
          <a:p>
            <a:pPr lvl="2" marL="1257480" indent="-228240">
              <a:lnSpc>
                <a:spcPct val="110000"/>
              </a:lnSpc>
              <a:spcBef>
                <a:spcPts val="499"/>
              </a:spcBef>
              <a:buClr>
                <a:srgbClr val="f0ebe5"/>
              </a:buClr>
              <a:buSzPct val="80000"/>
              <a:buFont typeface="Wingdings" charset="2"/>
              <a:buChar char=""/>
            </a:pPr>
            <a:r>
              <a:rPr b="0" lang="en-US" sz="2000" spc="-1" strike="noStrike">
                <a:solidFill>
                  <a:srgbClr val="413424"/>
                </a:solidFill>
                <a:latin typeface="Avenir Next LT Pro"/>
              </a:rPr>
              <a:t>Third level</a:t>
            </a:r>
            <a:endParaRPr b="0" lang="en-US" sz="2000" spc="-1" strike="noStrike">
              <a:solidFill>
                <a:srgbClr val="413424"/>
              </a:solidFill>
              <a:latin typeface="Avenir Next LT Pro"/>
            </a:endParaRPr>
          </a:p>
          <a:p>
            <a:pPr lvl="3" marL="1600200" indent="-228240">
              <a:lnSpc>
                <a:spcPct val="110000"/>
              </a:lnSpc>
              <a:spcBef>
                <a:spcPts val="499"/>
              </a:spcBef>
              <a:buClr>
                <a:srgbClr val="f0ebe5"/>
              </a:buClr>
              <a:buSzPct val="80000"/>
              <a:buFont typeface="Wingdings" charset="2"/>
              <a:buChar char=""/>
            </a:pPr>
            <a:r>
              <a:rPr b="0" lang="en-US" sz="1800" spc="-1" strike="noStrike">
                <a:solidFill>
                  <a:srgbClr val="413424"/>
                </a:solidFill>
                <a:latin typeface="Avenir Next LT Pro"/>
              </a:rPr>
              <a:t>Fourth level</a:t>
            </a:r>
            <a:endParaRPr b="0" lang="en-US" sz="1800" spc="-1" strike="noStrike">
              <a:solidFill>
                <a:srgbClr val="413424"/>
              </a:solidFill>
              <a:latin typeface="Avenir Next LT Pro"/>
            </a:endParaRPr>
          </a:p>
          <a:p>
            <a:pPr lvl="4" marL="2114640" indent="-228240">
              <a:lnSpc>
                <a:spcPct val="110000"/>
              </a:lnSpc>
              <a:spcBef>
                <a:spcPts val="499"/>
              </a:spcBef>
              <a:buClr>
                <a:srgbClr val="f0ebe5"/>
              </a:buClr>
              <a:buSzPct val="80000"/>
              <a:buFont typeface="Wingdings" charset="2"/>
              <a:buChar char=""/>
            </a:pPr>
            <a:r>
              <a:rPr b="0" lang="en-US" sz="1800" spc="-1" strike="noStrike">
                <a:solidFill>
                  <a:srgbClr val="413424"/>
                </a:solidFill>
                <a:latin typeface="Avenir Next LT Pro"/>
              </a:rPr>
              <a:t>Fifth level</a:t>
            </a:r>
            <a:endParaRPr b="0" lang="en-US" sz="1800" spc="-1" strike="noStrike">
              <a:solidFill>
                <a:srgbClr val="413424"/>
              </a:solidFill>
              <a:latin typeface="Avenir Next LT Pro"/>
            </a:endParaRPr>
          </a:p>
        </p:txBody>
      </p:sp>
      <p:sp>
        <p:nvSpPr>
          <p:cNvPr id="45" name="PlaceHolder 4"/>
          <p:cNvSpPr>
            <a:spLocks noGrp="1"/>
          </p:cNvSpPr>
          <p:nvPr>
            <p:ph type="dt"/>
          </p:nvPr>
        </p:nvSpPr>
        <p:spPr>
          <a:xfrm>
            <a:off x="838080" y="6429240"/>
            <a:ext cx="2742840" cy="364680"/>
          </a:xfrm>
          <a:prstGeom prst="rect">
            <a:avLst/>
          </a:prstGeom>
        </p:spPr>
        <p:txBody>
          <a:bodyPr anchor="ctr">
            <a:noAutofit/>
          </a:bodyPr>
          <a:p>
            <a:pPr>
              <a:lnSpc>
                <a:spcPct val="100000"/>
              </a:lnSpc>
            </a:pPr>
            <a:fld id="{D2590519-73F7-464A-AA30-6A7E26D75D3F}" type="datetime1">
              <a:rPr b="0" lang="en-US" sz="900" spc="148" strike="noStrike" cap="all">
                <a:solidFill>
                  <a:srgbClr val="ffffff"/>
                </a:solidFill>
                <a:latin typeface="Avenir Next LT Pro"/>
              </a:rPr>
              <a:t>04/24/2023</a:t>
            </a:fld>
            <a:endParaRPr b="0" lang="en-US" sz="900" spc="-1" strike="noStrike">
              <a:latin typeface="Times New Roman"/>
            </a:endParaRPr>
          </a:p>
        </p:txBody>
      </p:sp>
      <p:sp>
        <p:nvSpPr>
          <p:cNvPr id="46" name="PlaceHolder 5"/>
          <p:cNvSpPr>
            <a:spLocks noGrp="1"/>
          </p:cNvSpPr>
          <p:nvPr>
            <p:ph type="ftr"/>
          </p:nvPr>
        </p:nvSpPr>
        <p:spPr>
          <a:xfrm>
            <a:off x="4038480" y="6429240"/>
            <a:ext cx="4114440" cy="364680"/>
          </a:xfrm>
          <a:prstGeom prst="rect">
            <a:avLst/>
          </a:prstGeom>
        </p:spPr>
        <p:txBody>
          <a:bodyPr anchor="ctr">
            <a:noAutofit/>
          </a:bodyPr>
          <a:p>
            <a:pPr algn="ctr">
              <a:lnSpc>
                <a:spcPct val="100000"/>
              </a:lnSpc>
            </a:pPr>
            <a:r>
              <a:rPr b="0" lang="en-US" sz="900" spc="148" strike="noStrike" cap="all">
                <a:solidFill>
                  <a:srgbClr val="ffffff"/>
                </a:solidFill>
                <a:latin typeface="Avenir Next LT Pro"/>
              </a:rPr>
              <a:t>Guy de Dinan, from Ariel Linisfarne's original; Practical Drachenwald 2023</a:t>
            </a:r>
            <a:endParaRPr b="0" lang="en-US" sz="900" spc="-1" strike="noStrike">
              <a:latin typeface="Times New Roman"/>
            </a:endParaRPr>
          </a:p>
        </p:txBody>
      </p:sp>
      <p:sp>
        <p:nvSpPr>
          <p:cNvPr id="47" name="PlaceHolder 6"/>
          <p:cNvSpPr>
            <a:spLocks noGrp="1"/>
          </p:cNvSpPr>
          <p:nvPr>
            <p:ph type="sldNum"/>
          </p:nvPr>
        </p:nvSpPr>
        <p:spPr>
          <a:xfrm>
            <a:off x="8610480" y="6429240"/>
            <a:ext cx="2742840" cy="364680"/>
          </a:xfrm>
          <a:prstGeom prst="rect">
            <a:avLst/>
          </a:prstGeom>
        </p:spPr>
        <p:txBody>
          <a:bodyPr anchor="ctr">
            <a:noAutofit/>
          </a:bodyPr>
          <a:p>
            <a:pPr algn="r">
              <a:lnSpc>
                <a:spcPct val="100000"/>
              </a:lnSpc>
            </a:pPr>
            <a:fld id="{635A0B72-278C-470F-A708-E23E559F56DD}" type="slidenum">
              <a:rPr b="0" lang="en-US" sz="900" spc="148" strike="noStrike" cap="all">
                <a:solidFill>
                  <a:srgbClr val="ffffff"/>
                </a:solidFill>
                <a:latin typeface="Avenir Next LT Pro"/>
              </a:rPr>
              <a:t>1</a:t>
            </a:fld>
            <a:endParaRPr b="0" lang="en-US"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hyperlink" Target="https://www.facebook.com/manorfarmbourn" TargetMode="External"/><Relationship Id="rId2" Type="http://schemas.openxmlformats.org/officeDocument/2006/relationships/hyperlink" Target="https://www.facebook.com/manorfarmbourn" TargetMode="External"/><Relationship Id="rId3" Type="http://schemas.openxmlformats.org/officeDocument/2006/relationships/hyperlink" Target="https://www.facebook.com/groups/151757774960670/" TargetMode="External"/><Relationship Id="rId4" Type="http://schemas.openxmlformats.org/officeDocument/2006/relationships/hyperlink" Target="https://nextdoor.co.uk/" TargetMode="External"/><Relationship Id="rId5" Type="http://schemas.openxmlformats.org/officeDocument/2006/relationships/hyperlink" Target="https://www.bourn.org.uk/newsletter-signup/" TargetMode="External"/><Relationship Id="rId6" Type="http://schemas.openxmlformats.org/officeDocument/2006/relationships/hyperlink" Target="https://www.bourn.org.uk/newsletter-signup/" TargetMode="External"/><Relationship Id="rId7" Type="http://schemas.openxmlformats.org/officeDocument/2006/relationships/hyperlink" Target="https://www.facebook.com/groups/278252795879094/" TargetMode="External"/><Relationship Id="rId8" Type="http://schemas.openxmlformats.org/officeDocument/2006/relationships/hyperlink" Target="https://www.facebook.com/groups/278252795879094/" TargetMode="External"/><Relationship Id="rId9" Type="http://schemas.openxmlformats.org/officeDocument/2006/relationships/hyperlink" Target="https://www.facebook.com/groups/1645701509023697/" TargetMode="External"/><Relationship Id="rId10" Type="http://schemas.openxmlformats.org/officeDocument/2006/relationships/hyperlink" Target="https://www.facebook.com/groups/1645701509023697/" TargetMode="External"/><Relationship Id="rId11" Type="http://schemas.openxmlformats.org/officeDocument/2006/relationships/hyperlink" Target="https://www.facebook.com/groups/1645701509023697/" TargetMode="External"/><Relationship Id="rId12" Type="http://schemas.openxmlformats.org/officeDocument/2006/relationships/hyperlink" Target="https://www.facebook.com/groups/1645701509023697/" TargetMode="External"/><Relationship Id="rId13" Type="http://schemas.openxmlformats.org/officeDocument/2006/relationships/hyperlink" Target="http://www.larpevents.co.uk/" TargetMode="External"/><Relationship Id="rId14" Type="http://schemas.openxmlformats.org/officeDocument/2006/relationships/hyperlink" Target="https://www.facebook.com/groups/CambsGWSD/" TargetMode="External"/><Relationship Id="rId15" Type="http://schemas.openxmlformats.org/officeDocument/2006/relationships/hyperlink" Target="https://www.facebook.com/groups/CambsGWSD/" TargetMode="External"/><Relationship Id="rId16" Type="http://schemas.openxmlformats.org/officeDocument/2006/relationships/hyperlink" Target="https://www.facebook.com/groups/whatsoncambridge/" TargetMode="External"/><Relationship Id="rId17" Type="http://schemas.openxmlformats.org/officeDocument/2006/relationships/hyperlink" Target="https://www.facebook.com/groups/cambsevents/" TargetMode="External"/><Relationship Id="rId18" Type="http://schemas.openxmlformats.org/officeDocument/2006/relationships/hyperlink" Target="https://www.facebook.com/groups/cambsevents/" TargetMode="External"/><Relationship Id="rId19"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hyperlink" Target="https://www.dafont.com/theme.php?cat=401" TargetMode="External"/><Relationship Id="rId2" Type="http://schemas.openxmlformats.org/officeDocument/2006/relationships/hyperlink" Target="https://www.dafont.com/theme.php?cat=401" TargetMode="External"/><Relationship Id="rId3" Type="http://schemas.openxmlformats.org/officeDocument/2006/relationships/hyperlink" Target="https://www.dafont.com/theme.php?cat=401" TargetMode="External"/><Relationship Id="rId4"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hyperlink" Target="https://www.canva.com/en_gb/" TargetMode="External"/><Relationship Id="rId2" Type="http://schemas.openxmlformats.org/officeDocument/2006/relationships/hyperlink" Target="https://www.photopea.com/" TargetMode="External"/><Relationship Id="rId3" Type="http://schemas.openxmlformats.org/officeDocument/2006/relationships/hyperlink" Target="https://www.adobe.com/uk/products/illustrator.html" TargetMode="External"/><Relationship Id="rId4" Type="http://schemas.openxmlformats.org/officeDocument/2006/relationships/hyperlink" Target="https://inkscape.org/" TargetMode="External"/><Relationship Id="rId5"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hyperlink" Target="https://docs.google.com/document/d/1bA_xTvF24wAcmgk_HKDfCYRDnFQKomqKyEn19jaMpAk/edit" TargetMode="External"/><Relationship Id="rId2" Type="http://schemas.openxmlformats.org/officeDocument/2006/relationships/hyperlink" Target="https://www.drivethrurpg.com/browse/pub/14865/Kabouter-Games/subcategory/32723_35854/Medieval-Marginalia" TargetMode="External"/><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hyperlink" Target="https://www.perkins.org/resource/how-write-alt-text-and-image-descriptions-visually-impaired/" TargetMode="External"/><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hyperlink" Target="https://www.facebook.com/groups/insulaedraconis/permalink/10159241351542065/" TargetMode="External"/><Relationship Id="rId2" Type="http://schemas.openxmlformats.org/officeDocument/2006/relationships/hyperlink" Target="https://www.facebook.com/groups/insulaedraconis/permalink/10159259800337065/" TargetMode="External"/><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hyperlink" Target="https://www.reddit.com/r/sca/comments/c0a0ax/sca_discord_server/" TargetMode="External"/><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4" name="CustomShape 1"/>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85" name="TextShape 2"/>
          <p:cNvSpPr txBox="1"/>
          <p:nvPr/>
        </p:nvSpPr>
        <p:spPr>
          <a:xfrm>
            <a:off x="838080" y="2133720"/>
            <a:ext cx="4800240" cy="3765960"/>
          </a:xfrm>
          <a:prstGeom prst="rect">
            <a:avLst/>
          </a:prstGeom>
          <a:noFill/>
          <a:ln>
            <a:noFill/>
          </a:ln>
        </p:spPr>
        <p:txBody>
          <a:bodyPr>
            <a:normAutofit/>
          </a:bodyPr>
          <a:p>
            <a:pPr>
              <a:lnSpc>
                <a:spcPct val="90000"/>
              </a:lnSpc>
            </a:pPr>
            <a:r>
              <a:rPr b="0" lang="en-US" sz="5400" spc="-1" strike="noStrike">
                <a:solidFill>
                  <a:srgbClr val="58b46b"/>
                </a:solidFill>
                <a:latin typeface="Sabon Next LT"/>
              </a:rPr>
              <a:t>Promoting your event</a:t>
            </a:r>
            <a:endParaRPr b="0" lang="en-US" sz="5400" spc="-1" strike="noStrike">
              <a:solidFill>
                <a:srgbClr val="000000"/>
              </a:solidFill>
              <a:latin typeface="Avenir Next LT Pro"/>
            </a:endParaRPr>
          </a:p>
        </p:txBody>
      </p:sp>
      <p:sp>
        <p:nvSpPr>
          <p:cNvPr id="86" name="TextShape 3"/>
          <p:cNvSpPr txBox="1"/>
          <p:nvPr/>
        </p:nvSpPr>
        <p:spPr>
          <a:xfrm>
            <a:off x="594720" y="4420080"/>
            <a:ext cx="4800240" cy="1066320"/>
          </a:xfrm>
          <a:prstGeom prst="rect">
            <a:avLst/>
          </a:prstGeom>
          <a:noFill/>
          <a:ln>
            <a:noFill/>
          </a:ln>
        </p:spPr>
        <p:txBody>
          <a:bodyPr>
            <a:normAutofit fontScale="56000"/>
          </a:bodyPr>
          <a:p>
            <a:pPr algn="ctr">
              <a:lnSpc>
                <a:spcPct val="110000"/>
              </a:lnSpc>
              <a:spcBef>
                <a:spcPts val="1001"/>
              </a:spcBef>
            </a:pPr>
            <a:r>
              <a:rPr b="0" lang="en-US" sz="2400" spc="-1" strike="noStrike">
                <a:solidFill>
                  <a:srgbClr val="413424"/>
                </a:solidFill>
                <a:latin typeface="Avenir Next LT Pro"/>
              </a:rPr>
              <a:t>By The Noble Henric Vanden Casteele</a:t>
            </a:r>
            <a:endParaRPr b="0" lang="en-US" sz="2400" spc="-1" strike="noStrike">
              <a:solidFill>
                <a:srgbClr val="413424"/>
              </a:solidFill>
              <a:latin typeface="Avenir Next LT Pro"/>
            </a:endParaRPr>
          </a:p>
          <a:p>
            <a:pPr algn="ctr">
              <a:lnSpc>
                <a:spcPct val="110000"/>
              </a:lnSpc>
              <a:spcBef>
                <a:spcPts val="1001"/>
              </a:spcBef>
            </a:pPr>
            <a:r>
              <a:rPr b="0" lang="en-US" sz="1500" spc="-1" strike="noStrike">
                <a:solidFill>
                  <a:srgbClr val="413424"/>
                </a:solidFill>
                <a:latin typeface="Avenir Next LT Pro"/>
              </a:rPr>
              <a:t>Version 1.0 AS.58 (being 2023 of the Gregorian Calendar)</a:t>
            </a:r>
            <a:endParaRPr b="0" lang="en-US" sz="1500" spc="-1" strike="noStrike">
              <a:solidFill>
                <a:srgbClr val="413424"/>
              </a:solidFill>
              <a:latin typeface="Avenir Next LT Pro"/>
            </a:endParaRPr>
          </a:p>
        </p:txBody>
      </p:sp>
      <p:sp>
        <p:nvSpPr>
          <p:cNvPr id="87" name="CustomShape 4"/>
          <p:cNvSpPr/>
          <p:nvPr/>
        </p:nvSpPr>
        <p:spPr>
          <a:xfrm>
            <a:off x="6093720" y="0"/>
            <a:ext cx="6097680" cy="6882480"/>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p:style>
      </p:sp>
      <p:sp>
        <p:nvSpPr>
          <p:cNvPr id="88" name="CustomShape 5"/>
          <p:cNvSpPr/>
          <p:nvPr/>
        </p:nvSpPr>
        <p:spPr>
          <a:xfrm>
            <a:off x="6095880" y="0"/>
            <a:ext cx="6091200" cy="6857640"/>
          </a:xfrm>
          <a:prstGeom prst="rect">
            <a:avLst/>
          </a:prstGeom>
          <a:gradFill rotWithShape="0">
            <a:gsLst>
              <a:gs pos="0">
                <a:schemeClr val="accent2"/>
              </a:gs>
              <a:gs pos="100000">
                <a:schemeClr val="accent1"/>
              </a:gs>
            </a:gsLst>
            <a:lin ang="2700000"/>
          </a:gradFill>
          <a:ln>
            <a:noFill/>
          </a:ln>
        </p:spPr>
        <p:style>
          <a:lnRef idx="2">
            <a:schemeClr val="accent1">
              <a:shade val="50000"/>
            </a:schemeClr>
          </a:lnRef>
          <a:fillRef idx="1">
            <a:schemeClr val="accent1"/>
          </a:fillRef>
          <a:effectRef idx="0">
            <a:schemeClr val="accent1"/>
          </a:effectRef>
          <a:fontRef idx="minor"/>
        </p:style>
      </p:sp>
      <p:pic>
        <p:nvPicPr>
          <p:cNvPr id="89" name="Picture 3" descr=""/>
          <p:cNvPicPr/>
          <p:nvPr/>
        </p:nvPicPr>
        <p:blipFill>
          <a:blip r:embed="rId1"/>
          <a:srcRect l="40571" t="0" r="19732" b="0"/>
          <a:stretch/>
        </p:blipFill>
        <p:spPr>
          <a:xfrm>
            <a:off x="6095880" y="0"/>
            <a:ext cx="6083280" cy="6857640"/>
          </a:xfrm>
          <a:prstGeom prst="rect">
            <a:avLst/>
          </a:prstGeom>
          <a:ln>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838080" y="681120"/>
            <a:ext cx="10515240" cy="1325160"/>
          </a:xfrm>
          <a:prstGeom prst="rect">
            <a:avLst/>
          </a:prstGeom>
          <a:noFill/>
          <a:ln>
            <a:noFill/>
          </a:ln>
        </p:spPr>
        <p:txBody>
          <a:bodyPr anchor="ctr">
            <a:noAutofit/>
          </a:bodyPr>
          <a:p>
            <a:pPr>
              <a:lnSpc>
                <a:spcPct val="90000"/>
              </a:lnSpc>
            </a:pPr>
            <a:r>
              <a:rPr b="0" lang="en-US" sz="5200" spc="-1" strike="noStrike">
                <a:solidFill>
                  <a:srgbClr val="58b46b"/>
                </a:solidFill>
                <a:latin typeface="Sabon Next LT"/>
              </a:rPr>
              <a:t>Reaching local members of the public</a:t>
            </a:r>
            <a:endParaRPr b="0" lang="en-US" sz="5200" spc="-1" strike="noStrike">
              <a:solidFill>
                <a:srgbClr val="000000"/>
              </a:solidFill>
              <a:latin typeface="Avenir Next LT Pro"/>
            </a:endParaRPr>
          </a:p>
        </p:txBody>
      </p:sp>
      <p:sp>
        <p:nvSpPr>
          <p:cNvPr id="107" name="TextShape 2"/>
          <p:cNvSpPr txBox="1"/>
          <p:nvPr/>
        </p:nvSpPr>
        <p:spPr>
          <a:xfrm>
            <a:off x="838080" y="2143080"/>
            <a:ext cx="10515240" cy="3990600"/>
          </a:xfrm>
          <a:prstGeom prst="rect">
            <a:avLst/>
          </a:prstGeom>
          <a:noFill/>
          <a:ln>
            <a:noFill/>
          </a:ln>
        </p:spPr>
        <p:txBody>
          <a:bodyPr>
            <a:noAutofit/>
          </a:bodyPr>
          <a:p>
            <a:pPr marL="457200" indent="-228240">
              <a:lnSpc>
                <a:spcPct val="110000"/>
              </a:lnSpc>
              <a:spcBef>
                <a:spcPts val="1001"/>
              </a:spcBef>
              <a:buClr>
                <a:srgbClr val="413424"/>
              </a:buClr>
              <a:buSzPct val="80000"/>
              <a:buFont typeface="Wingdings" charset="2"/>
              <a:buChar char=""/>
            </a:pPr>
            <a:r>
              <a:rPr b="0" lang="en-US" sz="2000" spc="-1" strike="noStrike">
                <a:solidFill>
                  <a:srgbClr val="413424"/>
                </a:solidFill>
                <a:latin typeface="Avenir Next LT Pro"/>
              </a:rPr>
              <a:t>The vast majority of SCA event promotion takes place, for obvious reasons, in existing SCA circles. But what about when you want to reach people who might be interested in joining the SCA, who aren’t already in SCA spaces online?</a:t>
            </a:r>
            <a:endParaRPr b="0" lang="en-US" sz="2000" spc="-1" strike="noStrike">
              <a:solidFill>
                <a:srgbClr val="413424"/>
              </a:solidFill>
              <a:latin typeface="Avenir Next LT Pro"/>
            </a:endParaRPr>
          </a:p>
          <a:p>
            <a:pPr>
              <a:lnSpc>
                <a:spcPct val="110000"/>
              </a:lnSpc>
              <a:spcBef>
                <a:spcPts val="1001"/>
              </a:spcBef>
            </a:pPr>
            <a:endParaRPr b="0" lang="en-US" sz="2000" spc="-1" strike="noStrike">
              <a:solidFill>
                <a:srgbClr val="413424"/>
              </a:solidFill>
              <a:latin typeface="Avenir Next LT Pro"/>
            </a:endParaRPr>
          </a:p>
          <a:p>
            <a:pPr marL="457200" indent="-228240">
              <a:lnSpc>
                <a:spcPct val="110000"/>
              </a:lnSpc>
              <a:spcBef>
                <a:spcPts val="1001"/>
              </a:spcBef>
              <a:buClr>
                <a:srgbClr val="413424"/>
              </a:buClr>
              <a:buSzPct val="80000"/>
              <a:buFont typeface="Wingdings" charset="2"/>
              <a:buChar char=""/>
            </a:pPr>
            <a:r>
              <a:rPr b="0" lang="en-US" sz="2000" spc="-1" strike="noStrike">
                <a:solidFill>
                  <a:srgbClr val="413424"/>
                </a:solidFill>
                <a:latin typeface="Avenir Next LT Pro"/>
              </a:rPr>
              <a:t>The lowest-effort way is to include encouragement in your posts in SCA circles to bring along a friend or family member: one of the most successful recruiting tactics in the SCA is word of mouth.</a:t>
            </a:r>
            <a:endParaRPr b="0" lang="en-US" sz="2000" spc="-1" strike="noStrike">
              <a:solidFill>
                <a:srgbClr val="413424"/>
              </a:solidFill>
              <a:latin typeface="Avenir Next LT Pro"/>
            </a:endParaRPr>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838080" y="681120"/>
            <a:ext cx="10515240" cy="1325160"/>
          </a:xfrm>
          <a:prstGeom prst="rect">
            <a:avLst/>
          </a:prstGeom>
          <a:noFill/>
          <a:ln>
            <a:noFill/>
          </a:ln>
        </p:spPr>
        <p:txBody>
          <a:bodyPr anchor="ctr">
            <a:noAutofit/>
          </a:bodyPr>
          <a:p>
            <a:pPr>
              <a:lnSpc>
                <a:spcPct val="90000"/>
              </a:lnSpc>
            </a:pPr>
            <a:r>
              <a:rPr b="0" lang="en-US" sz="5200" spc="-1" strike="noStrike">
                <a:solidFill>
                  <a:srgbClr val="58b46b"/>
                </a:solidFill>
                <a:latin typeface="Sabon Next LT"/>
              </a:rPr>
              <a:t>Reaching local members of the public</a:t>
            </a:r>
            <a:endParaRPr b="0" lang="en-US" sz="5200" spc="-1" strike="noStrike">
              <a:solidFill>
                <a:srgbClr val="000000"/>
              </a:solidFill>
              <a:latin typeface="Avenir Next LT Pro"/>
            </a:endParaRPr>
          </a:p>
        </p:txBody>
      </p:sp>
      <p:sp>
        <p:nvSpPr>
          <p:cNvPr id="109" name="TextShape 2"/>
          <p:cNvSpPr txBox="1"/>
          <p:nvPr/>
        </p:nvSpPr>
        <p:spPr>
          <a:xfrm>
            <a:off x="838080" y="2006640"/>
            <a:ext cx="10515240" cy="4127040"/>
          </a:xfrm>
          <a:prstGeom prst="rect">
            <a:avLst/>
          </a:prstGeom>
          <a:noFill/>
          <a:ln>
            <a:noFill/>
          </a:ln>
        </p:spPr>
        <p:txBody>
          <a:bodyPr>
            <a:noAutofit/>
          </a:bodyPr>
          <a:p>
            <a:pPr marL="457200" indent="-228240">
              <a:lnSpc>
                <a:spcPct val="110000"/>
              </a:lnSpc>
              <a:spcBef>
                <a:spcPts val="1001"/>
              </a:spcBef>
              <a:buClr>
                <a:srgbClr val="413424"/>
              </a:buClr>
              <a:buSzPct val="80000"/>
              <a:buFont typeface="Wingdings" charset="2"/>
              <a:buChar char=""/>
            </a:pPr>
            <a:r>
              <a:rPr b="0" lang="en-US" sz="1700" spc="-1" strike="noStrike">
                <a:solidFill>
                  <a:srgbClr val="413424"/>
                </a:solidFill>
                <a:latin typeface="Avenir Next LT Pro"/>
              </a:rPr>
              <a:t>For other tactics, let’s use an event at Manor Farm in Bourn, Cambridgeshire as a worked example:</a:t>
            </a:r>
            <a:endParaRPr b="0" lang="en-US" sz="1700" spc="-1" strike="noStrike">
              <a:solidFill>
                <a:srgbClr val="413424"/>
              </a:solidFill>
              <a:latin typeface="Avenir Next LT Pro"/>
            </a:endParaRPr>
          </a:p>
          <a:p>
            <a:pPr lvl="1" marL="685800" indent="-228240">
              <a:lnSpc>
                <a:spcPct val="110000"/>
              </a:lnSpc>
              <a:spcBef>
                <a:spcPts val="499"/>
              </a:spcBef>
              <a:buClr>
                <a:srgbClr val="413424"/>
              </a:buClr>
              <a:buSzPct val="80000"/>
              <a:buFont typeface="Wingdings" charset="2"/>
              <a:buChar char=""/>
            </a:pPr>
            <a:r>
              <a:rPr b="1" lang="en-US" sz="1700" spc="-1" strike="noStrike">
                <a:solidFill>
                  <a:srgbClr val="413424"/>
                </a:solidFill>
                <a:latin typeface="Avenir Next LT Pro"/>
              </a:rPr>
              <a:t>Existing networks for the event site</a:t>
            </a:r>
            <a:r>
              <a:rPr b="0" lang="en-US" sz="1700" spc="-1" strike="noStrike">
                <a:solidFill>
                  <a:srgbClr val="413424"/>
                </a:solidFill>
                <a:latin typeface="Avenir Next LT Pro"/>
              </a:rPr>
              <a:t>, e.g. </a:t>
            </a:r>
            <a:r>
              <a:rPr b="0" lang="en-US" sz="1700" spc="-1" strike="noStrike" u="sng">
                <a:solidFill>
                  <a:srgbClr val="6283aa"/>
                </a:solidFill>
                <a:uFillTx/>
                <a:latin typeface="Avenir Next LT Pro"/>
                <a:hlinkClick r:id="rId1"/>
              </a:rPr>
              <a:t>Manor Farm’s Facebook </a:t>
            </a:r>
            <a:r>
              <a:rPr b="0" lang="en-US" sz="1700" spc="-1" strike="noStrike" u="sng">
                <a:solidFill>
                  <a:srgbClr val="6283aa"/>
                </a:solidFill>
                <a:uFillTx/>
                <a:latin typeface="Avenir Next LT Pro"/>
                <a:hlinkClick r:id="rId2"/>
              </a:rPr>
              <a:t>page</a:t>
            </a:r>
            <a:endParaRPr b="0" lang="en-US" sz="1700" spc="-1" strike="noStrike">
              <a:solidFill>
                <a:srgbClr val="413424"/>
              </a:solidFill>
              <a:latin typeface="Avenir Next LT Pro"/>
            </a:endParaRPr>
          </a:p>
          <a:p>
            <a:pPr lvl="1" marL="685800" indent="-228240">
              <a:lnSpc>
                <a:spcPct val="110000"/>
              </a:lnSpc>
              <a:spcBef>
                <a:spcPts val="499"/>
              </a:spcBef>
              <a:buClr>
                <a:srgbClr val="413424"/>
              </a:buClr>
              <a:buSzPct val="80000"/>
              <a:buFont typeface="Wingdings" charset="2"/>
              <a:buChar char=""/>
            </a:pPr>
            <a:r>
              <a:rPr b="1" lang="en-US" sz="1700" spc="-1" strike="noStrike">
                <a:solidFill>
                  <a:srgbClr val="413424"/>
                </a:solidFill>
                <a:latin typeface="Avenir Next LT Pro"/>
              </a:rPr>
              <a:t>Local residence groups and associations</a:t>
            </a:r>
            <a:r>
              <a:rPr b="0" lang="en-US" sz="1700" spc="-1" strike="noStrike">
                <a:solidFill>
                  <a:srgbClr val="413424"/>
                </a:solidFill>
                <a:latin typeface="Avenir Next LT Pro"/>
              </a:rPr>
              <a:t>, e.g. </a:t>
            </a:r>
            <a:r>
              <a:rPr b="0" lang="en-US" sz="1700" spc="-1" strike="noStrike" u="sng">
                <a:solidFill>
                  <a:srgbClr val="6283aa"/>
                </a:solidFill>
                <a:uFillTx/>
                <a:latin typeface="Avenir Next LT Pro"/>
                <a:hlinkClick r:id="rId3"/>
              </a:rPr>
              <a:t>Bourn Neighbourhood watch &amp; Bourn village information</a:t>
            </a:r>
            <a:r>
              <a:rPr b="0" lang="en-US" sz="1700" spc="-1" strike="noStrike">
                <a:solidFill>
                  <a:srgbClr val="413424"/>
                </a:solidFill>
                <a:latin typeface="Avenir Next LT Pro"/>
              </a:rPr>
              <a:t>. Ask local contacts what people tend to use, e.g. WhatsApp groups, apps like </a:t>
            </a:r>
            <a:r>
              <a:rPr b="0" lang="en-US" sz="1700" spc="-1" strike="noStrike" u="sng">
                <a:solidFill>
                  <a:srgbClr val="6283aa"/>
                </a:solidFill>
                <a:uFillTx/>
                <a:latin typeface="Avenir Next LT Pro"/>
                <a:hlinkClick r:id="rId4"/>
              </a:rPr>
              <a:t>NextDoor</a:t>
            </a:r>
            <a:r>
              <a:rPr b="0" lang="en-US" sz="1700" spc="-1" strike="noStrike">
                <a:solidFill>
                  <a:srgbClr val="413424"/>
                </a:solidFill>
                <a:latin typeface="Avenir Next LT Pro"/>
              </a:rPr>
              <a:t>, etc. </a:t>
            </a:r>
            <a:endParaRPr b="0" lang="en-US" sz="1700" spc="-1" strike="noStrike">
              <a:solidFill>
                <a:srgbClr val="413424"/>
              </a:solidFill>
              <a:latin typeface="Avenir Next LT Pro"/>
            </a:endParaRPr>
          </a:p>
          <a:p>
            <a:pPr lvl="1" marL="685800" indent="-228240">
              <a:lnSpc>
                <a:spcPct val="110000"/>
              </a:lnSpc>
              <a:spcBef>
                <a:spcPts val="499"/>
              </a:spcBef>
              <a:buClr>
                <a:srgbClr val="413424"/>
              </a:buClr>
              <a:buSzPct val="80000"/>
              <a:buFont typeface="Wingdings" charset="2"/>
              <a:buChar char=""/>
            </a:pPr>
            <a:r>
              <a:rPr b="1" lang="en-US" sz="1700" spc="-1" strike="noStrike">
                <a:solidFill>
                  <a:srgbClr val="413424"/>
                </a:solidFill>
                <a:latin typeface="Avenir Next LT Pro"/>
              </a:rPr>
              <a:t>Local newspapers and bulletins</a:t>
            </a:r>
            <a:r>
              <a:rPr b="0" lang="en-US" sz="1700" spc="-1" strike="noStrike">
                <a:solidFill>
                  <a:srgbClr val="413424"/>
                </a:solidFill>
                <a:latin typeface="Avenir Next LT Pro"/>
              </a:rPr>
              <a:t>, e.g. </a:t>
            </a:r>
            <a:r>
              <a:rPr b="0" lang="en-US" sz="1700" spc="-1" strike="noStrike" u="sng">
                <a:solidFill>
                  <a:srgbClr val="6283aa"/>
                </a:solidFill>
                <a:uFillTx/>
                <a:latin typeface="Avenir Next LT Pro"/>
                <a:hlinkClick r:id="rId5"/>
              </a:rPr>
              <a:t>Bourn’s Parish Council </a:t>
            </a:r>
            <a:r>
              <a:rPr b="0" lang="en-US" sz="1700" spc="-1" strike="noStrike" u="sng">
                <a:solidFill>
                  <a:srgbClr val="6283aa"/>
                </a:solidFill>
                <a:uFillTx/>
                <a:latin typeface="Avenir Next LT Pro"/>
                <a:hlinkClick r:id="rId6"/>
              </a:rPr>
              <a:t>Newsletter</a:t>
            </a:r>
            <a:endParaRPr b="0" lang="en-US" sz="1700" spc="-1" strike="noStrike">
              <a:solidFill>
                <a:srgbClr val="413424"/>
              </a:solidFill>
              <a:latin typeface="Avenir Next LT Pro"/>
            </a:endParaRPr>
          </a:p>
          <a:p>
            <a:pPr lvl="1" marL="685800" indent="-228240">
              <a:lnSpc>
                <a:spcPct val="110000"/>
              </a:lnSpc>
              <a:spcBef>
                <a:spcPts val="499"/>
              </a:spcBef>
              <a:buClr>
                <a:srgbClr val="413424"/>
              </a:buClr>
              <a:buSzPct val="80000"/>
              <a:buFont typeface="Wingdings" charset="2"/>
              <a:buChar char=""/>
            </a:pPr>
            <a:r>
              <a:rPr b="1" lang="en-US" sz="1700" spc="-1" strike="noStrike">
                <a:solidFill>
                  <a:srgbClr val="413424"/>
                </a:solidFill>
                <a:latin typeface="Avenir Next LT Pro"/>
              </a:rPr>
              <a:t>Local and regional interest groups focused on history, re-enactment, LARP etc, </a:t>
            </a:r>
            <a:r>
              <a:rPr b="0" lang="en-US" sz="1700" spc="-1" strike="noStrike">
                <a:solidFill>
                  <a:srgbClr val="413424"/>
                </a:solidFill>
                <a:latin typeface="Avenir Next LT Pro"/>
              </a:rPr>
              <a:t>e.g. </a:t>
            </a:r>
            <a:r>
              <a:rPr b="0" lang="en-US" sz="1700" spc="-1" strike="noStrike" u="sng">
                <a:solidFill>
                  <a:srgbClr val="6283aa"/>
                </a:solidFill>
                <a:uFillTx/>
                <a:latin typeface="Avenir Next LT Pro"/>
                <a:hlinkClick r:id="rId7"/>
              </a:rPr>
              <a:t>Reenactment UK – Member’s </a:t>
            </a:r>
            <a:r>
              <a:rPr b="0" lang="en-US" sz="1700" spc="-1" strike="noStrike" u="sng">
                <a:solidFill>
                  <a:srgbClr val="6283aa"/>
                </a:solidFill>
                <a:uFillTx/>
                <a:latin typeface="Avenir Next LT Pro"/>
                <a:hlinkClick r:id="rId8"/>
              </a:rPr>
              <a:t>Group</a:t>
            </a:r>
            <a:r>
              <a:rPr b="0" lang="en-US" sz="1700" spc="-1" strike="noStrike">
                <a:solidFill>
                  <a:srgbClr val="413424"/>
                </a:solidFill>
                <a:latin typeface="Avenir Next LT Pro"/>
              </a:rPr>
              <a:t>; </a:t>
            </a:r>
            <a:r>
              <a:rPr b="0" lang="en-US" sz="1700" spc="-1" strike="noStrike" u="sng">
                <a:solidFill>
                  <a:srgbClr val="6283aa"/>
                </a:solidFill>
                <a:uFillTx/>
                <a:latin typeface="Avenir Next LT Pro"/>
                <a:hlinkClick r:id="rId9"/>
              </a:rPr>
              <a:t>UK Medieval Reenactment </a:t>
            </a:r>
            <a:r>
              <a:rPr b="0" lang="en-US" sz="1700" spc="-1" strike="noStrike" u="sng">
                <a:solidFill>
                  <a:srgbClr val="6283aa"/>
                </a:solidFill>
                <a:uFillTx/>
                <a:latin typeface="Avenir Next LT Pro"/>
                <a:hlinkClick r:id="rId10"/>
              </a:rPr>
              <a:t>Groups</a:t>
            </a:r>
            <a:r>
              <a:rPr b="0" lang="en-US" sz="1700" spc="-1" strike="noStrike">
                <a:solidFill>
                  <a:srgbClr val="413424"/>
                </a:solidFill>
                <a:latin typeface="Avenir Next LT Pro"/>
              </a:rPr>
              <a:t>; </a:t>
            </a:r>
            <a:r>
              <a:rPr b="0" lang="en-US" sz="1700" spc="-1" strike="noStrike" u="sng">
                <a:solidFill>
                  <a:srgbClr val="6283aa"/>
                </a:solidFill>
                <a:uFillTx/>
                <a:latin typeface="Avenir Next LT Pro"/>
                <a:hlinkClick r:id="rId11"/>
              </a:rPr>
              <a:t>Reenactment UK. Recruitment &amp; Upcoming </a:t>
            </a:r>
            <a:r>
              <a:rPr b="0" lang="en-US" sz="1700" spc="-1" strike="noStrike" u="sng">
                <a:solidFill>
                  <a:srgbClr val="6283aa"/>
                </a:solidFill>
                <a:uFillTx/>
                <a:latin typeface="Avenir Next LT Pro"/>
                <a:hlinkClick r:id="rId12"/>
              </a:rPr>
              <a:t>Events</a:t>
            </a:r>
            <a:r>
              <a:rPr b="0" lang="en-US" sz="1700" spc="-1" strike="noStrike">
                <a:solidFill>
                  <a:srgbClr val="413424"/>
                </a:solidFill>
                <a:latin typeface="Avenir Next LT Pro"/>
              </a:rPr>
              <a:t>; the </a:t>
            </a:r>
            <a:r>
              <a:rPr b="0" lang="en-US" sz="1700" spc="-1" strike="noStrike" u="sng">
                <a:solidFill>
                  <a:srgbClr val="6283aa"/>
                </a:solidFill>
                <a:uFillTx/>
                <a:latin typeface="Avenir Next LT Pro"/>
                <a:hlinkClick r:id="rId13"/>
              </a:rPr>
              <a:t>LARP events directory</a:t>
            </a:r>
            <a:r>
              <a:rPr b="0" lang="en-US" sz="1700" spc="-1" strike="noStrike">
                <a:solidFill>
                  <a:srgbClr val="413424"/>
                </a:solidFill>
                <a:latin typeface="Avenir Next LT Pro"/>
              </a:rPr>
              <a:t>, groups like the </a:t>
            </a:r>
            <a:r>
              <a:rPr b="0" lang="en-US" sz="1700" spc="-1" strike="noStrike" u="sng">
                <a:solidFill>
                  <a:srgbClr val="6283aa"/>
                </a:solidFill>
                <a:uFillTx/>
                <a:latin typeface="Avenir Next LT Pro"/>
                <a:hlinkClick r:id="rId14"/>
              </a:rPr>
              <a:t>Cambridgeshire Guild of Weavers, Spinners and </a:t>
            </a:r>
            <a:r>
              <a:rPr b="0" lang="en-US" sz="1700" spc="-1" strike="noStrike" u="sng">
                <a:solidFill>
                  <a:srgbClr val="6283aa"/>
                </a:solidFill>
                <a:uFillTx/>
                <a:latin typeface="Avenir Next LT Pro"/>
                <a:hlinkClick r:id="rId15"/>
              </a:rPr>
              <a:t>Dyers</a:t>
            </a:r>
            <a:r>
              <a:rPr b="0" lang="en-US" sz="1700" spc="-1" strike="noStrike">
                <a:solidFill>
                  <a:srgbClr val="413424"/>
                </a:solidFill>
                <a:latin typeface="Avenir Next LT Pro"/>
              </a:rPr>
              <a:t>. </a:t>
            </a:r>
            <a:r>
              <a:rPr b="1" lang="en-US" sz="1700" spc="-1" strike="noStrike">
                <a:solidFill>
                  <a:srgbClr val="413424"/>
                </a:solidFill>
                <a:latin typeface="Avenir Next LT Pro"/>
              </a:rPr>
              <a:t>N.B.</a:t>
            </a:r>
            <a:r>
              <a:rPr b="0" lang="en-US" sz="1700" spc="-1" strike="noStrike">
                <a:solidFill>
                  <a:srgbClr val="413424"/>
                </a:solidFill>
                <a:latin typeface="Avenir Next LT Pro"/>
              </a:rPr>
              <a:t>: make sure that event advertisement is permitted in the group first!</a:t>
            </a:r>
            <a:endParaRPr b="0" lang="en-US" sz="1700" spc="-1" strike="noStrike">
              <a:solidFill>
                <a:srgbClr val="413424"/>
              </a:solidFill>
              <a:latin typeface="Avenir Next LT Pro"/>
            </a:endParaRPr>
          </a:p>
          <a:p>
            <a:pPr lvl="1" marL="685800" indent="-228240">
              <a:lnSpc>
                <a:spcPct val="110000"/>
              </a:lnSpc>
              <a:spcBef>
                <a:spcPts val="499"/>
              </a:spcBef>
              <a:buClr>
                <a:srgbClr val="413424"/>
              </a:buClr>
              <a:buSzPct val="80000"/>
              <a:buFont typeface="Wingdings" charset="2"/>
              <a:buChar char=""/>
            </a:pPr>
            <a:r>
              <a:rPr b="1" lang="en-US" sz="1700" spc="-1" strike="noStrike">
                <a:solidFill>
                  <a:srgbClr val="413424"/>
                </a:solidFill>
                <a:latin typeface="Avenir Next LT Pro"/>
              </a:rPr>
              <a:t>Regional event listing groups and sites,</a:t>
            </a:r>
            <a:r>
              <a:rPr b="0" lang="en-US" sz="1700" spc="-1" strike="noStrike">
                <a:solidFill>
                  <a:srgbClr val="413424"/>
                </a:solidFill>
                <a:latin typeface="Avenir Next LT Pro"/>
              </a:rPr>
              <a:t> e.g. </a:t>
            </a:r>
            <a:r>
              <a:rPr b="0" lang="en-US" sz="1700" spc="-1" strike="noStrike" u="sng">
                <a:solidFill>
                  <a:srgbClr val="6283aa"/>
                </a:solidFill>
                <a:uFillTx/>
                <a:latin typeface="Avenir Next LT Pro"/>
                <a:hlinkClick r:id="rId16"/>
              </a:rPr>
              <a:t>What’s On – Cambridgeshire</a:t>
            </a:r>
            <a:r>
              <a:rPr b="0" lang="en-US" sz="1700" spc="-1" strike="noStrike">
                <a:solidFill>
                  <a:srgbClr val="413424"/>
                </a:solidFill>
                <a:latin typeface="Avenir Next LT Pro"/>
              </a:rPr>
              <a:t> and </a:t>
            </a:r>
            <a:r>
              <a:rPr b="0" lang="en-US" sz="1700" spc="-1" strike="noStrike" u="sng">
                <a:solidFill>
                  <a:srgbClr val="6283aa"/>
                </a:solidFill>
                <a:uFillTx/>
                <a:latin typeface="Avenir Next LT Pro"/>
                <a:hlinkClick r:id="rId17"/>
              </a:rPr>
              <a:t>Cambridgeshire </a:t>
            </a:r>
            <a:r>
              <a:rPr b="0" lang="en-US" sz="1700" spc="-1" strike="noStrike" u="sng">
                <a:solidFill>
                  <a:srgbClr val="6283aa"/>
                </a:solidFill>
                <a:uFillTx/>
                <a:latin typeface="Avenir Next LT Pro"/>
                <a:hlinkClick r:id="rId18"/>
              </a:rPr>
              <a:t>Events</a:t>
            </a:r>
            <a:endParaRPr b="0" lang="en-US" sz="1700" spc="-1" strike="noStrike">
              <a:solidFill>
                <a:srgbClr val="413424"/>
              </a:solidFill>
              <a:latin typeface="Avenir Next LT Pro"/>
            </a:endParaRPr>
          </a:p>
        </p:txBody>
      </p:sp>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838080" y="681120"/>
            <a:ext cx="10515240" cy="1325160"/>
          </a:xfrm>
          <a:prstGeom prst="rect">
            <a:avLst/>
          </a:prstGeom>
          <a:noFill/>
          <a:ln>
            <a:noFill/>
          </a:ln>
        </p:spPr>
        <p:txBody>
          <a:bodyPr anchor="ctr">
            <a:normAutofit fontScale="83000"/>
          </a:bodyPr>
          <a:p>
            <a:pPr>
              <a:lnSpc>
                <a:spcPct val="90000"/>
              </a:lnSpc>
            </a:pPr>
            <a:r>
              <a:rPr b="0" lang="en-US" sz="5200" spc="-1" strike="noStrike">
                <a:solidFill>
                  <a:srgbClr val="58b46b"/>
                </a:solidFill>
                <a:latin typeface="Sabon Next LT"/>
              </a:rPr>
              <a:t>Stage 3: Plan a promotional schedule</a:t>
            </a:r>
            <a:endParaRPr b="0" lang="en-US" sz="5200" spc="-1" strike="noStrike">
              <a:solidFill>
                <a:srgbClr val="000000"/>
              </a:solidFill>
              <a:latin typeface="Avenir Next LT Pro"/>
            </a:endParaRPr>
          </a:p>
        </p:txBody>
      </p:sp>
      <p:sp>
        <p:nvSpPr>
          <p:cNvPr id="111" name="TextShape 2"/>
          <p:cNvSpPr txBox="1"/>
          <p:nvPr/>
        </p:nvSpPr>
        <p:spPr>
          <a:xfrm>
            <a:off x="838080" y="2171880"/>
            <a:ext cx="10515240" cy="4005000"/>
          </a:xfrm>
          <a:prstGeom prst="rect">
            <a:avLst/>
          </a:prstGeom>
          <a:noFill/>
          <a:ln>
            <a:noFill/>
          </a:ln>
        </p:spPr>
        <p:txBody>
          <a:bodyPr>
            <a:normAutofit fontScale="97000"/>
          </a:bodyPr>
          <a:p>
            <a:pPr marL="457200" indent="-228240">
              <a:lnSpc>
                <a:spcPct val="110000"/>
              </a:lnSpc>
              <a:spcBef>
                <a:spcPts val="1001"/>
              </a:spcBef>
              <a:buClr>
                <a:srgbClr val="413424"/>
              </a:buClr>
              <a:buSzPct val="80000"/>
              <a:buFont typeface="Wingdings" charset="2"/>
              <a:buChar char=""/>
            </a:pPr>
            <a:r>
              <a:rPr b="0" lang="en-US" sz="2000" spc="-1" strike="noStrike">
                <a:solidFill>
                  <a:srgbClr val="413424"/>
                </a:solidFill>
                <a:latin typeface="Avenir Next LT Pro"/>
              </a:rPr>
              <a:t>Keep a list in the Comms Grid of all the spaces you found and intend to promote your event in as part of Stage 2, so that you consistently post in the same places and don’t forget anywhere. </a:t>
            </a:r>
            <a:endParaRPr b="0" lang="en-US" sz="2000" spc="-1" strike="noStrike">
              <a:solidFill>
                <a:srgbClr val="413424"/>
              </a:solidFill>
              <a:latin typeface="Avenir Next LT Pro"/>
            </a:endParaRPr>
          </a:p>
          <a:p>
            <a:pPr>
              <a:lnSpc>
                <a:spcPct val="110000"/>
              </a:lnSpc>
              <a:spcBef>
                <a:spcPts val="1001"/>
              </a:spcBef>
            </a:pPr>
            <a:endParaRPr b="0" lang="en-US" sz="2000" spc="-1" strike="noStrike">
              <a:solidFill>
                <a:srgbClr val="413424"/>
              </a:solidFill>
              <a:latin typeface="Avenir Next LT Pro"/>
            </a:endParaRPr>
          </a:p>
          <a:p>
            <a:pPr marL="457200" indent="-228240">
              <a:lnSpc>
                <a:spcPct val="110000"/>
              </a:lnSpc>
              <a:spcBef>
                <a:spcPts val="1001"/>
              </a:spcBef>
              <a:buClr>
                <a:srgbClr val="413424"/>
              </a:buClr>
              <a:buSzPct val="80000"/>
              <a:buFont typeface="Wingdings" charset="2"/>
              <a:buChar char=""/>
            </a:pPr>
            <a:r>
              <a:rPr b="1" lang="en-US" sz="2000" spc="-1" strike="noStrike">
                <a:solidFill>
                  <a:srgbClr val="413424"/>
                </a:solidFill>
                <a:latin typeface="Avenir Next LT Pro"/>
              </a:rPr>
              <a:t>General principles:</a:t>
            </a:r>
            <a:endParaRPr b="0" lang="en-US" sz="2000" spc="-1" strike="noStrike">
              <a:solidFill>
                <a:srgbClr val="413424"/>
              </a:solidFill>
              <a:latin typeface="Avenir Next LT Pro"/>
            </a:endParaRPr>
          </a:p>
          <a:p>
            <a:pPr>
              <a:lnSpc>
                <a:spcPct val="110000"/>
              </a:lnSpc>
              <a:spcBef>
                <a:spcPts val="1001"/>
              </a:spcBef>
            </a:pPr>
            <a:endParaRPr b="0" lang="en-US" sz="2000" spc="-1" strike="noStrike">
              <a:solidFill>
                <a:srgbClr val="413424"/>
              </a:solidFill>
              <a:latin typeface="Avenir Next LT Pro"/>
            </a:endParaRPr>
          </a:p>
          <a:p>
            <a:pPr lvl="1" marL="685800" indent="-228240">
              <a:lnSpc>
                <a:spcPct val="110000"/>
              </a:lnSpc>
              <a:spcBef>
                <a:spcPts val="499"/>
              </a:spcBef>
              <a:buClr>
                <a:srgbClr val="413424"/>
              </a:buClr>
              <a:buSzPct val="80000"/>
              <a:buFont typeface="Wingdings" charset="2"/>
              <a:buChar char=""/>
            </a:pPr>
            <a:r>
              <a:rPr b="1" lang="en-US" sz="2000" spc="-1" strike="noStrike">
                <a:solidFill>
                  <a:srgbClr val="413424"/>
                </a:solidFill>
                <a:latin typeface="Avenir Next LT Pro"/>
              </a:rPr>
              <a:t>Regularity</a:t>
            </a:r>
            <a:r>
              <a:rPr b="0" lang="en-US" sz="2000" spc="-1" strike="noStrike">
                <a:solidFill>
                  <a:srgbClr val="413424"/>
                </a:solidFill>
                <a:latin typeface="Avenir Next LT Pro"/>
              </a:rPr>
              <a:t> is key to maintain awareness of your event.</a:t>
            </a:r>
            <a:endParaRPr b="0" lang="en-US" sz="2000" spc="-1" strike="noStrike">
              <a:solidFill>
                <a:srgbClr val="413424"/>
              </a:solidFill>
              <a:latin typeface="Avenir Next LT Pro"/>
            </a:endParaRPr>
          </a:p>
          <a:p>
            <a:endParaRPr b="0" lang="en-US" sz="2000" spc="-1" strike="noStrike">
              <a:solidFill>
                <a:srgbClr val="413424"/>
              </a:solidFill>
              <a:latin typeface="Avenir Next LT Pro"/>
            </a:endParaRPr>
          </a:p>
          <a:p>
            <a:pPr lvl="1" marL="685800" indent="-228240">
              <a:lnSpc>
                <a:spcPct val="110000"/>
              </a:lnSpc>
              <a:spcBef>
                <a:spcPts val="499"/>
              </a:spcBef>
              <a:buClr>
                <a:srgbClr val="413424"/>
              </a:buClr>
              <a:buSzPct val="80000"/>
              <a:buFont typeface="Wingdings" charset="2"/>
              <a:buChar char=""/>
            </a:pPr>
            <a:r>
              <a:rPr b="0" lang="en-US" sz="2000" spc="-1" strike="noStrike">
                <a:solidFill>
                  <a:srgbClr val="413424"/>
                </a:solidFill>
                <a:latin typeface="Avenir Next LT Pro"/>
              </a:rPr>
              <a:t>Ideally, </a:t>
            </a:r>
            <a:r>
              <a:rPr b="1" lang="en-US" sz="2000" spc="-1" strike="noStrike">
                <a:solidFill>
                  <a:srgbClr val="413424"/>
                </a:solidFill>
                <a:latin typeface="Avenir Next LT Pro"/>
              </a:rPr>
              <a:t>start early </a:t>
            </a:r>
            <a:r>
              <a:rPr b="0" lang="en-US" sz="2000" spc="-1" strike="noStrike">
                <a:solidFill>
                  <a:srgbClr val="413424"/>
                </a:solidFill>
                <a:latin typeface="Avenir Next LT Pro"/>
              </a:rPr>
              <a:t>to allow people to book time off work and travel.</a:t>
            </a:r>
            <a:endParaRPr b="0" lang="en-US" sz="2000" spc="-1" strike="noStrike">
              <a:solidFill>
                <a:srgbClr val="413424"/>
              </a:solidFill>
              <a:latin typeface="Avenir Next LT Pro"/>
            </a:endParaRPr>
          </a:p>
          <a:p>
            <a:pPr>
              <a:lnSpc>
                <a:spcPct val="110000"/>
              </a:lnSpc>
              <a:spcBef>
                <a:spcPts val="1001"/>
              </a:spcBef>
            </a:pPr>
            <a:endParaRPr b="0" lang="en-US" sz="2000" spc="-1" strike="noStrike">
              <a:solidFill>
                <a:srgbClr val="413424"/>
              </a:solidFill>
              <a:latin typeface="Avenir Next LT Pro"/>
            </a:endParaRPr>
          </a:p>
        </p:txBody>
      </p:sp>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838080" y="681120"/>
            <a:ext cx="10515240" cy="1325160"/>
          </a:xfrm>
          <a:prstGeom prst="rect">
            <a:avLst/>
          </a:prstGeom>
          <a:noFill/>
          <a:ln>
            <a:noFill/>
          </a:ln>
        </p:spPr>
        <p:txBody>
          <a:bodyPr anchor="ctr">
            <a:normAutofit fontScale="83000"/>
          </a:bodyPr>
          <a:p>
            <a:pPr>
              <a:lnSpc>
                <a:spcPct val="90000"/>
              </a:lnSpc>
            </a:pPr>
            <a:r>
              <a:rPr b="0" lang="en-US" sz="5200" spc="-1" strike="noStrike">
                <a:solidFill>
                  <a:srgbClr val="58b46b"/>
                </a:solidFill>
                <a:latin typeface="Sabon Next LT"/>
              </a:rPr>
              <a:t>Stage 3: Plan a promotional schedule</a:t>
            </a:r>
            <a:endParaRPr b="0" lang="en-US" sz="5200" spc="-1" strike="noStrike">
              <a:solidFill>
                <a:srgbClr val="000000"/>
              </a:solidFill>
              <a:latin typeface="Avenir Next LT Pro"/>
            </a:endParaRPr>
          </a:p>
        </p:txBody>
      </p:sp>
      <p:sp>
        <p:nvSpPr>
          <p:cNvPr id="113" name="TextShape 2"/>
          <p:cNvSpPr txBox="1"/>
          <p:nvPr/>
        </p:nvSpPr>
        <p:spPr>
          <a:xfrm>
            <a:off x="838080" y="2171880"/>
            <a:ext cx="10515240" cy="4005000"/>
          </a:xfrm>
          <a:prstGeom prst="rect">
            <a:avLst/>
          </a:prstGeom>
          <a:noFill/>
          <a:ln>
            <a:noFill/>
          </a:ln>
        </p:spPr>
        <p:txBody>
          <a:bodyPr>
            <a:normAutofit fontScale="84000"/>
          </a:bodyPr>
          <a:p>
            <a:pPr lvl="1" marL="685800" indent="-228240">
              <a:lnSpc>
                <a:spcPct val="110000"/>
              </a:lnSpc>
              <a:spcBef>
                <a:spcPts val="499"/>
              </a:spcBef>
              <a:buClr>
                <a:srgbClr val="413424"/>
              </a:buClr>
              <a:buSzPct val="80000"/>
              <a:buFont typeface="Wingdings" charset="2"/>
              <a:buChar char=""/>
            </a:pPr>
            <a:r>
              <a:rPr b="1" lang="en-US" sz="2000" spc="-1" strike="noStrike">
                <a:solidFill>
                  <a:srgbClr val="413424"/>
                </a:solidFill>
                <a:latin typeface="Avenir Next LT Pro"/>
              </a:rPr>
              <a:t>Ramp up </a:t>
            </a:r>
            <a:r>
              <a:rPr b="0" lang="en-US" sz="2000" spc="-1" strike="noStrike">
                <a:solidFill>
                  <a:srgbClr val="413424"/>
                </a:solidFill>
                <a:latin typeface="Avenir Next LT Pro"/>
              </a:rPr>
              <a:t>the frequency of posts as the event gets closer.</a:t>
            </a:r>
            <a:endParaRPr b="0" lang="en-US" sz="2000" spc="-1" strike="noStrike">
              <a:solidFill>
                <a:srgbClr val="413424"/>
              </a:solidFill>
              <a:latin typeface="Avenir Next LT Pro"/>
            </a:endParaRPr>
          </a:p>
          <a:p>
            <a:endParaRPr b="0" lang="en-US" sz="2000" spc="-1" strike="noStrike">
              <a:solidFill>
                <a:srgbClr val="413424"/>
              </a:solidFill>
              <a:latin typeface="Avenir Next LT Pro"/>
            </a:endParaRPr>
          </a:p>
          <a:p>
            <a:pPr lvl="1" marL="685800" indent="-228240">
              <a:lnSpc>
                <a:spcPct val="110000"/>
              </a:lnSpc>
              <a:spcBef>
                <a:spcPts val="499"/>
              </a:spcBef>
              <a:buClr>
                <a:srgbClr val="413424"/>
              </a:buClr>
              <a:buSzPct val="80000"/>
              <a:buFont typeface="Wingdings" charset="2"/>
              <a:buChar char=""/>
            </a:pPr>
            <a:r>
              <a:rPr b="1" lang="en-US" sz="2000" spc="-1" strike="noStrike">
                <a:solidFill>
                  <a:srgbClr val="413424"/>
                </a:solidFill>
                <a:latin typeface="Avenir Next LT Pro"/>
              </a:rPr>
              <a:t>Generate excitement over event milestones</a:t>
            </a:r>
            <a:r>
              <a:rPr b="0" lang="en-US" sz="2000" spc="-1" strike="noStrike">
                <a:solidFill>
                  <a:srgbClr val="413424"/>
                </a:solidFill>
                <a:latin typeface="Avenir Next LT Pro"/>
              </a:rPr>
              <a:t>, e.g. registration opening, the schedule being released, feast menus being announced, being one month away from the event, one week away, etc. </a:t>
            </a:r>
            <a:endParaRPr b="0" lang="en-US" sz="2000" spc="-1" strike="noStrike">
              <a:solidFill>
                <a:srgbClr val="413424"/>
              </a:solidFill>
              <a:latin typeface="Avenir Next LT Pro"/>
            </a:endParaRPr>
          </a:p>
          <a:p>
            <a:endParaRPr b="0" lang="en-US" sz="2000" spc="-1" strike="noStrike">
              <a:solidFill>
                <a:srgbClr val="413424"/>
              </a:solidFill>
              <a:latin typeface="Avenir Next LT Pro"/>
            </a:endParaRPr>
          </a:p>
          <a:p>
            <a:pPr lvl="1" marL="685800" indent="-228240">
              <a:lnSpc>
                <a:spcPct val="110000"/>
              </a:lnSpc>
              <a:spcBef>
                <a:spcPts val="499"/>
              </a:spcBef>
              <a:buClr>
                <a:srgbClr val="413424"/>
              </a:buClr>
              <a:buSzPct val="80000"/>
              <a:buFont typeface="Wingdings" charset="2"/>
              <a:buChar char=""/>
            </a:pPr>
            <a:r>
              <a:rPr b="1" lang="en-US" sz="2000" spc="-1" strike="noStrike">
                <a:solidFill>
                  <a:srgbClr val="413424"/>
                </a:solidFill>
                <a:latin typeface="Avenir Next LT Pro"/>
              </a:rPr>
              <a:t>Identify when the online spaces you’re planning on promoting your event in are active</a:t>
            </a:r>
            <a:r>
              <a:rPr b="0" lang="en-US" sz="2000" spc="-1" strike="noStrike">
                <a:solidFill>
                  <a:srgbClr val="413424"/>
                </a:solidFill>
                <a:latin typeface="Avenir Next LT Pro"/>
              </a:rPr>
              <a:t>, and prioritise posts for these times for maximum engagement. For example, engagement metrics on the Insulae Draconis Facebook group reveal that the group is most active on Sundays in the early evening. </a:t>
            </a:r>
            <a:endParaRPr b="0" lang="en-US" sz="2000" spc="-1" strike="noStrike">
              <a:solidFill>
                <a:srgbClr val="413424"/>
              </a:solidFill>
              <a:latin typeface="Avenir Next LT Pro"/>
            </a:endParaRPr>
          </a:p>
          <a:p>
            <a:pPr>
              <a:lnSpc>
                <a:spcPct val="110000"/>
              </a:lnSpc>
              <a:spcBef>
                <a:spcPts val="1001"/>
              </a:spcBef>
            </a:pPr>
            <a:endParaRPr b="0" lang="en-US" sz="2000" spc="-1" strike="noStrike">
              <a:solidFill>
                <a:srgbClr val="413424"/>
              </a:solidFill>
              <a:latin typeface="Avenir Next LT Pro"/>
            </a:endParaRPr>
          </a:p>
        </p:txBody>
      </p:sp>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838080" y="681120"/>
            <a:ext cx="10515240" cy="1325160"/>
          </a:xfrm>
          <a:prstGeom prst="rect">
            <a:avLst/>
          </a:prstGeom>
          <a:noFill/>
          <a:ln>
            <a:noFill/>
          </a:ln>
        </p:spPr>
        <p:txBody>
          <a:bodyPr anchor="ctr">
            <a:normAutofit/>
          </a:bodyPr>
          <a:p>
            <a:pPr>
              <a:lnSpc>
                <a:spcPct val="90000"/>
              </a:lnSpc>
            </a:pPr>
            <a:r>
              <a:rPr b="0" lang="en-US" sz="5200" spc="-1" strike="noStrike">
                <a:solidFill>
                  <a:srgbClr val="58b46b"/>
                </a:solidFill>
                <a:latin typeface="Sabon Next LT"/>
              </a:rPr>
              <a:t>Stage 4a: Write copy</a:t>
            </a:r>
            <a:endParaRPr b="0" lang="en-US" sz="5200" spc="-1" strike="noStrike">
              <a:solidFill>
                <a:srgbClr val="000000"/>
              </a:solidFill>
              <a:latin typeface="Avenir Next LT Pro"/>
            </a:endParaRPr>
          </a:p>
        </p:txBody>
      </p:sp>
      <p:sp>
        <p:nvSpPr>
          <p:cNvPr id="115" name="TextShape 2"/>
          <p:cNvSpPr txBox="1"/>
          <p:nvPr/>
        </p:nvSpPr>
        <p:spPr>
          <a:xfrm>
            <a:off x="838080" y="2171880"/>
            <a:ext cx="10515240" cy="4005000"/>
          </a:xfrm>
          <a:prstGeom prst="rect">
            <a:avLst/>
          </a:prstGeom>
          <a:noFill/>
          <a:ln>
            <a:noFill/>
          </a:ln>
        </p:spPr>
        <p:txBody>
          <a:bodyPr>
            <a:noAutofit/>
          </a:bodyPr>
          <a:p>
            <a:pPr marL="457200" indent="-228240">
              <a:lnSpc>
                <a:spcPct val="110000"/>
              </a:lnSpc>
              <a:spcBef>
                <a:spcPts val="1001"/>
              </a:spcBef>
              <a:buClr>
                <a:srgbClr val="413424"/>
              </a:buClr>
              <a:buSzPct val="80000"/>
              <a:buFont typeface="Wingdings" charset="2"/>
              <a:buChar char=""/>
            </a:pPr>
            <a:r>
              <a:rPr b="0" lang="en-US" sz="2000" spc="-1" strike="noStrike">
                <a:solidFill>
                  <a:srgbClr val="413424"/>
                </a:solidFill>
                <a:latin typeface="Avenir Next LT Pro"/>
              </a:rPr>
              <a:t>Draft text for your social media posts in advance in your Comms Grid – this doesn’t have to be done all in one go, but it can be helpful to see it all in one place. </a:t>
            </a:r>
            <a:endParaRPr b="0" lang="en-US" sz="2000" spc="-1" strike="noStrike">
              <a:solidFill>
                <a:srgbClr val="413424"/>
              </a:solidFill>
              <a:latin typeface="Avenir Next LT Pro"/>
            </a:endParaRPr>
          </a:p>
          <a:p>
            <a:pPr>
              <a:lnSpc>
                <a:spcPct val="110000"/>
              </a:lnSpc>
              <a:spcBef>
                <a:spcPts val="1001"/>
              </a:spcBef>
            </a:pPr>
            <a:endParaRPr b="0" lang="en-US" sz="2000" spc="-1" strike="noStrike">
              <a:solidFill>
                <a:srgbClr val="413424"/>
              </a:solidFill>
              <a:latin typeface="Avenir Next LT Pro"/>
            </a:endParaRPr>
          </a:p>
          <a:p>
            <a:pPr marL="457200" indent="-228240">
              <a:lnSpc>
                <a:spcPct val="110000"/>
              </a:lnSpc>
              <a:spcBef>
                <a:spcPts val="1001"/>
              </a:spcBef>
              <a:buClr>
                <a:srgbClr val="413424"/>
              </a:buClr>
              <a:buSzPct val="80000"/>
              <a:buFont typeface="Wingdings" charset="2"/>
              <a:buChar char=""/>
            </a:pPr>
            <a:r>
              <a:rPr b="1" lang="en-US" sz="2000" spc="-1" strike="noStrike">
                <a:solidFill>
                  <a:srgbClr val="413424"/>
                </a:solidFill>
                <a:latin typeface="Avenir Next LT Pro"/>
              </a:rPr>
              <a:t>Engage your audience with a question</a:t>
            </a:r>
            <a:r>
              <a:rPr b="0" lang="en-US" sz="2000" spc="-1" strike="noStrike">
                <a:solidFill>
                  <a:srgbClr val="413424"/>
                </a:solidFill>
                <a:latin typeface="Avenir Next LT Pro"/>
              </a:rPr>
              <a:t>: this promotes engagement, which boosts the visibility of your posts. </a:t>
            </a:r>
            <a:br/>
            <a:r>
              <a:rPr b="0" i="1" lang="en-US" sz="2000" spc="-1" strike="noStrike">
                <a:solidFill>
                  <a:srgbClr val="413424"/>
                </a:solidFill>
                <a:latin typeface="Avenir Next LT Pro"/>
              </a:rPr>
              <a:t>For example, ask people what activity/ class/ other part of the event they are most looking forward to, which feast dish they’re most excited about, or what the theme means to them.</a:t>
            </a:r>
            <a:endParaRPr b="0" lang="en-US" sz="2000" spc="-1" strike="noStrike">
              <a:solidFill>
                <a:srgbClr val="413424"/>
              </a:solidFill>
              <a:latin typeface="Avenir Next LT Pro"/>
            </a:endParaRPr>
          </a:p>
          <a:p>
            <a:pPr marL="457200" indent="-228240">
              <a:lnSpc>
                <a:spcPct val="110000"/>
              </a:lnSpc>
              <a:spcBef>
                <a:spcPts val="1001"/>
              </a:spcBef>
              <a:buClr>
                <a:srgbClr val="413424"/>
              </a:buClr>
              <a:buSzPct val="80000"/>
              <a:buFont typeface="Wingdings" charset="2"/>
              <a:buChar char=""/>
            </a:pPr>
            <a:r>
              <a:rPr b="1" lang="en-US" sz="2000" spc="-1" strike="noStrike">
                <a:solidFill>
                  <a:srgbClr val="413424"/>
                </a:solidFill>
                <a:latin typeface="Avenir Next LT Pro"/>
              </a:rPr>
              <a:t>Remind them of your event’s USP(/s)</a:t>
            </a:r>
            <a:endParaRPr b="0" lang="en-US" sz="2000" spc="-1" strike="noStrike">
              <a:solidFill>
                <a:srgbClr val="413424"/>
              </a:solidFill>
              <a:latin typeface="Avenir Next LT Pro"/>
            </a:endParaRPr>
          </a:p>
        </p:txBody>
      </p:sp>
    </p:spTree>
  </p:cSld>
  <mc:AlternateContent>
    <mc:Choice Requires="p14">
      <p:transition spd="slow" p14:dur="2000"/>
    </mc:Choice>
    <mc:Fallback>
      <p:transition spd="slow"/>
    </mc:Fallback>
  </mc:AlternateContent>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838080" y="681120"/>
            <a:ext cx="10515240" cy="1325160"/>
          </a:xfrm>
          <a:prstGeom prst="rect">
            <a:avLst/>
          </a:prstGeom>
          <a:noFill/>
          <a:ln>
            <a:noFill/>
          </a:ln>
        </p:spPr>
        <p:txBody>
          <a:bodyPr anchor="ctr">
            <a:normAutofit/>
          </a:bodyPr>
          <a:p>
            <a:pPr>
              <a:lnSpc>
                <a:spcPct val="90000"/>
              </a:lnSpc>
            </a:pPr>
            <a:r>
              <a:rPr b="0" lang="en-US" sz="5200" spc="-1" strike="noStrike">
                <a:solidFill>
                  <a:srgbClr val="58b46b"/>
                </a:solidFill>
                <a:latin typeface="Sabon Next LT"/>
              </a:rPr>
              <a:t>Stage 4a: Write copy</a:t>
            </a:r>
            <a:endParaRPr b="0" lang="en-US" sz="5200" spc="-1" strike="noStrike">
              <a:solidFill>
                <a:srgbClr val="000000"/>
              </a:solidFill>
              <a:latin typeface="Avenir Next LT Pro"/>
            </a:endParaRPr>
          </a:p>
        </p:txBody>
      </p:sp>
      <p:sp>
        <p:nvSpPr>
          <p:cNvPr id="117" name="TextShape 2"/>
          <p:cNvSpPr txBox="1"/>
          <p:nvPr/>
        </p:nvSpPr>
        <p:spPr>
          <a:xfrm>
            <a:off x="838080" y="2171880"/>
            <a:ext cx="10515240" cy="4005000"/>
          </a:xfrm>
          <a:prstGeom prst="rect">
            <a:avLst/>
          </a:prstGeom>
          <a:noFill/>
          <a:ln>
            <a:noFill/>
          </a:ln>
        </p:spPr>
        <p:txBody>
          <a:bodyPr>
            <a:noAutofit/>
          </a:bodyPr>
          <a:p>
            <a:pPr marL="457200" indent="-228240">
              <a:lnSpc>
                <a:spcPct val="110000"/>
              </a:lnSpc>
              <a:spcBef>
                <a:spcPts val="1001"/>
              </a:spcBef>
              <a:buClr>
                <a:srgbClr val="413424"/>
              </a:buClr>
              <a:buSzPct val="80000"/>
              <a:buFont typeface="Wingdings" charset="2"/>
              <a:buChar char=""/>
            </a:pPr>
            <a:r>
              <a:rPr b="1" lang="en-US" sz="2000" spc="-1" strike="noStrike">
                <a:solidFill>
                  <a:srgbClr val="413424"/>
                </a:solidFill>
                <a:latin typeface="Avenir Next LT Pro"/>
              </a:rPr>
              <a:t>Include a Call to Action</a:t>
            </a:r>
            <a:r>
              <a:rPr b="0" lang="en-US" sz="2000" spc="-1" strike="noStrike">
                <a:solidFill>
                  <a:srgbClr val="413424"/>
                </a:solidFill>
                <a:latin typeface="Avenir Next LT Pro"/>
              </a:rPr>
              <a:t>: i.e. what are you hoping people who see your post will go on to do? Make this explicit, noticeable, and as easy as possible. </a:t>
            </a:r>
            <a:r>
              <a:rPr b="0" i="1" lang="en-US" sz="2000" spc="-1" strike="noStrike">
                <a:solidFill>
                  <a:srgbClr val="413424"/>
                </a:solidFill>
                <a:latin typeface="Avenir Next LT Pro"/>
              </a:rPr>
              <a:t>For example, hyperlinked text with relevant phrases such as ‘follow the event page/ join the event group’, ‘check out the event website’, ‘take a look at the schedule/ feast menu’, ‘register your interest/ attendance’. </a:t>
            </a:r>
            <a:endParaRPr b="0" lang="en-US" sz="2000" spc="-1" strike="noStrike">
              <a:solidFill>
                <a:srgbClr val="413424"/>
              </a:solidFill>
              <a:latin typeface="Avenir Next LT Pro"/>
            </a:endParaRPr>
          </a:p>
          <a:p>
            <a:pPr marL="457200" indent="-228240">
              <a:lnSpc>
                <a:spcPct val="110000"/>
              </a:lnSpc>
              <a:spcBef>
                <a:spcPts val="1001"/>
              </a:spcBef>
              <a:buClr>
                <a:srgbClr val="413424"/>
              </a:buClr>
              <a:buSzPct val="80000"/>
              <a:buFont typeface="Wingdings" charset="2"/>
              <a:buChar char=""/>
            </a:pPr>
            <a:r>
              <a:rPr b="0" lang="en-US" sz="2000" spc="-1" strike="noStrike">
                <a:solidFill>
                  <a:srgbClr val="413424"/>
                </a:solidFill>
                <a:latin typeface="Avenir Next LT Pro"/>
              </a:rPr>
              <a:t>Wherever possible, </a:t>
            </a:r>
            <a:r>
              <a:rPr b="1" lang="en-US" sz="2000" spc="-1" strike="noStrike">
                <a:solidFill>
                  <a:srgbClr val="413424"/>
                </a:solidFill>
                <a:latin typeface="Avenir Next LT Pro"/>
              </a:rPr>
              <a:t>include some new information or a new focus</a:t>
            </a:r>
            <a:r>
              <a:rPr b="0" lang="en-US" sz="2000" spc="-1" strike="noStrike">
                <a:solidFill>
                  <a:srgbClr val="413424"/>
                </a:solidFill>
                <a:latin typeface="Avenir Next LT Pro"/>
              </a:rPr>
              <a:t>. Feel free to re-use text you’ve posted before, but make sure the text is not wholly identical to posts you have made in the past. This is more likely to make people who see the posts “switch off” when they see them, because they’ve seen it before</a:t>
            </a:r>
            <a:endParaRPr b="0" lang="en-US" sz="2000" spc="-1" strike="noStrike">
              <a:solidFill>
                <a:srgbClr val="413424"/>
              </a:solidFill>
              <a:latin typeface="Avenir Next LT Pro"/>
            </a:endParaRPr>
          </a:p>
        </p:txBody>
      </p:sp>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838080" y="681120"/>
            <a:ext cx="10515240" cy="1325160"/>
          </a:xfrm>
          <a:prstGeom prst="rect">
            <a:avLst/>
          </a:prstGeom>
          <a:noFill/>
          <a:ln>
            <a:noFill/>
          </a:ln>
        </p:spPr>
        <p:txBody>
          <a:bodyPr anchor="ctr">
            <a:normAutofit/>
          </a:bodyPr>
          <a:p>
            <a:pPr>
              <a:lnSpc>
                <a:spcPct val="90000"/>
              </a:lnSpc>
            </a:pPr>
            <a:r>
              <a:rPr b="0" lang="en-US" sz="5200" spc="-1" strike="noStrike">
                <a:solidFill>
                  <a:srgbClr val="58b46b"/>
                </a:solidFill>
                <a:latin typeface="Sabon Next LT"/>
              </a:rPr>
              <a:t>Stage 4b: Visual content</a:t>
            </a:r>
            <a:endParaRPr b="0" lang="en-US" sz="5200" spc="-1" strike="noStrike">
              <a:solidFill>
                <a:srgbClr val="000000"/>
              </a:solidFill>
              <a:latin typeface="Avenir Next LT Pro"/>
            </a:endParaRPr>
          </a:p>
        </p:txBody>
      </p:sp>
      <p:sp>
        <p:nvSpPr>
          <p:cNvPr id="119" name="TextShape 2"/>
          <p:cNvSpPr txBox="1"/>
          <p:nvPr/>
        </p:nvSpPr>
        <p:spPr>
          <a:xfrm>
            <a:off x="838080" y="2006640"/>
            <a:ext cx="10515240" cy="4169880"/>
          </a:xfrm>
          <a:prstGeom prst="rect">
            <a:avLst/>
          </a:prstGeom>
          <a:noFill/>
          <a:ln>
            <a:noFill/>
          </a:ln>
        </p:spPr>
        <p:txBody>
          <a:bodyPr>
            <a:noAutofit/>
          </a:bodyPr>
          <a:p>
            <a:pPr marL="457200" indent="-228240">
              <a:lnSpc>
                <a:spcPct val="110000"/>
              </a:lnSpc>
              <a:spcBef>
                <a:spcPts val="1001"/>
              </a:spcBef>
              <a:buClr>
                <a:srgbClr val="413424"/>
              </a:buClr>
              <a:buSzPct val="80000"/>
              <a:buFont typeface="Wingdings" charset="2"/>
              <a:buChar char=""/>
            </a:pPr>
            <a:r>
              <a:rPr b="1" lang="en-US" sz="2000" spc="-1" strike="noStrike">
                <a:solidFill>
                  <a:srgbClr val="413424"/>
                </a:solidFill>
                <a:latin typeface="Avenir Next LT Pro"/>
              </a:rPr>
              <a:t>NB: there is considerable overlap here with general event conception, as well as the design process and content for an event’s website, so some of these decisions may have already been made in the event planning process. </a:t>
            </a:r>
            <a:br/>
            <a:r>
              <a:rPr b="1" lang="en-US" sz="2000" spc="-1" strike="noStrike">
                <a:solidFill>
                  <a:srgbClr val="413424"/>
                </a:solidFill>
                <a:latin typeface="Avenir Next LT Pro"/>
              </a:rPr>
              <a:t> </a:t>
            </a:r>
            <a:endParaRPr b="0" lang="en-US" sz="2000" spc="-1" strike="noStrike">
              <a:solidFill>
                <a:srgbClr val="413424"/>
              </a:solidFill>
              <a:latin typeface="Avenir Next LT Pro"/>
            </a:endParaRPr>
          </a:p>
          <a:p>
            <a:pPr marL="457200" indent="-228240">
              <a:lnSpc>
                <a:spcPct val="110000"/>
              </a:lnSpc>
              <a:spcBef>
                <a:spcPts val="1001"/>
              </a:spcBef>
              <a:buClr>
                <a:srgbClr val="413424"/>
              </a:buClr>
              <a:buSzPct val="80000"/>
              <a:buFont typeface="Wingdings" charset="2"/>
              <a:buChar char=""/>
            </a:pPr>
            <a:r>
              <a:rPr b="0" lang="en-US" sz="2000" spc="-1" strike="noStrike">
                <a:solidFill>
                  <a:srgbClr val="413424"/>
                </a:solidFill>
                <a:latin typeface="Avenir Next LT Pro"/>
              </a:rPr>
              <a:t>Even on platforms that are primarily text-focused (like Facebook) rather than image or video focused (like Instagram or TikTok), posts that contain media content perform better than posts that are just text. </a:t>
            </a:r>
            <a:endParaRPr b="0" lang="en-US" sz="2000" spc="-1" strike="noStrike">
              <a:solidFill>
                <a:srgbClr val="413424"/>
              </a:solidFill>
              <a:latin typeface="Avenir Next LT Pro"/>
            </a:endParaRPr>
          </a:p>
          <a:p>
            <a:pPr marL="457200" indent="-228240">
              <a:lnSpc>
                <a:spcPct val="110000"/>
              </a:lnSpc>
              <a:spcBef>
                <a:spcPts val="1001"/>
              </a:spcBef>
              <a:buClr>
                <a:srgbClr val="413424"/>
              </a:buClr>
              <a:buSzPct val="80000"/>
              <a:buFont typeface="Wingdings" charset="2"/>
              <a:buChar char=""/>
            </a:pPr>
            <a:r>
              <a:rPr b="0" lang="en-US" sz="2000" spc="-1" strike="noStrike">
                <a:solidFill>
                  <a:srgbClr val="413424"/>
                </a:solidFill>
                <a:latin typeface="Avenir Next LT Pro"/>
              </a:rPr>
              <a:t>First, look back at your notes from Stage 1, where you thought about the USP(/s) of your event, and use these same questions to think about a visual identity for your event. It may also be helpful to think about the event atmosphere you are hoping to create.</a:t>
            </a:r>
            <a:endParaRPr b="0" lang="en-US" sz="2000" spc="-1" strike="noStrike">
              <a:solidFill>
                <a:srgbClr val="413424"/>
              </a:solidFill>
              <a:latin typeface="Avenir Next LT Pro"/>
            </a:endParaRPr>
          </a:p>
        </p:txBody>
      </p:sp>
    </p:spTree>
  </p:cSld>
  <mc:AlternateContent>
    <mc:Choice Requires="p14">
      <p:transition spd="slow" p14:dur="2000"/>
    </mc:Choice>
    <mc:Fallback>
      <p:transition spd="slow"/>
    </mc:Fallback>
  </mc:AlternateContent>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838080" y="681120"/>
            <a:ext cx="10515240" cy="1325160"/>
          </a:xfrm>
          <a:prstGeom prst="rect">
            <a:avLst/>
          </a:prstGeom>
          <a:noFill/>
          <a:ln>
            <a:noFill/>
          </a:ln>
        </p:spPr>
        <p:txBody>
          <a:bodyPr anchor="ctr">
            <a:normAutofit/>
          </a:bodyPr>
          <a:p>
            <a:pPr>
              <a:lnSpc>
                <a:spcPct val="90000"/>
              </a:lnSpc>
            </a:pPr>
            <a:r>
              <a:rPr b="0" lang="en-US" sz="5200" spc="-1" strike="noStrike">
                <a:solidFill>
                  <a:srgbClr val="58b46b"/>
                </a:solidFill>
                <a:latin typeface="Sabon Next LT"/>
              </a:rPr>
              <a:t>Stage 4b: Visual content</a:t>
            </a:r>
            <a:endParaRPr b="0" lang="en-US" sz="5200" spc="-1" strike="noStrike">
              <a:solidFill>
                <a:srgbClr val="000000"/>
              </a:solidFill>
              <a:latin typeface="Avenir Next LT Pro"/>
            </a:endParaRPr>
          </a:p>
        </p:txBody>
      </p:sp>
      <p:sp>
        <p:nvSpPr>
          <p:cNvPr id="121" name="TextShape 2"/>
          <p:cNvSpPr txBox="1"/>
          <p:nvPr/>
        </p:nvSpPr>
        <p:spPr>
          <a:xfrm>
            <a:off x="838080" y="2006640"/>
            <a:ext cx="10515240" cy="4169880"/>
          </a:xfrm>
          <a:prstGeom prst="rect">
            <a:avLst/>
          </a:prstGeom>
          <a:noFill/>
          <a:ln>
            <a:noFill/>
          </a:ln>
        </p:spPr>
        <p:txBody>
          <a:bodyPr>
            <a:noAutofit/>
          </a:bodyPr>
          <a:p>
            <a:pPr marL="457200" indent="-228240">
              <a:lnSpc>
                <a:spcPct val="110000"/>
              </a:lnSpc>
              <a:spcBef>
                <a:spcPts val="1001"/>
              </a:spcBef>
              <a:buClr>
                <a:srgbClr val="413424"/>
              </a:buClr>
              <a:buSzPct val="80000"/>
              <a:buFont typeface="Wingdings" charset="2"/>
              <a:buChar char=""/>
            </a:pPr>
            <a:r>
              <a:rPr b="0" lang="en-US" sz="2000" spc="-1" strike="noStrike">
                <a:solidFill>
                  <a:srgbClr val="413424"/>
                </a:solidFill>
                <a:latin typeface="Avenir Next LT Pro"/>
              </a:rPr>
              <a:t>Try and identify a handful of images that capture these vibes. For example:</a:t>
            </a:r>
            <a:endParaRPr b="0" lang="en-US" sz="2000" spc="-1" strike="noStrike">
              <a:solidFill>
                <a:srgbClr val="413424"/>
              </a:solidFill>
              <a:latin typeface="Avenir Next LT Pro"/>
            </a:endParaRPr>
          </a:p>
          <a:p>
            <a:pPr lvl="1" marL="685800" indent="-228240">
              <a:lnSpc>
                <a:spcPct val="110000"/>
              </a:lnSpc>
              <a:spcBef>
                <a:spcPts val="499"/>
              </a:spcBef>
              <a:buClr>
                <a:srgbClr val="413424"/>
              </a:buClr>
              <a:buSzPct val="80000"/>
              <a:buFont typeface="Wingdings" charset="2"/>
              <a:buChar char=""/>
            </a:pPr>
            <a:r>
              <a:rPr b="0" lang="en-US" sz="1600" spc="-1" strike="noStrike">
                <a:solidFill>
                  <a:srgbClr val="413424"/>
                </a:solidFill>
                <a:latin typeface="Avenir Next LT Pro"/>
              </a:rPr>
              <a:t>elements of group heraldry (e.g. swans for Pont Alarch, apples for Eplaheimr, Insulae Draconis’ demi-sun); </a:t>
            </a:r>
            <a:endParaRPr b="0" lang="en-US" sz="1600" spc="-1" strike="noStrike">
              <a:solidFill>
                <a:srgbClr val="413424"/>
              </a:solidFill>
              <a:latin typeface="Avenir Next LT Pro"/>
            </a:endParaRPr>
          </a:p>
          <a:p>
            <a:pPr lvl="1" marL="685800" indent="-228240">
              <a:lnSpc>
                <a:spcPct val="110000"/>
              </a:lnSpc>
              <a:spcBef>
                <a:spcPts val="499"/>
              </a:spcBef>
              <a:buClr>
                <a:srgbClr val="413424"/>
              </a:buClr>
              <a:buSzPct val="80000"/>
              <a:buFont typeface="Wingdings" charset="2"/>
              <a:buChar char=""/>
            </a:pPr>
            <a:r>
              <a:rPr b="0" lang="en-US" sz="1600" spc="-1" strike="noStrike">
                <a:solidFill>
                  <a:srgbClr val="413424"/>
                </a:solidFill>
                <a:latin typeface="Avenir Next LT Pro"/>
              </a:rPr>
              <a:t>iconic aspects of the event (e.g. Eisteddfod’s silver chair, holly and/or other Yule imagery for Yule Ball, archery equipment for Flaming Arrow)</a:t>
            </a:r>
            <a:endParaRPr b="0" lang="en-US" sz="1600" spc="-1" strike="noStrike">
              <a:solidFill>
                <a:srgbClr val="413424"/>
              </a:solidFill>
              <a:latin typeface="Avenir Next LT Pro"/>
            </a:endParaRPr>
          </a:p>
          <a:p>
            <a:pPr lvl="1" marL="685800" indent="-228240">
              <a:lnSpc>
                <a:spcPct val="110000"/>
              </a:lnSpc>
              <a:spcBef>
                <a:spcPts val="499"/>
              </a:spcBef>
              <a:buClr>
                <a:srgbClr val="413424"/>
              </a:buClr>
              <a:buSzPct val="80000"/>
              <a:buFont typeface="Wingdings" charset="2"/>
              <a:buChar char=""/>
            </a:pPr>
            <a:r>
              <a:rPr b="0" lang="en-US" sz="1600" spc="-1" strike="noStrike">
                <a:solidFill>
                  <a:srgbClr val="413424"/>
                </a:solidFill>
                <a:latin typeface="Avenir Next LT Pro"/>
              </a:rPr>
              <a:t>abstract aesthetic inspiration (e.g. celtic knotwork, sixteenth-century blackwork embroidery, manuscript border illustrations)</a:t>
            </a:r>
            <a:endParaRPr b="0" lang="en-US" sz="1600" spc="-1" strike="noStrike">
              <a:solidFill>
                <a:srgbClr val="413424"/>
              </a:solidFill>
              <a:latin typeface="Avenir Next LT Pro"/>
            </a:endParaRPr>
          </a:p>
          <a:p>
            <a:pPr marL="457200" indent="-228240">
              <a:lnSpc>
                <a:spcPct val="110000"/>
              </a:lnSpc>
              <a:spcBef>
                <a:spcPts val="1001"/>
              </a:spcBef>
              <a:buClr>
                <a:srgbClr val="413424"/>
              </a:buClr>
              <a:buSzPct val="80000"/>
              <a:buFont typeface="Wingdings" charset="2"/>
              <a:buChar char=""/>
            </a:pPr>
            <a:r>
              <a:rPr b="0" lang="en-US" sz="2000" spc="-1" strike="noStrike">
                <a:solidFill>
                  <a:srgbClr val="413424"/>
                </a:solidFill>
                <a:latin typeface="Avenir Next LT Pro"/>
              </a:rPr>
              <a:t>These may also inspire a colour palette to stick to, if there isn’t one already.</a:t>
            </a:r>
            <a:endParaRPr b="0" lang="en-US" sz="2000" spc="-1" strike="noStrike">
              <a:solidFill>
                <a:srgbClr val="413424"/>
              </a:solidFill>
              <a:latin typeface="Avenir Next LT Pro"/>
            </a:endParaRPr>
          </a:p>
          <a:p>
            <a:pPr marL="457200" indent="-228240">
              <a:lnSpc>
                <a:spcPct val="110000"/>
              </a:lnSpc>
              <a:spcBef>
                <a:spcPts val="1001"/>
              </a:spcBef>
              <a:buClr>
                <a:srgbClr val="413424"/>
              </a:buClr>
              <a:buSzPct val="80000"/>
              <a:buFont typeface="Wingdings" charset="2"/>
              <a:buChar char=""/>
            </a:pPr>
            <a:r>
              <a:rPr b="0" lang="en-US" sz="2000" spc="-1" strike="noStrike">
                <a:solidFill>
                  <a:srgbClr val="413424"/>
                </a:solidFill>
                <a:latin typeface="Avenir Next LT Pro"/>
              </a:rPr>
              <a:t>Choose a couple of fonts that fit with the event vibes and theme: at least one for headings and one for body text. Make sure they are relatively easy to read - it is best to go with a modern font for body text. </a:t>
            </a:r>
            <a:r>
              <a:rPr b="0" lang="en-US" sz="2000" spc="-1" strike="noStrike" u="sng">
                <a:solidFill>
                  <a:srgbClr val="6283aa"/>
                </a:solidFill>
                <a:uFillTx/>
                <a:latin typeface="Avenir Next LT Pro"/>
                <a:hlinkClick r:id="rId1"/>
              </a:rPr>
              <a:t>Click here for some examples of medieval-</a:t>
            </a:r>
            <a:r>
              <a:rPr b="0" lang="en-US" sz="2000" spc="-1" strike="noStrike" u="sng">
                <a:solidFill>
                  <a:srgbClr val="6283aa"/>
                </a:solidFill>
                <a:uFillTx/>
                <a:latin typeface="Avenir Next LT Pro"/>
                <a:hlinkClick r:id="rId2"/>
              </a:rPr>
              <a:t>esque</a:t>
            </a:r>
            <a:r>
              <a:rPr b="0" lang="en-US" sz="2000" spc="-1" strike="noStrike" u="sng">
                <a:solidFill>
                  <a:srgbClr val="6283aa"/>
                </a:solidFill>
                <a:uFillTx/>
                <a:latin typeface="Avenir Next LT Pro"/>
                <a:hlinkClick r:id="rId3"/>
              </a:rPr>
              <a:t> free font files. </a:t>
            </a:r>
            <a:endParaRPr b="0" lang="en-US" sz="2000" spc="-1" strike="noStrike">
              <a:solidFill>
                <a:srgbClr val="413424"/>
              </a:solidFill>
              <a:latin typeface="Avenir Next LT Pro"/>
            </a:endParaRPr>
          </a:p>
        </p:txBody>
      </p:sp>
    </p:spTree>
  </p:cSld>
  <mc:AlternateContent>
    <mc:Choice Requires="p14">
      <p:transition spd="slow" p14:dur="2000"/>
    </mc:Choice>
    <mc:Fallback>
      <p:transition spd="slow"/>
    </mc:Fallback>
  </mc:AlternateContent>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838080" y="681120"/>
            <a:ext cx="10515240" cy="1325160"/>
          </a:xfrm>
          <a:prstGeom prst="rect">
            <a:avLst/>
          </a:prstGeom>
          <a:noFill/>
          <a:ln>
            <a:noFill/>
          </a:ln>
        </p:spPr>
        <p:txBody>
          <a:bodyPr anchor="ctr">
            <a:normAutofit/>
          </a:bodyPr>
          <a:p>
            <a:pPr>
              <a:lnSpc>
                <a:spcPct val="90000"/>
              </a:lnSpc>
            </a:pPr>
            <a:r>
              <a:rPr b="0" lang="en-US" sz="5200" spc="-1" strike="noStrike">
                <a:solidFill>
                  <a:srgbClr val="58b46b"/>
                </a:solidFill>
                <a:latin typeface="Sabon Next LT"/>
              </a:rPr>
              <a:t>Stage 4b: Visual content</a:t>
            </a:r>
            <a:endParaRPr b="0" lang="en-US" sz="5200" spc="-1" strike="noStrike">
              <a:solidFill>
                <a:srgbClr val="000000"/>
              </a:solidFill>
              <a:latin typeface="Avenir Next LT Pro"/>
            </a:endParaRPr>
          </a:p>
        </p:txBody>
      </p:sp>
      <p:sp>
        <p:nvSpPr>
          <p:cNvPr id="123" name="TextShape 2"/>
          <p:cNvSpPr txBox="1"/>
          <p:nvPr/>
        </p:nvSpPr>
        <p:spPr>
          <a:xfrm>
            <a:off x="780840" y="1882440"/>
            <a:ext cx="10515240" cy="4033440"/>
          </a:xfrm>
          <a:prstGeom prst="rect">
            <a:avLst/>
          </a:prstGeom>
          <a:noFill/>
          <a:ln>
            <a:noFill/>
          </a:ln>
        </p:spPr>
        <p:txBody>
          <a:bodyPr>
            <a:noAutofit/>
          </a:bodyPr>
          <a:p>
            <a:pPr marL="457200" indent="-228240">
              <a:lnSpc>
                <a:spcPct val="110000"/>
              </a:lnSpc>
              <a:spcBef>
                <a:spcPts val="1001"/>
              </a:spcBef>
              <a:buClr>
                <a:srgbClr val="413424"/>
              </a:buClr>
              <a:buSzPct val="80000"/>
              <a:buFont typeface="Wingdings" charset="2"/>
              <a:buChar char=""/>
            </a:pPr>
            <a:r>
              <a:rPr b="1" lang="en-US" sz="2000" spc="-1" strike="noStrike">
                <a:solidFill>
                  <a:srgbClr val="413424"/>
                </a:solidFill>
                <a:latin typeface="Avenir Next LT Pro"/>
              </a:rPr>
              <a:t>Creating visual content can seem intimidating, but remember: you don’t have to reinvent the wheel.</a:t>
            </a:r>
            <a:endParaRPr b="0" lang="en-US" sz="2000" spc="-1" strike="noStrike">
              <a:solidFill>
                <a:srgbClr val="413424"/>
              </a:solidFill>
              <a:latin typeface="Avenir Next LT Pro"/>
            </a:endParaRPr>
          </a:p>
          <a:p>
            <a:pPr marL="457200" indent="-228240">
              <a:lnSpc>
                <a:spcPct val="110000"/>
              </a:lnSpc>
              <a:spcBef>
                <a:spcPts val="1001"/>
              </a:spcBef>
              <a:buClr>
                <a:srgbClr val="413424"/>
              </a:buClr>
              <a:buSzPct val="80000"/>
              <a:buFont typeface="Wingdings" charset="2"/>
              <a:buChar char=""/>
            </a:pPr>
            <a:r>
              <a:rPr b="0" lang="en-US" sz="2000" spc="-1" strike="noStrike" u="sng">
                <a:solidFill>
                  <a:srgbClr val="6283aa"/>
                </a:solidFill>
                <a:uFillTx/>
                <a:latin typeface="Avenir Next LT Pro"/>
                <a:hlinkClick r:id="rId1"/>
              </a:rPr>
              <a:t>Canva </a:t>
            </a:r>
            <a:r>
              <a:rPr b="0" lang="en-US" sz="2000" spc="-1" strike="noStrike">
                <a:solidFill>
                  <a:srgbClr val="413424"/>
                </a:solidFill>
                <a:latin typeface="Avenir Next LT Pro"/>
              </a:rPr>
              <a:t>is a free design tool with lots of free templates, graphics and fonts that you can play around with to create Instagram posts and other promotional content for your event, drawing on everything you have pulled together so far for its promotion.</a:t>
            </a:r>
            <a:endParaRPr b="0" lang="en-US" sz="2000" spc="-1" strike="noStrike">
              <a:solidFill>
                <a:srgbClr val="413424"/>
              </a:solidFill>
              <a:latin typeface="Avenir Next LT Pro"/>
            </a:endParaRPr>
          </a:p>
          <a:p>
            <a:pPr lvl="1" marL="685800" indent="-228240">
              <a:lnSpc>
                <a:spcPct val="110000"/>
              </a:lnSpc>
              <a:spcBef>
                <a:spcPts val="499"/>
              </a:spcBef>
              <a:buClr>
                <a:srgbClr val="413424"/>
              </a:buClr>
              <a:buSzPct val="80000"/>
              <a:buFont typeface="Wingdings" charset="2"/>
              <a:buChar char=""/>
            </a:pPr>
            <a:r>
              <a:rPr b="0" i="1" lang="en-US" sz="1800" spc="-1" strike="noStrike">
                <a:solidFill>
                  <a:srgbClr val="413424"/>
                </a:solidFill>
                <a:latin typeface="Avenir Next LT Pro"/>
              </a:rPr>
              <a:t>NB: Some graphics are also limited to Premium users only, but the free version still has a wide range of graphics you can use. You can always upload your own images as well. Canva only has a few historical fonts, but you can upload custom fonts with Canva Premium. </a:t>
            </a:r>
            <a:endParaRPr b="0" lang="en-US" sz="1800" spc="-1" strike="noStrike">
              <a:solidFill>
                <a:srgbClr val="413424"/>
              </a:solidFill>
              <a:latin typeface="Avenir Next LT Pro"/>
            </a:endParaRPr>
          </a:p>
          <a:p>
            <a:pPr marL="457200" indent="-228240">
              <a:lnSpc>
                <a:spcPct val="110000"/>
              </a:lnSpc>
              <a:spcBef>
                <a:spcPts val="1001"/>
              </a:spcBef>
              <a:buClr>
                <a:srgbClr val="413424"/>
              </a:buClr>
              <a:buSzPct val="80000"/>
              <a:buFont typeface="Wingdings" charset="2"/>
              <a:buChar char=""/>
            </a:pPr>
            <a:r>
              <a:rPr b="0" lang="en-US" sz="2000" spc="-1" strike="noStrike">
                <a:solidFill>
                  <a:srgbClr val="413424"/>
                </a:solidFill>
                <a:latin typeface="Avenir Next LT Pro"/>
              </a:rPr>
              <a:t>Graphic design tools like </a:t>
            </a:r>
            <a:r>
              <a:rPr b="0" lang="en-US" sz="2000" spc="-1" strike="noStrike" u="sng">
                <a:solidFill>
                  <a:srgbClr val="6283aa"/>
                </a:solidFill>
                <a:uFillTx/>
                <a:latin typeface="Avenir Next LT Pro"/>
                <a:hlinkClick r:id="rId2"/>
              </a:rPr>
              <a:t>Photopea </a:t>
            </a:r>
            <a:r>
              <a:rPr b="0" lang="en-US" sz="2000" spc="-1" strike="noStrike">
                <a:solidFill>
                  <a:srgbClr val="413424"/>
                </a:solidFill>
                <a:latin typeface="Avenir Next LT Pro"/>
              </a:rPr>
              <a:t>(a free Photoshop clone in your browser), </a:t>
            </a:r>
            <a:r>
              <a:rPr b="0" lang="en-US" sz="2000" spc="-1" strike="noStrike" u="sng">
                <a:solidFill>
                  <a:srgbClr val="6283aa"/>
                </a:solidFill>
                <a:uFillTx/>
                <a:latin typeface="Avenir Next LT Pro"/>
                <a:hlinkClick r:id="rId3"/>
              </a:rPr>
              <a:t>Adobe Illustrator </a:t>
            </a:r>
            <a:r>
              <a:rPr b="0" lang="en-US" sz="2000" spc="-1" strike="noStrike">
                <a:solidFill>
                  <a:srgbClr val="413424"/>
                </a:solidFill>
                <a:latin typeface="Avenir Next LT Pro"/>
              </a:rPr>
              <a:t>or </a:t>
            </a:r>
            <a:r>
              <a:rPr b="0" lang="en-US" sz="2000" spc="-1" strike="noStrike" u="sng">
                <a:solidFill>
                  <a:srgbClr val="6283aa"/>
                </a:solidFill>
                <a:uFillTx/>
                <a:latin typeface="Avenir Next LT Pro"/>
                <a:hlinkClick r:id="rId4"/>
              </a:rPr>
              <a:t>Inkscape </a:t>
            </a:r>
            <a:r>
              <a:rPr b="0" lang="en-US" sz="2000" spc="-1" strike="noStrike">
                <a:solidFill>
                  <a:srgbClr val="413424"/>
                </a:solidFill>
                <a:latin typeface="Avenir Next LT Pro"/>
              </a:rPr>
              <a:t>can be a lot more difficult to wrap your head around, but also offer a lot more creative freedom. </a:t>
            </a:r>
            <a:endParaRPr b="0" lang="en-US" sz="2000" spc="-1" strike="noStrike">
              <a:solidFill>
                <a:srgbClr val="413424"/>
              </a:solidFill>
              <a:latin typeface="Avenir Next LT Pro"/>
            </a:endParaRPr>
          </a:p>
        </p:txBody>
      </p:sp>
    </p:spTree>
  </p:cSld>
  <mc:AlternateContent>
    <mc:Choice Requires="p14">
      <p:transition spd="slow" p14:dur="2000"/>
    </mc:Choice>
    <mc:Fallback>
      <p:transition spd="slow"/>
    </mc:Fallback>
  </mc:AlternateContent>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838080" y="681120"/>
            <a:ext cx="10515240" cy="1325160"/>
          </a:xfrm>
          <a:prstGeom prst="rect">
            <a:avLst/>
          </a:prstGeom>
          <a:noFill/>
          <a:ln>
            <a:noFill/>
          </a:ln>
        </p:spPr>
        <p:txBody>
          <a:bodyPr anchor="ctr">
            <a:normAutofit/>
          </a:bodyPr>
          <a:p>
            <a:pPr>
              <a:lnSpc>
                <a:spcPct val="90000"/>
              </a:lnSpc>
            </a:pPr>
            <a:r>
              <a:rPr b="0" lang="en-US" sz="5200" spc="-1" strike="noStrike">
                <a:solidFill>
                  <a:srgbClr val="58b46b"/>
                </a:solidFill>
                <a:latin typeface="Sabon Next LT"/>
              </a:rPr>
              <a:t>Stage 4b: Visual content</a:t>
            </a:r>
            <a:endParaRPr b="0" lang="en-US" sz="5200" spc="-1" strike="noStrike">
              <a:solidFill>
                <a:srgbClr val="000000"/>
              </a:solidFill>
              <a:latin typeface="Avenir Next LT Pro"/>
            </a:endParaRPr>
          </a:p>
        </p:txBody>
      </p:sp>
      <p:sp>
        <p:nvSpPr>
          <p:cNvPr id="125" name="TextShape 2"/>
          <p:cNvSpPr txBox="1"/>
          <p:nvPr/>
        </p:nvSpPr>
        <p:spPr>
          <a:xfrm>
            <a:off x="838080" y="2243160"/>
            <a:ext cx="10515240" cy="3933360"/>
          </a:xfrm>
          <a:prstGeom prst="rect">
            <a:avLst/>
          </a:prstGeom>
          <a:noFill/>
          <a:ln>
            <a:noFill/>
          </a:ln>
        </p:spPr>
        <p:txBody>
          <a:bodyPr>
            <a:noAutofit/>
          </a:bodyPr>
          <a:p>
            <a:pPr marL="457200" indent="-228240">
              <a:lnSpc>
                <a:spcPct val="110000"/>
              </a:lnSpc>
              <a:spcBef>
                <a:spcPts val="1001"/>
              </a:spcBef>
              <a:buClr>
                <a:srgbClr val="413424"/>
              </a:buClr>
              <a:buSzPct val="80000"/>
              <a:buFont typeface="Wingdings" charset="2"/>
              <a:buChar char=""/>
            </a:pPr>
            <a:r>
              <a:rPr b="0" lang="en-US" sz="2000" spc="-1" strike="noStrike" u="sng">
                <a:solidFill>
                  <a:srgbClr val="6283aa"/>
                </a:solidFill>
                <a:uFillTx/>
                <a:latin typeface="Avenir Next LT Pro"/>
                <a:hlinkClick r:id="rId1"/>
              </a:rPr>
              <a:t>Click here for a list of photo albums where permissions for SCA use have already been granted. </a:t>
            </a:r>
            <a:r>
              <a:rPr b="0" lang="en-US" sz="2000" spc="-1" strike="noStrike">
                <a:solidFill>
                  <a:srgbClr val="413424"/>
                </a:solidFill>
                <a:latin typeface="Avenir Next LT Pro"/>
              </a:rPr>
              <a:t>The Drachenwald Unified Media Project is also working on collating photos and videos into a central database for promotional content.</a:t>
            </a:r>
            <a:endParaRPr b="0" lang="en-US" sz="2000" spc="-1" strike="noStrike">
              <a:solidFill>
                <a:srgbClr val="413424"/>
              </a:solidFill>
              <a:latin typeface="Avenir Next LT Pro"/>
            </a:endParaRPr>
          </a:p>
          <a:p>
            <a:pPr marL="457200" indent="-228240">
              <a:lnSpc>
                <a:spcPct val="110000"/>
              </a:lnSpc>
              <a:spcBef>
                <a:spcPts val="1001"/>
              </a:spcBef>
              <a:buClr>
                <a:srgbClr val="413424"/>
              </a:buClr>
              <a:buSzPct val="80000"/>
              <a:buFont typeface="Wingdings" charset="2"/>
              <a:buChar char=""/>
            </a:pPr>
            <a:r>
              <a:rPr b="0" lang="en-US" sz="2000" spc="-1" strike="noStrike" u="sng">
                <a:solidFill>
                  <a:srgbClr val="6283aa"/>
                </a:solidFill>
                <a:uFillTx/>
                <a:latin typeface="Avenir Next LT Pro"/>
                <a:hlinkClick r:id="rId2"/>
              </a:rPr>
              <a:t>Kabouter Games </a:t>
            </a:r>
            <a:r>
              <a:rPr b="0" lang="en-US" sz="2000" spc="-1" strike="noStrike">
                <a:solidFill>
                  <a:srgbClr val="413424"/>
                </a:solidFill>
                <a:latin typeface="Avenir Next LT Pro"/>
              </a:rPr>
              <a:t>clean up art from a range of period manuscripts (and nineteenth century illustrations) and make initials and illustrations into image assets with transparent backgrounds that are cheaply available and perfect for SCA promotional purposes. </a:t>
            </a:r>
            <a:endParaRPr b="0" lang="en-US" sz="2000" spc="-1" strike="noStrike">
              <a:solidFill>
                <a:srgbClr val="413424"/>
              </a:solidFill>
              <a:latin typeface="Avenir Next LT Pro"/>
            </a:endParaRPr>
          </a:p>
        </p:txBody>
      </p:sp>
    </p:spTree>
  </p:cSld>
  <mc:AlternateContent>
    <mc:Choice Requires="p14">
      <p:transition spd="slow" p14:dur="2000"/>
    </mc:Choice>
    <mc:Fallback>
      <p:transition spd="slow"/>
    </mc:Fallback>
  </mc:AlternateContent>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838080" y="681120"/>
            <a:ext cx="10515240" cy="702720"/>
          </a:xfrm>
          <a:prstGeom prst="rect">
            <a:avLst/>
          </a:prstGeom>
          <a:noFill/>
          <a:ln>
            <a:noFill/>
          </a:ln>
        </p:spPr>
        <p:txBody>
          <a:bodyPr anchor="ctr">
            <a:normAutofit fontScale="82000"/>
          </a:bodyPr>
          <a:p>
            <a:pPr>
              <a:lnSpc>
                <a:spcPct val="90000"/>
              </a:lnSpc>
            </a:pPr>
            <a:r>
              <a:rPr b="0" lang="en-US" sz="5200" spc="-1" strike="noStrike">
                <a:solidFill>
                  <a:srgbClr val="58b46b"/>
                </a:solidFill>
                <a:latin typeface="Sabon Next LT"/>
              </a:rPr>
              <a:t>General Notes</a:t>
            </a:r>
            <a:endParaRPr b="0" lang="en-US" sz="5200" spc="-1" strike="noStrike">
              <a:solidFill>
                <a:srgbClr val="000000"/>
              </a:solidFill>
              <a:latin typeface="Avenir Next LT Pro"/>
            </a:endParaRPr>
          </a:p>
        </p:txBody>
      </p:sp>
      <p:sp>
        <p:nvSpPr>
          <p:cNvPr id="91" name="TextShape 2"/>
          <p:cNvSpPr txBox="1"/>
          <p:nvPr/>
        </p:nvSpPr>
        <p:spPr>
          <a:xfrm>
            <a:off x="838080" y="1747440"/>
            <a:ext cx="10515240" cy="4281480"/>
          </a:xfrm>
          <a:prstGeom prst="rect">
            <a:avLst/>
          </a:prstGeom>
          <a:noFill/>
          <a:ln>
            <a:noFill/>
          </a:ln>
        </p:spPr>
        <p:txBody>
          <a:bodyPr>
            <a:normAutofit fontScale="94000"/>
          </a:bodyPr>
          <a:p>
            <a:pPr marL="343080" indent="-342720">
              <a:lnSpc>
                <a:spcPct val="110000"/>
              </a:lnSpc>
              <a:spcBef>
                <a:spcPts val="1001"/>
              </a:spcBef>
              <a:buClr>
                <a:srgbClr val="413424"/>
              </a:buClr>
              <a:buSzPct val="80000"/>
              <a:buFont typeface="Wingdings" charset="2"/>
              <a:buChar char=""/>
            </a:pPr>
            <a:r>
              <a:rPr b="0" lang="en-US" sz="2000" spc="-1" strike="noStrike">
                <a:solidFill>
                  <a:srgbClr val="413424"/>
                </a:solidFill>
                <a:latin typeface="Avenir Next LT Pro"/>
              </a:rPr>
              <a:t>It goes without saying that event promotion is the key to an event’s success: you can plan the most perfect event ever, but if the event is not promoted successfully, it will not get the attention (and sign-ups) it deserves.</a:t>
            </a:r>
            <a:endParaRPr b="0" lang="en-US" sz="2000" spc="-1" strike="noStrike">
              <a:solidFill>
                <a:srgbClr val="413424"/>
              </a:solidFill>
              <a:latin typeface="Avenir Next LT Pro"/>
            </a:endParaRPr>
          </a:p>
          <a:p>
            <a:pPr marL="343080" indent="-342720">
              <a:lnSpc>
                <a:spcPct val="110000"/>
              </a:lnSpc>
              <a:spcBef>
                <a:spcPts val="1001"/>
              </a:spcBef>
              <a:buClr>
                <a:srgbClr val="413424"/>
              </a:buClr>
              <a:buSzPct val="80000"/>
              <a:buFont typeface="Wingdings" charset="2"/>
              <a:buChar char=""/>
            </a:pPr>
            <a:r>
              <a:rPr b="0" lang="en-US" sz="2000" spc="-1" strike="noStrike">
                <a:solidFill>
                  <a:srgbClr val="413424"/>
                </a:solidFill>
                <a:latin typeface="Avenir Next LT Pro"/>
              </a:rPr>
              <a:t>Much of what follows may be obvious, but hopefully it will also add a few additional tools to your promotional toolkit. There is no one true way, but with these tips, and common sense, we hope this will enhance your publicity.</a:t>
            </a:r>
            <a:endParaRPr b="0" lang="en-US" sz="2000" spc="-1" strike="noStrike">
              <a:solidFill>
                <a:srgbClr val="413424"/>
              </a:solidFill>
              <a:latin typeface="Avenir Next LT Pro"/>
            </a:endParaRPr>
          </a:p>
          <a:p>
            <a:pPr marL="343080" indent="-342720">
              <a:lnSpc>
                <a:spcPct val="110000"/>
              </a:lnSpc>
              <a:spcBef>
                <a:spcPts val="1001"/>
              </a:spcBef>
              <a:buClr>
                <a:srgbClr val="413424"/>
              </a:buClr>
              <a:buSzPct val="80000"/>
              <a:buFont typeface="Wingdings" charset="2"/>
              <a:buChar char=""/>
            </a:pPr>
            <a:r>
              <a:rPr b="0" lang="en-US" sz="2000" spc="-1" strike="noStrike">
                <a:solidFill>
                  <a:srgbClr val="413424"/>
                </a:solidFill>
                <a:latin typeface="Avenir Next LT Pro"/>
              </a:rPr>
              <a:t>Event promotion can be a lot of work, so consider adding a Social Media Officer to your event team for larger events. They should work collaboratively with whoever is running your event website, to ensure the event’s messaging is consistent in style and tone.</a:t>
            </a:r>
            <a:endParaRPr b="0" lang="en-US" sz="2000" spc="-1" strike="noStrike">
              <a:solidFill>
                <a:srgbClr val="413424"/>
              </a:solidFill>
              <a:latin typeface="Avenir Next LT Pro"/>
            </a:endParaRPr>
          </a:p>
          <a:p>
            <a:pPr marL="343080" indent="-342720">
              <a:lnSpc>
                <a:spcPct val="110000"/>
              </a:lnSpc>
              <a:spcBef>
                <a:spcPts val="1001"/>
              </a:spcBef>
              <a:buClr>
                <a:srgbClr val="413424"/>
              </a:buClr>
              <a:buSzPct val="80000"/>
              <a:buFont typeface="Wingdings" charset="2"/>
              <a:buChar char=""/>
            </a:pPr>
            <a:r>
              <a:rPr b="0" lang="en-US" sz="2000" spc="-1" strike="noStrike">
                <a:solidFill>
                  <a:srgbClr val="413424"/>
                </a:solidFill>
                <a:latin typeface="Avenir Next LT Pro"/>
              </a:rPr>
              <a:t>All promotional content should point to the event website, which holds all relevant information for attendees. </a:t>
            </a:r>
            <a:endParaRPr b="0" lang="en-US" sz="2000" spc="-1" strike="noStrike">
              <a:solidFill>
                <a:srgbClr val="413424"/>
              </a:solidFill>
              <a:latin typeface="Avenir Next LT Pro"/>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838080" y="681120"/>
            <a:ext cx="10515240" cy="1325160"/>
          </a:xfrm>
          <a:prstGeom prst="rect">
            <a:avLst/>
          </a:prstGeom>
          <a:noFill/>
          <a:ln>
            <a:noFill/>
          </a:ln>
        </p:spPr>
        <p:txBody>
          <a:bodyPr anchor="ctr">
            <a:normAutofit/>
          </a:bodyPr>
          <a:p>
            <a:pPr>
              <a:lnSpc>
                <a:spcPct val="90000"/>
              </a:lnSpc>
            </a:pPr>
            <a:r>
              <a:rPr b="0" lang="en-US" sz="5200" spc="-1" strike="noStrike">
                <a:solidFill>
                  <a:srgbClr val="58b46b"/>
                </a:solidFill>
                <a:latin typeface="Sabon Next LT"/>
              </a:rPr>
              <a:t>Stage 4b: Visual content</a:t>
            </a:r>
            <a:endParaRPr b="0" lang="en-US" sz="5200" spc="-1" strike="noStrike">
              <a:solidFill>
                <a:srgbClr val="000000"/>
              </a:solidFill>
              <a:latin typeface="Avenir Next LT Pro"/>
            </a:endParaRPr>
          </a:p>
        </p:txBody>
      </p:sp>
      <p:sp>
        <p:nvSpPr>
          <p:cNvPr id="127" name="TextShape 2"/>
          <p:cNvSpPr txBox="1"/>
          <p:nvPr/>
        </p:nvSpPr>
        <p:spPr>
          <a:xfrm>
            <a:off x="838080" y="2243160"/>
            <a:ext cx="10515240" cy="3933360"/>
          </a:xfrm>
          <a:prstGeom prst="rect">
            <a:avLst/>
          </a:prstGeom>
          <a:noFill/>
          <a:ln>
            <a:noFill/>
          </a:ln>
        </p:spPr>
        <p:txBody>
          <a:bodyPr>
            <a:noAutofit/>
          </a:bodyPr>
          <a:p>
            <a:pPr marL="457200" indent="-228240">
              <a:lnSpc>
                <a:spcPct val="110000"/>
              </a:lnSpc>
              <a:spcBef>
                <a:spcPts val="1001"/>
              </a:spcBef>
              <a:buClr>
                <a:srgbClr val="413424"/>
              </a:buClr>
              <a:buSzPct val="80000"/>
              <a:buFont typeface="Wingdings" charset="2"/>
              <a:buChar char=""/>
            </a:pPr>
            <a:r>
              <a:rPr b="1" lang="en-US" sz="2000" spc="-1" strike="noStrike">
                <a:solidFill>
                  <a:srgbClr val="413424"/>
                </a:solidFill>
                <a:latin typeface="Avenir Next LT Pro"/>
              </a:rPr>
              <a:t>General rules:</a:t>
            </a:r>
            <a:endParaRPr b="0" lang="en-US" sz="2000" spc="-1" strike="noStrike">
              <a:solidFill>
                <a:srgbClr val="413424"/>
              </a:solidFill>
              <a:latin typeface="Avenir Next LT Pro"/>
            </a:endParaRPr>
          </a:p>
          <a:p>
            <a:pPr lvl="1" marL="685800" indent="-228240">
              <a:lnSpc>
                <a:spcPct val="110000"/>
              </a:lnSpc>
              <a:spcBef>
                <a:spcPts val="499"/>
              </a:spcBef>
              <a:buClr>
                <a:srgbClr val="413424"/>
              </a:buClr>
              <a:buSzPct val="80000"/>
              <a:buFont typeface="Wingdings" charset="2"/>
              <a:buChar char=""/>
            </a:pPr>
            <a:r>
              <a:rPr b="0" lang="en-US" sz="2000" spc="-1" strike="noStrike">
                <a:solidFill>
                  <a:srgbClr val="413424"/>
                </a:solidFill>
                <a:latin typeface="Avenir Next LT Pro"/>
              </a:rPr>
              <a:t>Keep it text light, with only a couple of phrases at most. Instead, put text in the accompanying post/ caption. </a:t>
            </a:r>
            <a:endParaRPr b="0" lang="en-US" sz="2000" spc="-1" strike="noStrike">
              <a:solidFill>
                <a:srgbClr val="413424"/>
              </a:solidFill>
              <a:latin typeface="Avenir Next LT Pro"/>
            </a:endParaRPr>
          </a:p>
          <a:p>
            <a:pPr lvl="1" marL="685800" indent="-228240">
              <a:lnSpc>
                <a:spcPct val="110000"/>
              </a:lnSpc>
              <a:spcBef>
                <a:spcPts val="499"/>
              </a:spcBef>
              <a:buClr>
                <a:srgbClr val="413424"/>
              </a:buClr>
              <a:buSzPct val="80000"/>
              <a:buFont typeface="Wingdings" charset="2"/>
              <a:buChar char=""/>
            </a:pPr>
            <a:r>
              <a:rPr b="0" lang="en-US" sz="2000" spc="-1" strike="noStrike">
                <a:solidFill>
                  <a:srgbClr val="413424"/>
                </a:solidFill>
                <a:latin typeface="Avenir Next LT Pro"/>
              </a:rPr>
              <a:t>Keep it accessible. </a:t>
            </a:r>
            <a:r>
              <a:rPr b="0" lang="en-US" sz="2000" spc="-1" strike="noStrike" u="sng">
                <a:solidFill>
                  <a:srgbClr val="6283aa"/>
                </a:solidFill>
                <a:uFillTx/>
                <a:latin typeface="Avenir Next LT Pro"/>
                <a:hlinkClick r:id="rId1"/>
              </a:rPr>
              <a:t>Use alt text/ write image descriptions</a:t>
            </a:r>
            <a:r>
              <a:rPr b="0" lang="en-US" sz="2000" spc="-1" strike="noStrike">
                <a:solidFill>
                  <a:srgbClr val="413424"/>
                </a:solidFill>
                <a:latin typeface="Avenir Next LT Pro"/>
              </a:rPr>
              <a:t>.</a:t>
            </a:r>
            <a:endParaRPr b="0" lang="en-US" sz="2000" spc="-1" strike="noStrike">
              <a:solidFill>
                <a:srgbClr val="413424"/>
              </a:solidFill>
              <a:latin typeface="Avenir Next LT Pro"/>
            </a:endParaRPr>
          </a:p>
          <a:p>
            <a:pPr lvl="1" marL="685800" indent="-228240">
              <a:lnSpc>
                <a:spcPct val="110000"/>
              </a:lnSpc>
              <a:spcBef>
                <a:spcPts val="499"/>
              </a:spcBef>
              <a:buClr>
                <a:srgbClr val="413424"/>
              </a:buClr>
              <a:buSzPct val="80000"/>
              <a:buFont typeface="Wingdings" charset="2"/>
              <a:buChar char=""/>
            </a:pPr>
            <a:r>
              <a:rPr b="0" lang="en-US" sz="2000" spc="-1" strike="noStrike">
                <a:solidFill>
                  <a:srgbClr val="413424"/>
                </a:solidFill>
                <a:latin typeface="Avenir Next LT Pro"/>
              </a:rPr>
              <a:t>Keep it visually clear and coherent, making sure it’s easy to see what’s going on and not too visually cluttered.</a:t>
            </a:r>
            <a:endParaRPr b="0" lang="en-US" sz="2000" spc="-1" strike="noStrike">
              <a:solidFill>
                <a:srgbClr val="413424"/>
              </a:solidFill>
              <a:latin typeface="Avenir Next LT Pro"/>
            </a:endParaRPr>
          </a:p>
          <a:p>
            <a:pPr lvl="1" marL="685800" indent="-228240">
              <a:lnSpc>
                <a:spcPct val="110000"/>
              </a:lnSpc>
              <a:spcBef>
                <a:spcPts val="499"/>
              </a:spcBef>
              <a:buClr>
                <a:srgbClr val="413424"/>
              </a:buClr>
              <a:buSzPct val="80000"/>
              <a:buFont typeface="Wingdings" charset="2"/>
              <a:buChar char=""/>
            </a:pPr>
            <a:r>
              <a:rPr b="0" lang="en-US" sz="2000" spc="-1" strike="noStrike">
                <a:solidFill>
                  <a:srgbClr val="413424"/>
                </a:solidFill>
                <a:latin typeface="Avenir Next LT Pro"/>
              </a:rPr>
              <a:t>If you are getting image assets from elsewhere on the web, make sure they are under a creative commons license.</a:t>
            </a:r>
            <a:endParaRPr b="0" lang="en-US" sz="2000" spc="-1" strike="noStrike">
              <a:solidFill>
                <a:srgbClr val="413424"/>
              </a:solidFill>
              <a:latin typeface="Avenir Next LT Pro"/>
            </a:endParaRPr>
          </a:p>
        </p:txBody>
      </p:sp>
    </p:spTree>
  </p:cSld>
  <mc:AlternateContent>
    <mc:Choice Requires="p14">
      <p:transition spd="slow" p14:dur="2000"/>
    </mc:Choice>
    <mc:Fallback>
      <p:transition spd="slow"/>
    </mc:Fallback>
  </mc:AlternateContent>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838080" y="681120"/>
            <a:ext cx="10515240" cy="1325160"/>
          </a:xfrm>
          <a:prstGeom prst="rect">
            <a:avLst/>
          </a:prstGeom>
          <a:noFill/>
          <a:ln>
            <a:noFill/>
          </a:ln>
        </p:spPr>
        <p:txBody>
          <a:bodyPr anchor="ctr">
            <a:normAutofit fontScale="83000"/>
          </a:bodyPr>
          <a:p>
            <a:pPr>
              <a:lnSpc>
                <a:spcPct val="90000"/>
              </a:lnSpc>
            </a:pPr>
            <a:r>
              <a:rPr b="0" lang="en-US" sz="5200" spc="-1" strike="noStrike">
                <a:solidFill>
                  <a:srgbClr val="58b46b"/>
                </a:solidFill>
                <a:latin typeface="Sabon Next LT"/>
              </a:rPr>
              <a:t>Stage 5: Amplify your social media posts</a:t>
            </a:r>
            <a:endParaRPr b="0" lang="en-US" sz="5200" spc="-1" strike="noStrike">
              <a:solidFill>
                <a:srgbClr val="000000"/>
              </a:solidFill>
              <a:latin typeface="Avenir Next LT Pro"/>
            </a:endParaRPr>
          </a:p>
        </p:txBody>
      </p:sp>
      <p:sp>
        <p:nvSpPr>
          <p:cNvPr id="129" name="TextShape 2"/>
          <p:cNvSpPr txBox="1"/>
          <p:nvPr/>
        </p:nvSpPr>
        <p:spPr>
          <a:xfrm>
            <a:off x="838080" y="2006640"/>
            <a:ext cx="10515240" cy="4169880"/>
          </a:xfrm>
          <a:prstGeom prst="rect">
            <a:avLst/>
          </a:prstGeom>
          <a:noFill/>
          <a:ln>
            <a:noFill/>
          </a:ln>
        </p:spPr>
        <p:txBody>
          <a:bodyPr>
            <a:noAutofit/>
          </a:bodyPr>
          <a:p>
            <a:pPr marL="457200" indent="-228240">
              <a:lnSpc>
                <a:spcPct val="110000"/>
              </a:lnSpc>
              <a:spcBef>
                <a:spcPts val="1001"/>
              </a:spcBef>
              <a:buClr>
                <a:srgbClr val="413424"/>
              </a:buClr>
              <a:buSzPct val="80000"/>
              <a:buFont typeface="Wingdings" charset="2"/>
              <a:buChar char=""/>
            </a:pPr>
            <a:r>
              <a:rPr b="0" lang="en-US" sz="1800" spc="-1" strike="noStrike">
                <a:solidFill>
                  <a:srgbClr val="413424"/>
                </a:solidFill>
                <a:latin typeface="Avenir Next LT Pro"/>
              </a:rPr>
              <a:t>Social media algorithms vary widely from site to site, and are typically obtuse. They can also change with time, so take what is said here with a grain of salt and be sure to Google how best to work with the algorithm, looking for recent articles.</a:t>
            </a:r>
            <a:endParaRPr b="0" lang="en-US" sz="1800" spc="-1" strike="noStrike">
              <a:solidFill>
                <a:srgbClr val="413424"/>
              </a:solidFill>
              <a:latin typeface="Avenir Next LT Pro"/>
            </a:endParaRPr>
          </a:p>
          <a:p>
            <a:pPr marL="457200" indent="-228240">
              <a:lnSpc>
                <a:spcPct val="110000"/>
              </a:lnSpc>
              <a:spcBef>
                <a:spcPts val="1001"/>
              </a:spcBef>
              <a:buClr>
                <a:srgbClr val="413424"/>
              </a:buClr>
              <a:buSzPct val="80000"/>
              <a:buFont typeface="Wingdings" charset="2"/>
              <a:buChar char=""/>
            </a:pPr>
            <a:r>
              <a:rPr b="1" lang="en-US" sz="1800" spc="-1" strike="noStrike">
                <a:solidFill>
                  <a:srgbClr val="413424"/>
                </a:solidFill>
                <a:latin typeface="Avenir Next LT Pro"/>
              </a:rPr>
              <a:t>General rules:</a:t>
            </a:r>
            <a:endParaRPr b="0" lang="en-US" sz="1800" spc="-1" strike="noStrike">
              <a:solidFill>
                <a:srgbClr val="413424"/>
              </a:solidFill>
              <a:latin typeface="Avenir Next LT Pro"/>
            </a:endParaRPr>
          </a:p>
          <a:p>
            <a:pPr lvl="1" marL="685800" indent="-228240">
              <a:lnSpc>
                <a:spcPct val="110000"/>
              </a:lnSpc>
              <a:spcBef>
                <a:spcPts val="499"/>
              </a:spcBef>
              <a:buClr>
                <a:srgbClr val="413424"/>
              </a:buClr>
              <a:buSzPct val="80000"/>
              <a:buFont typeface="Wingdings" charset="2"/>
              <a:buChar char=""/>
            </a:pPr>
            <a:r>
              <a:rPr b="0" lang="en-US" sz="1800" spc="-1" strike="noStrike">
                <a:solidFill>
                  <a:srgbClr val="413424"/>
                </a:solidFill>
                <a:latin typeface="Avenir Next LT Pro"/>
              </a:rPr>
              <a:t>Posts with media content (i.e. photos and videos) get better engagement than posts that are just text. </a:t>
            </a:r>
            <a:endParaRPr b="0" lang="en-US" sz="1800" spc="-1" strike="noStrike">
              <a:solidFill>
                <a:srgbClr val="413424"/>
              </a:solidFill>
              <a:latin typeface="Avenir Next LT Pro"/>
            </a:endParaRPr>
          </a:p>
          <a:p>
            <a:pPr lvl="1" marL="685800" indent="-228240">
              <a:lnSpc>
                <a:spcPct val="110000"/>
              </a:lnSpc>
              <a:spcBef>
                <a:spcPts val="499"/>
              </a:spcBef>
              <a:buClr>
                <a:srgbClr val="413424"/>
              </a:buClr>
              <a:buSzPct val="80000"/>
              <a:buFont typeface="Wingdings" charset="2"/>
              <a:buChar char=""/>
            </a:pPr>
            <a:r>
              <a:rPr b="0" lang="en-US" sz="1800" spc="-1" strike="noStrike">
                <a:solidFill>
                  <a:srgbClr val="413424"/>
                </a:solidFill>
                <a:latin typeface="Avenir Next LT Pro"/>
              </a:rPr>
              <a:t>There are multiple ways for people to engage with posts, and each are weighted differently. Typically, higher-effort ways of engagement are weighted more highly than simple ways to engage, e.g. comments are “worth more” than likes. A post that is promoting discussion is more likely to appear on people’s feeds than one that is not.</a:t>
            </a:r>
            <a:endParaRPr b="0" lang="en-US" sz="1800" spc="-1" strike="noStrike">
              <a:solidFill>
                <a:srgbClr val="413424"/>
              </a:solidFill>
              <a:latin typeface="Avenir Next LT Pro"/>
            </a:endParaRPr>
          </a:p>
          <a:p>
            <a:pPr lvl="1" marL="685800" indent="-228240">
              <a:lnSpc>
                <a:spcPct val="110000"/>
              </a:lnSpc>
              <a:spcBef>
                <a:spcPts val="499"/>
              </a:spcBef>
              <a:buClr>
                <a:srgbClr val="413424"/>
              </a:buClr>
              <a:buSzPct val="80000"/>
              <a:buFont typeface="Wingdings" charset="2"/>
              <a:buChar char=""/>
            </a:pPr>
            <a:r>
              <a:rPr b="0" lang="en-US" sz="1800" spc="-1" strike="noStrike">
                <a:solidFill>
                  <a:srgbClr val="413424"/>
                </a:solidFill>
                <a:latin typeface="Avenir Next LT Pro"/>
              </a:rPr>
              <a:t>Encourage members of the event team and friends to like and comment on posts so that others are more likely to see them.</a:t>
            </a:r>
            <a:endParaRPr b="0" lang="en-US" sz="1800" spc="-1" strike="noStrike">
              <a:solidFill>
                <a:srgbClr val="413424"/>
              </a:solidFill>
              <a:latin typeface="Avenir Next LT Pro"/>
            </a:endParaRPr>
          </a:p>
        </p:txBody>
      </p:sp>
    </p:spTree>
  </p:cSld>
  <mc:AlternateContent>
    <mc:Choice Requires="p14">
      <p:transition spd="slow" p14:dur="2000"/>
    </mc:Choice>
    <mc:Fallback>
      <p:transition spd="slow"/>
    </mc:Fallback>
  </mc:AlternateContent>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838080" y="681120"/>
            <a:ext cx="10515240" cy="1325160"/>
          </a:xfrm>
          <a:prstGeom prst="rect">
            <a:avLst/>
          </a:prstGeom>
          <a:noFill/>
          <a:ln>
            <a:noFill/>
          </a:ln>
        </p:spPr>
        <p:txBody>
          <a:bodyPr anchor="ctr">
            <a:normAutofit fontScale="83000"/>
          </a:bodyPr>
          <a:p>
            <a:pPr>
              <a:lnSpc>
                <a:spcPct val="90000"/>
              </a:lnSpc>
            </a:pPr>
            <a:r>
              <a:rPr b="0" lang="en-US" sz="5200" spc="-1" strike="noStrike">
                <a:solidFill>
                  <a:srgbClr val="58b46b"/>
                </a:solidFill>
                <a:latin typeface="Sabon Next LT"/>
              </a:rPr>
              <a:t>Stage 1: Identify your “Unique Selling Point” (USP) </a:t>
            </a:r>
            <a:endParaRPr b="0" lang="en-US" sz="5200" spc="-1" strike="noStrike">
              <a:solidFill>
                <a:srgbClr val="000000"/>
              </a:solidFill>
              <a:latin typeface="Avenir Next LT Pro"/>
            </a:endParaRPr>
          </a:p>
        </p:txBody>
      </p:sp>
      <p:sp>
        <p:nvSpPr>
          <p:cNvPr id="93" name="TextShape 2"/>
          <p:cNvSpPr txBox="1"/>
          <p:nvPr/>
        </p:nvSpPr>
        <p:spPr>
          <a:xfrm>
            <a:off x="838080" y="2228760"/>
            <a:ext cx="10515240" cy="4043160"/>
          </a:xfrm>
          <a:prstGeom prst="rect">
            <a:avLst/>
          </a:prstGeom>
          <a:noFill/>
          <a:ln>
            <a:noFill/>
          </a:ln>
        </p:spPr>
        <p:txBody>
          <a:bodyPr>
            <a:normAutofit fontScale="82000"/>
          </a:bodyPr>
          <a:p>
            <a:pPr marL="343080" indent="-342720">
              <a:lnSpc>
                <a:spcPct val="110000"/>
              </a:lnSpc>
              <a:spcBef>
                <a:spcPts val="1001"/>
              </a:spcBef>
              <a:buClr>
                <a:srgbClr val="413424"/>
              </a:buClr>
              <a:buSzPct val="80000"/>
              <a:buFont typeface="Wingdings" charset="2"/>
              <a:buChar char=""/>
            </a:pPr>
            <a:r>
              <a:rPr b="1" lang="en-US" sz="2200" spc="-1" strike="noStrike">
                <a:solidFill>
                  <a:srgbClr val="413424"/>
                </a:solidFill>
                <a:latin typeface="Avenir Next LT Pro"/>
              </a:rPr>
              <a:t>What distinguishes your event from other events?</a:t>
            </a:r>
            <a:endParaRPr b="0" lang="en-US" sz="2200" spc="-1" strike="noStrike">
              <a:solidFill>
                <a:srgbClr val="413424"/>
              </a:solidFill>
              <a:latin typeface="Avenir Next LT Pro"/>
            </a:endParaRPr>
          </a:p>
          <a:p>
            <a:pPr marL="343080" indent="-342720">
              <a:lnSpc>
                <a:spcPct val="110000"/>
              </a:lnSpc>
              <a:spcBef>
                <a:spcPts val="1001"/>
              </a:spcBef>
              <a:buClr>
                <a:srgbClr val="413424"/>
              </a:buClr>
              <a:buSzPct val="80000"/>
              <a:buFont typeface="Wingdings" charset="2"/>
              <a:buChar char=""/>
            </a:pPr>
            <a:r>
              <a:rPr b="0" lang="en-US" sz="2200" spc="-1" strike="noStrike">
                <a:solidFill>
                  <a:srgbClr val="413424"/>
                </a:solidFill>
                <a:latin typeface="Avenir Next LT Pro"/>
              </a:rPr>
              <a:t>Does it have </a:t>
            </a:r>
            <a:r>
              <a:rPr b="1" lang="en-US" sz="2200" spc="-1" strike="noStrike">
                <a:solidFill>
                  <a:srgbClr val="413424"/>
                </a:solidFill>
                <a:latin typeface="Avenir Next LT Pro"/>
              </a:rPr>
              <a:t>unique or unusual activities, or traditions? </a:t>
            </a:r>
            <a:endParaRPr b="0" lang="en-US" sz="2200" spc="-1" strike="noStrike">
              <a:solidFill>
                <a:srgbClr val="413424"/>
              </a:solidFill>
              <a:latin typeface="Avenir Next LT Pro"/>
            </a:endParaRPr>
          </a:p>
          <a:p>
            <a:pPr lvl="1" marL="571680" indent="-342720">
              <a:lnSpc>
                <a:spcPct val="110000"/>
              </a:lnSpc>
              <a:spcBef>
                <a:spcPts val="499"/>
              </a:spcBef>
              <a:buClr>
                <a:srgbClr val="413424"/>
              </a:buClr>
              <a:buSzPct val="80000"/>
              <a:buFont typeface="Wingdings" charset="2"/>
              <a:buChar char=""/>
            </a:pPr>
            <a:r>
              <a:rPr b="0" lang="en-US" sz="2200" spc="-1" strike="noStrike">
                <a:solidFill>
                  <a:srgbClr val="413424"/>
                </a:solidFill>
                <a:latin typeface="Avenir Next LT Pro"/>
              </a:rPr>
              <a:t>Such as: Yule Ball’s “Holly Monarch” competitions and gift-giving; </a:t>
            </a:r>
            <a:endParaRPr b="0" lang="en-US" sz="2200" spc="-1" strike="noStrike">
              <a:solidFill>
                <a:srgbClr val="413424"/>
              </a:solidFill>
              <a:latin typeface="Avenir Next LT Pro"/>
            </a:endParaRPr>
          </a:p>
          <a:p>
            <a:pPr lvl="1" marL="571680" indent="-342720">
              <a:lnSpc>
                <a:spcPct val="110000"/>
              </a:lnSpc>
              <a:spcBef>
                <a:spcPts val="499"/>
              </a:spcBef>
              <a:buClr>
                <a:srgbClr val="413424"/>
              </a:buClr>
              <a:buSzPct val="80000"/>
              <a:buFont typeface="Wingdings" charset="2"/>
              <a:buChar char=""/>
            </a:pPr>
            <a:r>
              <a:rPr b="0" lang="en-US" sz="2200" spc="-1" strike="noStrike">
                <a:solidFill>
                  <a:srgbClr val="413424"/>
                </a:solidFill>
                <a:latin typeface="Avenir Next LT Pro"/>
              </a:rPr>
              <a:t>Eisteddfod’s bardic competition for the silver chair; </a:t>
            </a:r>
            <a:endParaRPr b="0" lang="en-US" sz="2200" spc="-1" strike="noStrike">
              <a:solidFill>
                <a:srgbClr val="413424"/>
              </a:solidFill>
              <a:latin typeface="Avenir Next LT Pro"/>
            </a:endParaRPr>
          </a:p>
          <a:p>
            <a:pPr lvl="1" marL="571680" indent="-342720">
              <a:lnSpc>
                <a:spcPct val="110000"/>
              </a:lnSpc>
              <a:spcBef>
                <a:spcPts val="499"/>
              </a:spcBef>
              <a:buClr>
                <a:srgbClr val="413424"/>
              </a:buClr>
              <a:buSzPct val="80000"/>
              <a:buFont typeface="Wingdings" charset="2"/>
              <a:buChar char=""/>
            </a:pPr>
            <a:r>
              <a:rPr b="0" lang="en-US" sz="2200" spc="-1" strike="noStrike">
                <a:solidFill>
                  <a:srgbClr val="413424"/>
                </a:solidFill>
                <a:latin typeface="Avenir Next LT Pro"/>
              </a:rPr>
              <a:t>Ormþing’s Forester’s competition and is also a rare opportunity for equestrian activities.</a:t>
            </a:r>
            <a:endParaRPr b="0" lang="en-US" sz="2200" spc="-1" strike="noStrike">
              <a:solidFill>
                <a:srgbClr val="413424"/>
              </a:solidFill>
              <a:latin typeface="Avenir Next LT Pro"/>
            </a:endParaRPr>
          </a:p>
          <a:p>
            <a:pPr marL="343080" indent="-342720">
              <a:lnSpc>
                <a:spcPct val="110000"/>
              </a:lnSpc>
              <a:spcBef>
                <a:spcPts val="1001"/>
              </a:spcBef>
              <a:buClr>
                <a:srgbClr val="413424"/>
              </a:buClr>
              <a:buSzPct val="80000"/>
              <a:buFont typeface="Wingdings" charset="2"/>
              <a:buChar char=""/>
            </a:pPr>
            <a:r>
              <a:rPr b="0" lang="en-US" sz="2200" spc="-1" strike="noStrike">
                <a:solidFill>
                  <a:srgbClr val="413424"/>
                </a:solidFill>
                <a:latin typeface="Avenir Next LT Pro"/>
              </a:rPr>
              <a:t>Is there something </a:t>
            </a:r>
            <a:r>
              <a:rPr b="1" lang="en-US" sz="2200" spc="-1" strike="noStrike">
                <a:solidFill>
                  <a:srgbClr val="413424"/>
                </a:solidFill>
                <a:latin typeface="Avenir Next LT Pro"/>
              </a:rPr>
              <a:t>special about where it is being held? </a:t>
            </a:r>
            <a:endParaRPr b="0" lang="en-US" sz="2200" spc="-1" strike="noStrike">
              <a:solidFill>
                <a:srgbClr val="413424"/>
              </a:solidFill>
              <a:latin typeface="Avenir Next LT Pro"/>
            </a:endParaRPr>
          </a:p>
          <a:p>
            <a:pPr lvl="1" marL="571680" indent="-342720">
              <a:lnSpc>
                <a:spcPct val="110000"/>
              </a:lnSpc>
              <a:spcBef>
                <a:spcPts val="499"/>
              </a:spcBef>
              <a:buClr>
                <a:srgbClr val="413424"/>
              </a:buClr>
              <a:buSzPct val="80000"/>
              <a:buFont typeface="Wingdings" charset="2"/>
              <a:buChar char=""/>
            </a:pPr>
            <a:r>
              <a:rPr b="0" lang="en-US" sz="2200" spc="-1" strike="noStrike">
                <a:solidFill>
                  <a:srgbClr val="413424"/>
                </a:solidFill>
                <a:latin typeface="Avenir Next LT Pro"/>
              </a:rPr>
              <a:t>Such as: Strawberry Raid’s Sigginstown Castle; </a:t>
            </a:r>
            <a:endParaRPr b="0" lang="en-US" sz="2200" spc="-1" strike="noStrike">
              <a:solidFill>
                <a:srgbClr val="413424"/>
              </a:solidFill>
              <a:latin typeface="Avenir Next LT Pro"/>
            </a:endParaRPr>
          </a:p>
          <a:p>
            <a:pPr lvl="1" marL="571680" indent="-342720">
              <a:lnSpc>
                <a:spcPct val="110000"/>
              </a:lnSpc>
              <a:spcBef>
                <a:spcPts val="499"/>
              </a:spcBef>
              <a:buClr>
                <a:srgbClr val="413424"/>
              </a:buClr>
              <a:buSzPct val="80000"/>
              <a:buFont typeface="Wingdings" charset="2"/>
              <a:buChar char=""/>
            </a:pPr>
            <a:r>
              <a:rPr b="0" lang="en-US" sz="2200" spc="-1" strike="noStrike">
                <a:solidFill>
                  <a:srgbClr val="413424"/>
                </a:solidFill>
                <a:latin typeface="Avenir Next LT Pro"/>
              </a:rPr>
              <a:t>Bourn’s tithe barn; </a:t>
            </a:r>
            <a:endParaRPr b="0" lang="en-US" sz="2200" spc="-1" strike="noStrike">
              <a:solidFill>
                <a:srgbClr val="413424"/>
              </a:solidFill>
              <a:latin typeface="Avenir Next LT Pro"/>
            </a:endParaRPr>
          </a:p>
          <a:p>
            <a:pPr lvl="1" marL="571680" indent="-342720">
              <a:lnSpc>
                <a:spcPct val="110000"/>
              </a:lnSpc>
              <a:spcBef>
                <a:spcPts val="499"/>
              </a:spcBef>
              <a:buClr>
                <a:srgbClr val="413424"/>
              </a:buClr>
              <a:buSzPct val="80000"/>
              <a:buFont typeface="Wingdings" charset="2"/>
              <a:buChar char=""/>
            </a:pPr>
            <a:r>
              <a:rPr b="0" lang="en-US" sz="2200" spc="-1" strike="noStrike">
                <a:solidFill>
                  <a:srgbClr val="413424"/>
                </a:solidFill>
                <a:latin typeface="Avenir Next LT Pro"/>
              </a:rPr>
              <a:t>Yule Ball’s Buckden Towers</a:t>
            </a:r>
            <a:r>
              <a:rPr b="0" lang="en-US" sz="2400" spc="-1" strike="noStrike">
                <a:solidFill>
                  <a:srgbClr val="413424"/>
                </a:solidFill>
                <a:latin typeface="Avenir Next LT Pro"/>
              </a:rPr>
              <a:t>. </a:t>
            </a:r>
            <a:endParaRPr b="0" lang="en-US" sz="2400" spc="-1" strike="noStrike">
              <a:solidFill>
                <a:srgbClr val="413424"/>
              </a:solidFill>
              <a:latin typeface="Avenir Next LT Pro"/>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838080" y="681120"/>
            <a:ext cx="10515240" cy="1325160"/>
          </a:xfrm>
          <a:prstGeom prst="rect">
            <a:avLst/>
          </a:prstGeom>
          <a:noFill/>
          <a:ln>
            <a:noFill/>
          </a:ln>
        </p:spPr>
        <p:txBody>
          <a:bodyPr anchor="ctr">
            <a:normAutofit fontScale="83000"/>
          </a:bodyPr>
          <a:p>
            <a:pPr>
              <a:lnSpc>
                <a:spcPct val="90000"/>
              </a:lnSpc>
            </a:pPr>
            <a:r>
              <a:rPr b="0" lang="en-US" sz="5200" spc="-1" strike="noStrike">
                <a:solidFill>
                  <a:srgbClr val="58b46b"/>
                </a:solidFill>
                <a:latin typeface="Sabon Next LT"/>
              </a:rPr>
              <a:t>Stage 1: Identify your “Unique Selling Point” (USP) </a:t>
            </a:r>
            <a:endParaRPr b="0" lang="en-US" sz="5200" spc="-1" strike="noStrike">
              <a:solidFill>
                <a:srgbClr val="000000"/>
              </a:solidFill>
              <a:latin typeface="Avenir Next LT Pro"/>
            </a:endParaRPr>
          </a:p>
        </p:txBody>
      </p:sp>
      <p:sp>
        <p:nvSpPr>
          <p:cNvPr id="95" name="TextShape 2"/>
          <p:cNvSpPr txBox="1"/>
          <p:nvPr/>
        </p:nvSpPr>
        <p:spPr>
          <a:xfrm>
            <a:off x="838080" y="2328840"/>
            <a:ext cx="10515240" cy="3943080"/>
          </a:xfrm>
          <a:prstGeom prst="rect">
            <a:avLst/>
          </a:prstGeom>
          <a:noFill/>
          <a:ln>
            <a:noFill/>
          </a:ln>
        </p:spPr>
        <p:txBody>
          <a:bodyPr>
            <a:normAutofit/>
          </a:bodyPr>
          <a:p>
            <a:pPr marL="343080" indent="-342720">
              <a:lnSpc>
                <a:spcPct val="110000"/>
              </a:lnSpc>
              <a:spcBef>
                <a:spcPts val="1001"/>
              </a:spcBef>
              <a:buClr>
                <a:srgbClr val="413424"/>
              </a:buClr>
              <a:buSzPct val="80000"/>
              <a:buFont typeface="Wingdings" charset="2"/>
              <a:buChar char=""/>
            </a:pPr>
            <a:r>
              <a:rPr b="0" lang="en-US" sz="2000" spc="-1" strike="noStrike">
                <a:solidFill>
                  <a:srgbClr val="413424"/>
                </a:solidFill>
                <a:latin typeface="Avenir Next LT Pro"/>
              </a:rPr>
              <a:t>Does it have a </a:t>
            </a:r>
            <a:r>
              <a:rPr b="1" lang="en-US" sz="2000" spc="-1" strike="noStrike">
                <a:solidFill>
                  <a:srgbClr val="413424"/>
                </a:solidFill>
                <a:latin typeface="Avenir Next LT Pro"/>
              </a:rPr>
              <a:t>theme? </a:t>
            </a:r>
            <a:endParaRPr b="0" lang="en-US" sz="2000" spc="-1" strike="noStrike">
              <a:solidFill>
                <a:srgbClr val="413424"/>
              </a:solidFill>
              <a:latin typeface="Avenir Next LT Pro"/>
            </a:endParaRPr>
          </a:p>
          <a:p>
            <a:pPr lvl="1" marL="571680" indent="-342720">
              <a:lnSpc>
                <a:spcPct val="110000"/>
              </a:lnSpc>
              <a:spcBef>
                <a:spcPts val="499"/>
              </a:spcBef>
              <a:buClr>
                <a:srgbClr val="413424"/>
              </a:buClr>
              <a:buSzPct val="80000"/>
              <a:buFont typeface="Wingdings" charset="2"/>
              <a:buChar char=""/>
            </a:pPr>
            <a:r>
              <a:rPr b="0" lang="en-US" sz="2000" spc="-1" strike="noStrike">
                <a:solidFill>
                  <a:srgbClr val="413424"/>
                </a:solidFill>
                <a:latin typeface="Avenir Next LT Pro"/>
              </a:rPr>
              <a:t>For example: previous Yule Ball themes have been The Silk Road, The Four Humours, and Mythical Beasts; </a:t>
            </a:r>
            <a:endParaRPr b="0" lang="en-US" sz="2000" spc="-1" strike="noStrike">
              <a:solidFill>
                <a:srgbClr val="413424"/>
              </a:solidFill>
              <a:latin typeface="Avenir Next LT Pro"/>
            </a:endParaRPr>
          </a:p>
          <a:p>
            <a:pPr lvl="1" marL="571680" indent="-342720">
              <a:lnSpc>
                <a:spcPct val="110000"/>
              </a:lnSpc>
              <a:spcBef>
                <a:spcPts val="499"/>
              </a:spcBef>
              <a:buClr>
                <a:srgbClr val="413424"/>
              </a:buClr>
              <a:buSzPct val="80000"/>
              <a:buFont typeface="Wingdings" charset="2"/>
              <a:buChar char=""/>
            </a:pPr>
            <a:r>
              <a:rPr b="0" lang="en-US" sz="2000" spc="-1" strike="noStrike">
                <a:solidFill>
                  <a:srgbClr val="413424"/>
                </a:solidFill>
                <a:latin typeface="Avenir Next LT Pro"/>
              </a:rPr>
              <a:t>Flaming Arrow highlights archery; </a:t>
            </a:r>
            <a:endParaRPr b="0" lang="en-US" sz="2000" spc="-1" strike="noStrike">
              <a:solidFill>
                <a:srgbClr val="413424"/>
              </a:solidFill>
              <a:latin typeface="Avenir Next LT Pro"/>
            </a:endParaRPr>
          </a:p>
          <a:p>
            <a:pPr lvl="1" marL="571680" indent="-342720">
              <a:lnSpc>
                <a:spcPct val="110000"/>
              </a:lnSpc>
              <a:spcBef>
                <a:spcPts val="499"/>
              </a:spcBef>
              <a:buClr>
                <a:srgbClr val="413424"/>
              </a:buClr>
              <a:buSzPct val="80000"/>
              <a:buFont typeface="Wingdings" charset="2"/>
              <a:buChar char=""/>
            </a:pPr>
            <a:r>
              <a:rPr b="0" lang="en-US" sz="2000" spc="-1" strike="noStrike">
                <a:solidFill>
                  <a:srgbClr val="413424"/>
                </a:solidFill>
                <a:latin typeface="Avenir Next LT Pro"/>
              </a:rPr>
              <a:t>Eplaheimr are holding an event in Aug ‘23 focused on fifteenth century Italian court culture. </a:t>
            </a:r>
            <a:endParaRPr b="0" lang="en-US" sz="2000" spc="-1" strike="noStrike">
              <a:solidFill>
                <a:srgbClr val="413424"/>
              </a:solidFill>
              <a:latin typeface="Avenir Next LT Pro"/>
            </a:endParaRPr>
          </a:p>
          <a:p>
            <a:pPr marL="343080" indent="-342720">
              <a:lnSpc>
                <a:spcPct val="110000"/>
              </a:lnSpc>
              <a:spcBef>
                <a:spcPts val="1001"/>
              </a:spcBef>
              <a:buClr>
                <a:srgbClr val="413424"/>
              </a:buClr>
              <a:buSzPct val="80000"/>
              <a:buFont typeface="Wingdings" charset="2"/>
              <a:buChar char=""/>
            </a:pPr>
            <a:r>
              <a:rPr b="0" lang="en-US" sz="2000" spc="-1" strike="noStrike">
                <a:solidFill>
                  <a:srgbClr val="413424"/>
                </a:solidFill>
                <a:latin typeface="Avenir Next LT Pro"/>
              </a:rPr>
              <a:t>Even small-scale “Shire day” type events will have something special about them: a chance to focus on the community and hang out, without the hectic schedule of larger events!</a:t>
            </a:r>
            <a:endParaRPr b="0" lang="en-US" sz="2000" spc="-1" strike="noStrike">
              <a:solidFill>
                <a:srgbClr val="413424"/>
              </a:solidFill>
              <a:latin typeface="Avenir Next LT Pro"/>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838080" y="681120"/>
            <a:ext cx="10515240" cy="1325160"/>
          </a:xfrm>
          <a:prstGeom prst="rect">
            <a:avLst/>
          </a:prstGeom>
          <a:noFill/>
          <a:ln>
            <a:noFill/>
          </a:ln>
        </p:spPr>
        <p:txBody>
          <a:bodyPr anchor="ctr">
            <a:noAutofit/>
          </a:bodyPr>
          <a:p>
            <a:pPr>
              <a:lnSpc>
                <a:spcPct val="90000"/>
              </a:lnSpc>
            </a:pPr>
            <a:r>
              <a:rPr b="0" lang="en-US" sz="5200" spc="-1" strike="noStrike">
                <a:solidFill>
                  <a:srgbClr val="58b46b"/>
                </a:solidFill>
                <a:latin typeface="Sabon Next LT"/>
              </a:rPr>
              <a:t>Stage 2: Identify your audience</a:t>
            </a:r>
            <a:endParaRPr b="0" lang="en-US" sz="5200" spc="-1" strike="noStrike">
              <a:solidFill>
                <a:srgbClr val="000000"/>
              </a:solidFill>
              <a:latin typeface="Avenir Next LT Pro"/>
            </a:endParaRPr>
          </a:p>
        </p:txBody>
      </p:sp>
      <p:sp>
        <p:nvSpPr>
          <p:cNvPr id="97" name="TextShape 2"/>
          <p:cNvSpPr txBox="1"/>
          <p:nvPr/>
        </p:nvSpPr>
        <p:spPr>
          <a:xfrm>
            <a:off x="838080" y="1886040"/>
            <a:ext cx="10515240" cy="4290480"/>
          </a:xfrm>
          <a:prstGeom prst="rect">
            <a:avLst/>
          </a:prstGeom>
          <a:noFill/>
          <a:ln>
            <a:noFill/>
          </a:ln>
        </p:spPr>
        <p:txBody>
          <a:bodyPr>
            <a:noAutofit/>
          </a:bodyPr>
          <a:p>
            <a:pPr marL="343080" indent="-342720">
              <a:lnSpc>
                <a:spcPct val="110000"/>
              </a:lnSpc>
              <a:buClr>
                <a:srgbClr val="413424"/>
              </a:buClr>
              <a:buSzPct val="80000"/>
              <a:buFont typeface="Wingdings" charset="2"/>
              <a:buChar char=""/>
            </a:pPr>
            <a:r>
              <a:rPr b="0" lang="en-US" sz="1800" spc="-1" strike="noStrike">
                <a:solidFill>
                  <a:srgbClr val="413424"/>
                </a:solidFill>
                <a:latin typeface="Avenir Next LT Pro"/>
              </a:rPr>
              <a:t>Your target audience helps you prioritise where to focus your attention when promoting your event. It may be helpful to consider a “primary” target audience and a ”secondary” target audience. </a:t>
            </a:r>
            <a:endParaRPr b="0" lang="en-US" sz="1800" spc="-1" strike="noStrike">
              <a:solidFill>
                <a:srgbClr val="413424"/>
              </a:solidFill>
              <a:latin typeface="Avenir Next LT Pro"/>
            </a:endParaRPr>
          </a:p>
          <a:p>
            <a:pPr>
              <a:lnSpc>
                <a:spcPct val="110000"/>
              </a:lnSpc>
            </a:pPr>
            <a:endParaRPr b="0" lang="en-US" sz="1800" spc="-1" strike="noStrike">
              <a:solidFill>
                <a:srgbClr val="413424"/>
              </a:solidFill>
              <a:latin typeface="Avenir Next LT Pro"/>
            </a:endParaRPr>
          </a:p>
          <a:p>
            <a:pPr lvl="1" marL="571680" indent="-342720">
              <a:lnSpc>
                <a:spcPct val="110000"/>
              </a:lnSpc>
              <a:buClr>
                <a:srgbClr val="413424"/>
              </a:buClr>
              <a:buSzPct val="80000"/>
              <a:buFont typeface="Wingdings" charset="2"/>
              <a:buChar char=""/>
            </a:pPr>
            <a:r>
              <a:rPr b="1" lang="en-US" sz="1800" spc="-1" strike="noStrike">
                <a:solidFill>
                  <a:srgbClr val="413424"/>
                </a:solidFill>
                <a:latin typeface="Avenir Next LT Pro"/>
              </a:rPr>
              <a:t>Size: </a:t>
            </a:r>
            <a:r>
              <a:rPr b="0" i="1" lang="en-US" sz="1800" spc="-1" strike="noStrike">
                <a:solidFill>
                  <a:srgbClr val="413424"/>
                </a:solidFill>
                <a:latin typeface="Avenir Next LT Pro"/>
              </a:rPr>
              <a:t>What is your attendance minimum to break even? Do you have an attendance cap? </a:t>
            </a:r>
            <a:r>
              <a:rPr b="0" lang="en-US" sz="1800" spc="-1" strike="noStrike">
                <a:solidFill>
                  <a:srgbClr val="413424"/>
                </a:solidFill>
                <a:latin typeface="Avenir Next LT Pro"/>
              </a:rPr>
              <a:t>This informs how widespread your event promotion needs to be. As a starting point, is it intended primarily as a shire, barony, principality, or kingdom level event?</a:t>
            </a:r>
            <a:endParaRPr b="0" lang="en-US" sz="1800" spc="-1" strike="noStrike">
              <a:solidFill>
                <a:srgbClr val="413424"/>
              </a:solidFill>
              <a:latin typeface="Avenir Next LT Pro"/>
            </a:endParaRPr>
          </a:p>
          <a:p>
            <a:pPr lvl="1" marL="571680" indent="-342720">
              <a:lnSpc>
                <a:spcPct val="110000"/>
              </a:lnSpc>
              <a:buClr>
                <a:srgbClr val="413424"/>
              </a:buClr>
              <a:buSzPct val="80000"/>
              <a:buFont typeface="Wingdings" charset="2"/>
              <a:buChar char=""/>
            </a:pPr>
            <a:r>
              <a:rPr b="1" lang="en-US" sz="1800" spc="-1" strike="noStrike">
                <a:solidFill>
                  <a:srgbClr val="413424"/>
                </a:solidFill>
                <a:latin typeface="Avenir Next LT Pro"/>
              </a:rPr>
              <a:t>Activities and interest groups: </a:t>
            </a:r>
            <a:r>
              <a:rPr b="0" i="1" lang="en-US" sz="1800" spc="-1" strike="noStrike">
                <a:solidFill>
                  <a:srgbClr val="413424"/>
                </a:solidFill>
                <a:latin typeface="Avenir Next LT Pro"/>
              </a:rPr>
              <a:t>Does your event have a theme? What events are scheduled to take place?</a:t>
            </a:r>
            <a:r>
              <a:rPr b="0" lang="en-US" sz="1800" spc="-1" strike="noStrike">
                <a:solidFill>
                  <a:srgbClr val="413424"/>
                </a:solidFill>
                <a:latin typeface="Avenir Next LT Pro"/>
              </a:rPr>
              <a:t> SCA groups form around interests, time periods, and persona regions as well as real-world locality. As a starting point, </a:t>
            </a:r>
            <a:r>
              <a:rPr b="0" lang="en-US" sz="1800" spc="-1" strike="noStrike" u="sng">
                <a:solidFill>
                  <a:srgbClr val="6283aa"/>
                </a:solidFill>
                <a:uFillTx/>
                <a:latin typeface="Avenir Next LT Pro"/>
                <a:hlinkClick r:id="rId1"/>
              </a:rPr>
              <a:t>click here to see a masterlist of SCA Facebook groups centred around specific activities</a:t>
            </a:r>
            <a:r>
              <a:rPr b="0" lang="en-US" sz="1800" spc="-1" strike="noStrike">
                <a:solidFill>
                  <a:srgbClr val="413424"/>
                </a:solidFill>
                <a:latin typeface="Avenir Next LT Pro"/>
              </a:rPr>
              <a:t>, and </a:t>
            </a:r>
            <a:r>
              <a:rPr b="0" lang="en-US" sz="1800" spc="-1" strike="noStrike" u="sng">
                <a:solidFill>
                  <a:srgbClr val="6283aa"/>
                </a:solidFill>
                <a:uFillTx/>
                <a:latin typeface="Avenir Next LT Pro"/>
                <a:hlinkClick r:id="rId2"/>
              </a:rPr>
              <a:t>click here for a masterlist for groups centred around personae</a:t>
            </a:r>
            <a:r>
              <a:rPr b="0" lang="en-US" sz="1800" spc="-1" strike="noStrike">
                <a:solidFill>
                  <a:srgbClr val="413424"/>
                </a:solidFill>
                <a:latin typeface="Avenir Next LT Pro"/>
              </a:rPr>
              <a:t>. </a:t>
            </a:r>
            <a:endParaRPr b="0" lang="en-US" sz="1800" spc="-1" strike="noStrike">
              <a:solidFill>
                <a:srgbClr val="413424"/>
              </a:solidFill>
              <a:latin typeface="Avenir Next LT Pro"/>
            </a:endParaRPr>
          </a:p>
        </p:txBody>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838080" y="681120"/>
            <a:ext cx="10515240" cy="1325160"/>
          </a:xfrm>
          <a:prstGeom prst="rect">
            <a:avLst/>
          </a:prstGeom>
          <a:noFill/>
          <a:ln>
            <a:noFill/>
          </a:ln>
        </p:spPr>
        <p:txBody>
          <a:bodyPr anchor="ctr">
            <a:noAutofit/>
          </a:bodyPr>
          <a:p>
            <a:pPr>
              <a:lnSpc>
                <a:spcPct val="90000"/>
              </a:lnSpc>
            </a:pPr>
            <a:r>
              <a:rPr b="0" lang="en-US" sz="5200" spc="-1" strike="noStrike">
                <a:solidFill>
                  <a:srgbClr val="58b46b"/>
                </a:solidFill>
                <a:latin typeface="Sabon Next LT"/>
              </a:rPr>
              <a:t>Stage 2: Identify your audience</a:t>
            </a:r>
            <a:endParaRPr b="0" lang="en-US" sz="5200" spc="-1" strike="noStrike">
              <a:solidFill>
                <a:srgbClr val="000000"/>
              </a:solidFill>
              <a:latin typeface="Avenir Next LT Pro"/>
            </a:endParaRPr>
          </a:p>
        </p:txBody>
      </p:sp>
      <p:sp>
        <p:nvSpPr>
          <p:cNvPr id="99" name="TextShape 2"/>
          <p:cNvSpPr txBox="1"/>
          <p:nvPr/>
        </p:nvSpPr>
        <p:spPr>
          <a:xfrm>
            <a:off x="838080" y="1886040"/>
            <a:ext cx="10515240" cy="4290480"/>
          </a:xfrm>
          <a:prstGeom prst="rect">
            <a:avLst/>
          </a:prstGeom>
          <a:noFill/>
          <a:ln>
            <a:noFill/>
          </a:ln>
        </p:spPr>
        <p:txBody>
          <a:bodyPr>
            <a:noAutofit/>
          </a:bodyPr>
          <a:p>
            <a:pPr lvl="1" marL="571680" indent="-342720">
              <a:lnSpc>
                <a:spcPct val="110000"/>
              </a:lnSpc>
              <a:buClr>
                <a:srgbClr val="413424"/>
              </a:buClr>
              <a:buSzPct val="80000"/>
              <a:buFont typeface="Wingdings" charset="2"/>
              <a:buChar char=""/>
            </a:pPr>
            <a:r>
              <a:rPr b="1" lang="en-US" sz="2000" spc="-1" strike="noStrike">
                <a:solidFill>
                  <a:srgbClr val="413424"/>
                </a:solidFill>
                <a:latin typeface="Avenir Next LT Pro"/>
              </a:rPr>
              <a:t>Membership: </a:t>
            </a:r>
            <a:r>
              <a:rPr b="0" lang="en-US" sz="2000" spc="-1" strike="noStrike">
                <a:solidFill>
                  <a:srgbClr val="413424"/>
                </a:solidFill>
                <a:latin typeface="Avenir Next LT Pro"/>
              </a:rPr>
              <a:t>obviously we welcome newcomers at any SCA event, but if you are planning a event specifically aimed at newcomers such as a “taster day”, you will need to consider how to reach people outside of the existing SCA bubble. (NB: A later slide will focus entirely on this)</a:t>
            </a:r>
            <a:endParaRPr b="0" lang="en-US" sz="2000" spc="-1" strike="noStrike">
              <a:solidFill>
                <a:srgbClr val="413424"/>
              </a:solidFill>
              <a:latin typeface="Avenir Next LT Pro"/>
            </a:endParaRPr>
          </a:p>
          <a:p>
            <a:pPr lvl="1" marL="571680" indent="-342720">
              <a:lnSpc>
                <a:spcPct val="110000"/>
              </a:lnSpc>
              <a:buClr>
                <a:srgbClr val="413424"/>
              </a:buClr>
              <a:buSzPct val="80000"/>
              <a:buFont typeface="Wingdings" charset="2"/>
              <a:buChar char=""/>
            </a:pPr>
            <a:r>
              <a:rPr b="1" lang="en-US" sz="2000" spc="-1" strike="noStrike">
                <a:solidFill>
                  <a:srgbClr val="413424"/>
                </a:solidFill>
                <a:latin typeface="Avenir Next LT Pro"/>
              </a:rPr>
              <a:t>In-person/ hybrid/ virtual: </a:t>
            </a:r>
            <a:r>
              <a:rPr b="0" lang="en-US" sz="2000" spc="-1" strike="noStrike">
                <a:solidFill>
                  <a:srgbClr val="413424"/>
                </a:solidFill>
                <a:latin typeface="Avenir Next LT Pro"/>
              </a:rPr>
              <a:t>if an event has a virtual component, you can consider all SCAdians as a tertiary audience. Use worldwide SCA networks to advertise, such as </a:t>
            </a:r>
            <a:r>
              <a:rPr b="0" lang="en-US" sz="2000" spc="-1" strike="noStrike" u="sng">
                <a:solidFill>
                  <a:srgbClr val="6283aa"/>
                </a:solidFill>
                <a:uFillTx/>
                <a:latin typeface="Avenir Next LT Pro"/>
                <a:hlinkClick r:id="rId1"/>
              </a:rPr>
              <a:t>The Known World Discord server</a:t>
            </a:r>
            <a:r>
              <a:rPr b="0" lang="en-US" sz="2000" spc="-1" strike="noStrike">
                <a:solidFill>
                  <a:srgbClr val="413424"/>
                </a:solidFill>
                <a:latin typeface="Avenir Next LT Pro"/>
              </a:rPr>
              <a:t>, and hashtags like #MySCA</a:t>
            </a:r>
            <a:endParaRPr b="0" lang="en-US" sz="2000" spc="-1" strike="noStrike">
              <a:solidFill>
                <a:srgbClr val="413424"/>
              </a:solidFill>
              <a:latin typeface="Avenir Next LT Pro"/>
            </a:endParaRPr>
          </a:p>
          <a:p>
            <a:endParaRPr b="0" lang="en-US" sz="2000" spc="-1" strike="noStrike">
              <a:solidFill>
                <a:srgbClr val="413424"/>
              </a:solidFill>
              <a:latin typeface="Avenir Next LT Pro"/>
            </a:endParaRPr>
          </a:p>
          <a:p>
            <a:pPr marL="343080" indent="-342720">
              <a:lnSpc>
                <a:spcPct val="110000"/>
              </a:lnSpc>
              <a:buClr>
                <a:srgbClr val="413424"/>
              </a:buClr>
              <a:buSzPct val="80000"/>
              <a:buFont typeface="Wingdings" charset="2"/>
              <a:buChar char=""/>
            </a:pPr>
            <a:r>
              <a:rPr b="0" lang="en-US" sz="2000" spc="-1" strike="noStrike">
                <a:solidFill>
                  <a:srgbClr val="413424"/>
                </a:solidFill>
                <a:latin typeface="Avenir Next LT Pro"/>
              </a:rPr>
              <a:t>Once you have identified your target audience, compile a list of places they can be reached. It can be helpful to do this using a “mind-map” or “spider diagram”, starting general and then getting increasingly specific. </a:t>
            </a:r>
            <a:endParaRPr b="0" lang="en-US" sz="2000" spc="-1" strike="noStrike">
              <a:solidFill>
                <a:srgbClr val="413424"/>
              </a:solidFill>
              <a:latin typeface="Avenir Next LT Pro"/>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838080" y="681120"/>
            <a:ext cx="10515240" cy="1325160"/>
          </a:xfrm>
          <a:prstGeom prst="rect">
            <a:avLst/>
          </a:prstGeom>
          <a:noFill/>
          <a:ln>
            <a:noFill/>
          </a:ln>
        </p:spPr>
        <p:txBody>
          <a:bodyPr anchor="ctr">
            <a:noAutofit/>
          </a:bodyPr>
          <a:p>
            <a:pPr>
              <a:lnSpc>
                <a:spcPct val="90000"/>
              </a:lnSpc>
            </a:pPr>
            <a:r>
              <a:rPr b="0" lang="en-US" sz="5200" spc="-1" strike="noStrike">
                <a:solidFill>
                  <a:srgbClr val="58b46b"/>
                </a:solidFill>
                <a:latin typeface="Sabon Next LT"/>
              </a:rPr>
              <a:t>Stage 2: Worked example</a:t>
            </a:r>
            <a:endParaRPr b="0" lang="en-US" sz="5200" spc="-1" strike="noStrike">
              <a:solidFill>
                <a:srgbClr val="000000"/>
              </a:solidFill>
              <a:latin typeface="Avenir Next LT Pro"/>
            </a:endParaRPr>
          </a:p>
        </p:txBody>
      </p:sp>
      <p:sp>
        <p:nvSpPr>
          <p:cNvPr id="101" name="TextShape 2"/>
          <p:cNvSpPr txBox="1"/>
          <p:nvPr/>
        </p:nvSpPr>
        <p:spPr>
          <a:xfrm>
            <a:off x="838080" y="2006640"/>
            <a:ext cx="10515240" cy="4169880"/>
          </a:xfrm>
          <a:prstGeom prst="rect">
            <a:avLst/>
          </a:prstGeom>
          <a:noFill/>
          <a:ln>
            <a:noFill/>
          </a:ln>
        </p:spPr>
        <p:txBody>
          <a:bodyPr>
            <a:normAutofit fontScale="97000"/>
          </a:bodyPr>
          <a:p>
            <a:pPr marL="343080" indent="-342720">
              <a:lnSpc>
                <a:spcPct val="110000"/>
              </a:lnSpc>
              <a:spcBef>
                <a:spcPts val="1001"/>
              </a:spcBef>
              <a:buClr>
                <a:srgbClr val="413424"/>
              </a:buClr>
              <a:buSzPct val="80000"/>
              <a:buFont typeface="Wingdings" charset="2"/>
              <a:buChar char=""/>
            </a:pPr>
            <a:r>
              <a:rPr b="0" lang="en-US" sz="2000" spc="-1" strike="noStrike">
                <a:solidFill>
                  <a:srgbClr val="413424"/>
                </a:solidFill>
                <a:latin typeface="Avenir Next LT Pro"/>
                <a:ea typeface="Times New Roman"/>
              </a:rPr>
              <a:t>Let’s use Mynydd Gwyn’s Eisteddfod as a worked example:</a:t>
            </a:r>
            <a:endParaRPr b="0" lang="en-US" sz="2000" spc="-1" strike="noStrike">
              <a:solidFill>
                <a:srgbClr val="413424"/>
              </a:solidFill>
              <a:latin typeface="Avenir Next LT Pro"/>
            </a:endParaRPr>
          </a:p>
          <a:p>
            <a:pPr>
              <a:lnSpc>
                <a:spcPct val="110000"/>
              </a:lnSpc>
              <a:spcBef>
                <a:spcPts val="1001"/>
              </a:spcBef>
            </a:pPr>
            <a:endParaRPr b="0" lang="en-US" sz="2000" spc="-1" strike="noStrike">
              <a:solidFill>
                <a:srgbClr val="413424"/>
              </a:solidFill>
              <a:latin typeface="Avenir Next LT Pro"/>
            </a:endParaRPr>
          </a:p>
          <a:p>
            <a:pPr marL="343080" indent="-342720">
              <a:lnSpc>
                <a:spcPct val="110000"/>
              </a:lnSpc>
              <a:spcBef>
                <a:spcPts val="1001"/>
              </a:spcBef>
              <a:buClr>
                <a:srgbClr val="413424"/>
              </a:buClr>
              <a:buSzPct val="80000"/>
              <a:buFont typeface="Wingdings" charset="2"/>
              <a:buChar char=""/>
            </a:pPr>
            <a:r>
              <a:rPr b="1" lang="en-US" sz="2000" spc="-1" strike="noStrike">
                <a:solidFill>
                  <a:srgbClr val="413424"/>
                </a:solidFill>
                <a:latin typeface="Avenir Next LT Pro"/>
                <a:ea typeface="Times New Roman"/>
              </a:rPr>
              <a:t>Size: </a:t>
            </a:r>
            <a:endParaRPr b="0" lang="en-US" sz="2000" spc="-1" strike="noStrike">
              <a:solidFill>
                <a:srgbClr val="413424"/>
              </a:solidFill>
              <a:latin typeface="Avenir Next LT Pro"/>
            </a:endParaRPr>
          </a:p>
          <a:p>
            <a:pPr lvl="1" marL="571680" indent="-342720">
              <a:lnSpc>
                <a:spcPct val="110000"/>
              </a:lnSpc>
              <a:spcBef>
                <a:spcPts val="499"/>
              </a:spcBef>
              <a:buClr>
                <a:srgbClr val="413424"/>
              </a:buClr>
              <a:buSzPct val="80000"/>
              <a:buFont typeface="Wingdings" charset="2"/>
              <a:buChar char=""/>
            </a:pPr>
            <a:r>
              <a:rPr b="0" lang="en-US" sz="2000" spc="-1" strike="noStrike">
                <a:solidFill>
                  <a:srgbClr val="413424"/>
                </a:solidFill>
                <a:latin typeface="Avenir Next LT Pro"/>
                <a:ea typeface="Times New Roman"/>
              </a:rPr>
              <a:t>Primary audience = shire members. Most, if not all, shires will at least have a Facebook group, a mailing list, and a website. Some may also have other social media, such as an Instagram, Twitter or TikTok, and/or a Discord server. </a:t>
            </a:r>
            <a:endParaRPr b="0" lang="en-US" sz="2000" spc="-1" strike="noStrike">
              <a:solidFill>
                <a:srgbClr val="413424"/>
              </a:solidFill>
              <a:latin typeface="Avenir Next LT Pro"/>
            </a:endParaRPr>
          </a:p>
          <a:p>
            <a:pPr lvl="1" marL="571680" indent="-342720">
              <a:lnSpc>
                <a:spcPct val="110000"/>
              </a:lnSpc>
              <a:spcBef>
                <a:spcPts val="499"/>
              </a:spcBef>
              <a:buClr>
                <a:srgbClr val="413424"/>
              </a:buClr>
              <a:buSzPct val="80000"/>
              <a:buFont typeface="Wingdings" charset="2"/>
              <a:buChar char=""/>
            </a:pPr>
            <a:r>
              <a:rPr b="0" lang="en-US" sz="2000" spc="-1" strike="noStrike">
                <a:solidFill>
                  <a:srgbClr val="413424"/>
                </a:solidFill>
                <a:latin typeface="Avenir Next LT Pro"/>
                <a:ea typeface="Times New Roman"/>
              </a:rPr>
              <a:t>Secondary audience = members of the Principality. Members of the Principality can be found in the Principality-level equivalents of these platforms. </a:t>
            </a:r>
            <a:endParaRPr b="0" lang="en-US" sz="2000" spc="-1" strike="noStrike">
              <a:solidFill>
                <a:srgbClr val="413424"/>
              </a:solidFill>
              <a:latin typeface="Avenir Next LT Pro"/>
            </a:endParaRPr>
          </a:p>
          <a:p>
            <a:pPr lvl="1" marL="571680" indent="-342720">
              <a:lnSpc>
                <a:spcPct val="110000"/>
              </a:lnSpc>
              <a:spcBef>
                <a:spcPts val="499"/>
              </a:spcBef>
              <a:buClr>
                <a:srgbClr val="413424"/>
              </a:buClr>
              <a:buSzPct val="80000"/>
              <a:buFont typeface="Wingdings" charset="2"/>
              <a:buChar char=""/>
            </a:pPr>
            <a:r>
              <a:rPr b="0" lang="en-US" sz="2000" spc="-1" strike="noStrike">
                <a:solidFill>
                  <a:srgbClr val="413424"/>
                </a:solidFill>
                <a:latin typeface="Avenir Next LT Pro"/>
                <a:ea typeface="Times New Roman"/>
              </a:rPr>
              <a:t>It is an in-person event, so no need to waste energy reaching wider groups.</a:t>
            </a:r>
            <a:endParaRPr b="0" lang="en-US" sz="2000" spc="-1" strike="noStrike">
              <a:solidFill>
                <a:srgbClr val="413424"/>
              </a:solidFill>
              <a:latin typeface="Avenir Next LT Pro"/>
            </a:endParaRPr>
          </a:p>
        </p:txBody>
      </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838080" y="681120"/>
            <a:ext cx="10515240" cy="1325160"/>
          </a:xfrm>
          <a:prstGeom prst="rect">
            <a:avLst/>
          </a:prstGeom>
          <a:noFill/>
          <a:ln>
            <a:noFill/>
          </a:ln>
        </p:spPr>
        <p:txBody>
          <a:bodyPr anchor="ctr">
            <a:noAutofit/>
          </a:bodyPr>
          <a:p>
            <a:pPr>
              <a:lnSpc>
                <a:spcPct val="90000"/>
              </a:lnSpc>
            </a:pPr>
            <a:r>
              <a:rPr b="0" lang="en-US" sz="5200" spc="-1" strike="noStrike">
                <a:solidFill>
                  <a:srgbClr val="58b46b"/>
                </a:solidFill>
                <a:latin typeface="Sabon Next LT"/>
              </a:rPr>
              <a:t>Stage 2: Worked example</a:t>
            </a:r>
            <a:endParaRPr b="0" lang="en-US" sz="5200" spc="-1" strike="noStrike">
              <a:solidFill>
                <a:srgbClr val="000000"/>
              </a:solidFill>
              <a:latin typeface="Avenir Next LT Pro"/>
            </a:endParaRPr>
          </a:p>
        </p:txBody>
      </p:sp>
      <p:sp>
        <p:nvSpPr>
          <p:cNvPr id="103" name="TextShape 2"/>
          <p:cNvSpPr txBox="1"/>
          <p:nvPr/>
        </p:nvSpPr>
        <p:spPr>
          <a:xfrm>
            <a:off x="838080" y="2006640"/>
            <a:ext cx="10515240" cy="4169880"/>
          </a:xfrm>
          <a:prstGeom prst="rect">
            <a:avLst/>
          </a:prstGeom>
          <a:noFill/>
          <a:ln>
            <a:noFill/>
          </a:ln>
        </p:spPr>
        <p:txBody>
          <a:bodyPr>
            <a:normAutofit/>
          </a:bodyPr>
          <a:p>
            <a:pPr marL="343080" indent="-342720">
              <a:lnSpc>
                <a:spcPct val="110000"/>
              </a:lnSpc>
              <a:spcBef>
                <a:spcPts val="1001"/>
              </a:spcBef>
              <a:buClr>
                <a:srgbClr val="413424"/>
              </a:buClr>
              <a:buSzPct val="80000"/>
              <a:buFont typeface="Wingdings" charset="2"/>
              <a:buChar char=""/>
            </a:pPr>
            <a:r>
              <a:rPr b="1" lang="en-US" sz="2000" spc="-1" strike="noStrike">
                <a:solidFill>
                  <a:srgbClr val="413424"/>
                </a:solidFill>
                <a:latin typeface="Avenir Next LT Pro"/>
                <a:ea typeface="Times New Roman"/>
              </a:rPr>
              <a:t>Activities and interest groups: </a:t>
            </a:r>
            <a:r>
              <a:rPr b="0" lang="en-US" sz="2000" spc="-1" strike="noStrike">
                <a:solidFill>
                  <a:srgbClr val="413424"/>
                </a:solidFill>
                <a:latin typeface="Avenir Next LT Pro"/>
                <a:ea typeface="Times New Roman"/>
              </a:rPr>
              <a:t>Eisteddfod primary audience is people interested in bardic activities. Consider targeting bardic groups, in addition to general arts &amp; sciences groups. Find hashtags used by SCAdians and others interested in early music/ dance/ poetry etc. posting about bardic activities online, e.g. #EarlyMusic, #MedievalMusic, #Troubador, #EarlyDance, #MedievalDance.</a:t>
            </a:r>
            <a:endParaRPr b="0" lang="en-US" sz="2000" spc="-1" strike="noStrike">
              <a:solidFill>
                <a:srgbClr val="413424"/>
              </a:solidFill>
              <a:latin typeface="Avenir Next LT Pro"/>
            </a:endParaRPr>
          </a:p>
          <a:p>
            <a:pPr>
              <a:lnSpc>
                <a:spcPct val="110000"/>
              </a:lnSpc>
              <a:spcBef>
                <a:spcPts val="1001"/>
              </a:spcBef>
            </a:pPr>
            <a:endParaRPr b="0" lang="en-US" sz="2000" spc="-1" strike="noStrike">
              <a:solidFill>
                <a:srgbClr val="413424"/>
              </a:solidFill>
              <a:latin typeface="Avenir Next LT Pro"/>
            </a:endParaRPr>
          </a:p>
          <a:p>
            <a:pPr marL="343080" indent="-342720">
              <a:lnSpc>
                <a:spcPct val="110000"/>
              </a:lnSpc>
              <a:spcBef>
                <a:spcPts val="1001"/>
              </a:spcBef>
              <a:buClr>
                <a:srgbClr val="413424"/>
              </a:buClr>
              <a:buSzPct val="80000"/>
              <a:buFont typeface="Wingdings" charset="2"/>
              <a:buChar char=""/>
            </a:pPr>
            <a:r>
              <a:rPr b="1" lang="en-US" sz="2000" spc="-1" strike="noStrike">
                <a:solidFill>
                  <a:srgbClr val="413424"/>
                </a:solidFill>
                <a:latin typeface="Avenir Next LT Pro"/>
                <a:ea typeface="Times New Roman"/>
              </a:rPr>
              <a:t>Membership: </a:t>
            </a:r>
            <a:r>
              <a:rPr b="0" lang="en-US" sz="2000" spc="-1" strike="noStrike">
                <a:solidFill>
                  <a:srgbClr val="413424"/>
                </a:solidFill>
                <a:latin typeface="Avenir Next LT Pro"/>
                <a:ea typeface="Times New Roman"/>
              </a:rPr>
              <a:t>Naturally, your primary audience will almost always be existing members. The level of effort you want to invest in reaching local members of the public at an event not specifically aimed at newcomers is up to you. </a:t>
            </a:r>
            <a:endParaRPr b="0" lang="en-US" sz="2000" spc="-1" strike="noStrike">
              <a:solidFill>
                <a:srgbClr val="413424"/>
              </a:solidFill>
              <a:latin typeface="Avenir Next LT Pro"/>
            </a:endParaRPr>
          </a:p>
          <a:p>
            <a:pPr>
              <a:lnSpc>
                <a:spcPct val="110000"/>
              </a:lnSpc>
              <a:spcBef>
                <a:spcPts val="1001"/>
              </a:spcBef>
            </a:pPr>
            <a:endParaRPr b="0" lang="en-US" sz="2000" spc="-1" strike="noStrike">
              <a:solidFill>
                <a:srgbClr val="413424"/>
              </a:solidFill>
              <a:latin typeface="Avenir Next LT Pro"/>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4" name="Picture 3" descr=""/>
          <p:cNvPicPr/>
          <p:nvPr/>
        </p:nvPicPr>
        <p:blipFill>
          <a:blip r:embed="rId1"/>
          <a:stretch/>
        </p:blipFill>
        <p:spPr>
          <a:xfrm>
            <a:off x="509400" y="1238400"/>
            <a:ext cx="11172960" cy="5162040"/>
          </a:xfrm>
          <a:prstGeom prst="rect">
            <a:avLst/>
          </a:prstGeom>
          <a:ln>
            <a:noFill/>
          </a:ln>
        </p:spPr>
      </p:pic>
      <p:sp>
        <p:nvSpPr>
          <p:cNvPr id="105" name="TextShape 1"/>
          <p:cNvSpPr txBox="1"/>
          <p:nvPr/>
        </p:nvSpPr>
        <p:spPr>
          <a:xfrm>
            <a:off x="838080" y="681120"/>
            <a:ext cx="10515240" cy="1325160"/>
          </a:xfrm>
          <a:prstGeom prst="rect">
            <a:avLst/>
          </a:prstGeom>
          <a:noFill/>
          <a:ln>
            <a:noFill/>
          </a:ln>
        </p:spPr>
        <p:txBody>
          <a:bodyPr anchor="ctr">
            <a:noAutofit/>
          </a:bodyPr>
          <a:p>
            <a:pPr>
              <a:lnSpc>
                <a:spcPct val="90000"/>
              </a:lnSpc>
            </a:pPr>
            <a:r>
              <a:rPr b="0" lang="en-US" sz="5200" spc="-1" strike="noStrike">
                <a:solidFill>
                  <a:srgbClr val="58b46b"/>
                </a:solidFill>
                <a:latin typeface="Sabon Next LT"/>
              </a:rPr>
              <a:t>Stage 2: Worked example</a:t>
            </a:r>
            <a:endParaRPr b="0" lang="en-US" sz="5200" spc="-1" strike="noStrike">
              <a:solidFill>
                <a:srgbClr val="000000"/>
              </a:solidFill>
              <a:latin typeface="Avenir Next LT Pro"/>
            </a:endParaRPr>
          </a:p>
        </p:txBody>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0FA7C893EA7645A622CD5C5F01121C" ma:contentTypeVersion="11" ma:contentTypeDescription="Create a new document." ma:contentTypeScope="" ma:versionID="378c95644b874b3141310fbb8c4021a2">
  <xsd:schema xmlns:xsd="http://www.w3.org/2001/XMLSchema" xmlns:xs="http://www.w3.org/2001/XMLSchema" xmlns:p="http://schemas.microsoft.com/office/2006/metadata/properties" xmlns:ns3="a48f4050-8866-4e66-8ce0-31da0ea48323" xmlns:ns4="edc92e8f-d69e-468b-b56b-927b27da563c" targetNamespace="http://schemas.microsoft.com/office/2006/metadata/properties" ma:root="true" ma:fieldsID="8def6ca3feb2844a7797ce9556205381" ns3:_="" ns4:_="">
    <xsd:import namespace="a48f4050-8866-4e66-8ce0-31da0ea48323"/>
    <xsd:import namespace="edc92e8f-d69e-468b-b56b-927b27da563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8f4050-8866-4e66-8ce0-31da0ea4832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dc92e8f-d69e-468b-b56b-927b27da563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_activity" ma:index="18"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edc92e8f-d69e-468b-b56b-927b27da563c" xsi:nil="true"/>
  </documentManagement>
</p:properties>
</file>

<file path=customXml/itemProps1.xml><?xml version="1.0" encoding="utf-8"?>
<ds:datastoreItem xmlns:ds="http://schemas.openxmlformats.org/officeDocument/2006/customXml" ds:itemID="{6052E07A-9996-41A1-9838-4FF54F49B9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8f4050-8866-4e66-8ce0-31da0ea48323"/>
    <ds:schemaRef ds:uri="edc92e8f-d69e-468b-b56b-927b27da56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942F992-97F7-4E3D-BA61-6455460F6A8D}">
  <ds:schemaRefs>
    <ds:schemaRef ds:uri="http://schemas.microsoft.com/sharepoint/v3/contenttype/forms"/>
  </ds:schemaRefs>
</ds:datastoreItem>
</file>

<file path=customXml/itemProps3.xml><?xml version="1.0" encoding="utf-8"?>
<ds:datastoreItem xmlns:ds="http://schemas.openxmlformats.org/officeDocument/2006/customXml" ds:itemID="{C3348975-1523-4BCC-AD37-08571D2CBB02}">
  <ds:schemaRefs>
    <ds:schemaRef ds:uri="http://schemas.microsoft.com/office/2006/documentManagement/types"/>
    <ds:schemaRef ds:uri="http://schemas.microsoft.com/office/2006/metadata/properties"/>
    <ds:schemaRef ds:uri="a48f4050-8866-4e66-8ce0-31da0ea48323"/>
    <ds:schemaRef ds:uri="http://purl.org/dc/elements/1.1/"/>
    <ds:schemaRef ds:uri="http://schemas.microsoft.com/office/infopath/2007/PartnerControls"/>
    <ds:schemaRef ds:uri="http://schemas.openxmlformats.org/package/2006/metadata/core-properties"/>
    <ds:schemaRef ds:uri="http://purl.org/dc/dcmitype/"/>
    <ds:schemaRef ds:uri="edc92e8f-d69e-468b-b56b-927b27da563c"/>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288</TotalTime>
  <Application>LibreOffice/6.1.4.2$Windows_X86_64 LibreOffice_project/9d0f32d1f0b509096fd65e0d4bec26ddd1938fd3</Application>
  <Words>2227</Words>
  <Paragraphs>108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2023-02-21T13:55:43Z</dcterms:created>
  <dc:creator>Adam Edwards</dc:creator>
  <dc:description/>
  <dc:language>en-US</dc:language>
  <cp:lastModifiedBy/>
  <dcterms:modified xsi:type="dcterms:W3CDTF">2023-04-24T20:32:53Z</dcterms:modified>
  <cp:revision>17</cp:revision>
  <dc:subject/>
  <dc:title>Your Event timeline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15.0030</vt:lpwstr>
  </property>
  <property fmtid="{D5CDD505-2E9C-101B-9397-08002B2CF9AE}" pid="3" name="ContentTypeId">
    <vt:lpwstr>0x010100D90FA7C893EA7645A622CD5C5F01121C</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21</vt:i4>
  </property>
</Properties>
</file>