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notesMasterIdLst>
    <p:notesMasterId r:id="rId7"/>
  </p:notesMasterIdLst>
  <p:sldIdLst>
    <p:sldId id="1836" r:id="rId3"/>
    <p:sldId id="2727" r:id="rId4"/>
    <p:sldId id="2730" r:id="rId5"/>
    <p:sldId id="2731"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孟 玲" initials="孟" lastIdx="1" clrIdx="0">
    <p:extLst>
      <p:ext uri="{19B8F6BF-5375-455C-9EA6-DF929625EA0E}">
        <p15:presenceInfo xmlns:p15="http://schemas.microsoft.com/office/powerpoint/2012/main" userId="d6e8483664069b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C39"/>
    <a:srgbClr val="A13F0B"/>
    <a:srgbClr val="F4B183"/>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84" autoAdjust="0"/>
    <p:restoredTop sz="84253" autoAdjust="0"/>
  </p:normalViewPr>
  <p:slideViewPr>
    <p:cSldViewPr snapToGrid="0">
      <p:cViewPr varScale="1">
        <p:scale>
          <a:sx n="81" d="100"/>
          <a:sy n="81" d="100"/>
        </p:scale>
        <p:origin x="784" y="6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442B48-ECC0-479B-94FB-D5D8A9F348A5}" type="datetimeFigureOut">
              <a:rPr lang="zh-CN" altLang="en-US" smtClean="0"/>
              <a:t>2023/4/15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814540-1476-4D8D-AEA9-3FD8EADDB544}" type="slidenum">
              <a:rPr lang="zh-CN" altLang="en-US" smtClean="0"/>
              <a:t>‹#›</a:t>
            </a:fld>
            <a:endParaRPr lang="zh-CN" altLang="en-US"/>
          </a:p>
        </p:txBody>
      </p:sp>
    </p:spTree>
    <p:extLst>
      <p:ext uri="{BB962C8B-B14F-4D97-AF65-F5344CB8AC3E}">
        <p14:creationId xmlns:p14="http://schemas.microsoft.com/office/powerpoint/2010/main" val="283101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该</a:t>
            </a:r>
            <a:r>
              <a:rPr lang="en-US" altLang="zh-CN" dirty="0"/>
              <a:t>PPT</a:t>
            </a:r>
            <a:r>
              <a:rPr lang="zh-CN" altLang="en-US" dirty="0"/>
              <a:t>为网络空间安全导论课程</a:t>
            </a:r>
            <a:r>
              <a:rPr lang="en-US" altLang="zh-CN" dirty="0"/>
              <a:t>-</a:t>
            </a:r>
            <a:r>
              <a:rPr lang="zh-CN" altLang="en-US" dirty="0"/>
              <a:t>第</a:t>
            </a:r>
            <a:r>
              <a:rPr lang="en-US" altLang="zh-CN" dirty="0"/>
              <a:t>7</a:t>
            </a:r>
            <a:r>
              <a:rPr lang="zh-CN" altLang="en-US"/>
              <a:t>章操作系统安全</a:t>
            </a:r>
            <a:r>
              <a:rPr lang="en-US" altLang="zh-CN"/>
              <a:t>-</a:t>
            </a:r>
            <a:r>
              <a:rPr lang="zh-CN" altLang="en-US" dirty="0"/>
              <a:t>实验介绍</a:t>
            </a:r>
            <a:r>
              <a:rPr lang="en-US" altLang="zh-CN" dirty="0"/>
              <a:t>PPT</a:t>
            </a:r>
            <a:r>
              <a:rPr lang="zh-CN" altLang="en-US" dirty="0"/>
              <a:t>，如果有问题可发送邮件至</a:t>
            </a:r>
            <a:r>
              <a:rPr lang="en-US" altLang="zh-CN" dirty="0"/>
              <a:t>3220200971@bit.edu.cn</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46691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03814540-1476-4D8D-AEA9-3FD8EADDB544}" type="slidenum">
              <a:rPr lang="zh-CN" altLang="en-US" smtClean="0"/>
              <a:t>2</a:t>
            </a:fld>
            <a:endParaRPr lang="zh-CN" altLang="en-US"/>
          </a:p>
        </p:txBody>
      </p:sp>
    </p:spTree>
    <p:extLst>
      <p:ext uri="{BB962C8B-B14F-4D97-AF65-F5344CB8AC3E}">
        <p14:creationId xmlns:p14="http://schemas.microsoft.com/office/powerpoint/2010/main" val="47990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03814540-1476-4D8D-AEA9-3FD8EADDB544}" type="slidenum">
              <a:rPr lang="zh-CN" altLang="en-US" smtClean="0"/>
              <a:t>3</a:t>
            </a:fld>
            <a:endParaRPr lang="zh-CN" altLang="en-US"/>
          </a:p>
        </p:txBody>
      </p:sp>
    </p:spTree>
    <p:extLst>
      <p:ext uri="{BB962C8B-B14F-4D97-AF65-F5344CB8AC3E}">
        <p14:creationId xmlns:p14="http://schemas.microsoft.com/office/powerpoint/2010/main" val="155390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03814540-1476-4D8D-AEA9-3FD8EADDB544}" type="slidenum">
              <a:rPr lang="zh-CN" altLang="en-US" smtClean="0"/>
              <a:t>4</a:t>
            </a:fld>
            <a:endParaRPr lang="zh-CN" altLang="en-US"/>
          </a:p>
        </p:txBody>
      </p:sp>
    </p:spTree>
    <p:extLst>
      <p:ext uri="{BB962C8B-B14F-4D97-AF65-F5344CB8AC3E}">
        <p14:creationId xmlns:p14="http://schemas.microsoft.com/office/powerpoint/2010/main" val="38699198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样式6">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529" y="-2924"/>
            <a:ext cx="12193057" cy="3633531"/>
          </a:xfrm>
          <a:prstGeom prst="rect">
            <a:avLst/>
          </a:prstGeom>
        </p:spPr>
      </p:pic>
      <p:sp>
        <p:nvSpPr>
          <p:cNvPr id="37" name="任意形状 36">
            <a:extLst>
              <a:ext uri="{FF2B5EF4-FFF2-40B4-BE49-F238E27FC236}">
                <a16:creationId xmlns:a16="http://schemas.microsoft.com/office/drawing/2014/main" id="{094E4669-55C5-874C-A68C-6E431CC09A50}"/>
              </a:ext>
            </a:extLst>
          </p:cNvPr>
          <p:cNvSpPr/>
          <p:nvPr userDrawn="1"/>
        </p:nvSpPr>
        <p:spPr>
          <a:xfrm>
            <a:off x="-134112" y="-106934"/>
            <a:ext cx="12468264" cy="3829332"/>
          </a:xfrm>
          <a:custGeom>
            <a:avLst/>
            <a:gdLst>
              <a:gd name="connsiteX0" fmla="*/ 0 w 12192000"/>
              <a:gd name="connsiteY0" fmla="*/ 0 h 3632200"/>
              <a:gd name="connsiteX1" fmla="*/ 12192000 w 12192000"/>
              <a:gd name="connsiteY1" fmla="*/ 0 h 3632200"/>
              <a:gd name="connsiteX2" fmla="*/ 12192000 w 12192000"/>
              <a:gd name="connsiteY2" fmla="*/ 2602097 h 3632200"/>
              <a:gd name="connsiteX3" fmla="*/ 11858362 w 12192000"/>
              <a:gd name="connsiteY3" fmla="*/ 2747371 h 3632200"/>
              <a:gd name="connsiteX4" fmla="*/ 6859519 w 12192000"/>
              <a:gd name="connsiteY4" fmla="*/ 3619648 h 3632200"/>
              <a:gd name="connsiteX5" fmla="*/ 6096062 w 12192000"/>
              <a:gd name="connsiteY5" fmla="*/ 3632200 h 3632200"/>
              <a:gd name="connsiteX6" fmla="*/ 6095939 w 12192000"/>
              <a:gd name="connsiteY6" fmla="*/ 3632200 h 3632200"/>
              <a:gd name="connsiteX7" fmla="*/ 5332482 w 12192000"/>
              <a:gd name="connsiteY7" fmla="*/ 3619648 h 3632200"/>
              <a:gd name="connsiteX8" fmla="*/ 333638 w 12192000"/>
              <a:gd name="connsiteY8" fmla="*/ 2747371 h 3632200"/>
              <a:gd name="connsiteX9" fmla="*/ 0 w 12192000"/>
              <a:gd name="connsiteY9" fmla="*/ 2602097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3632200">
                <a:moveTo>
                  <a:pt x="0" y="0"/>
                </a:moveTo>
                <a:lnTo>
                  <a:pt x="12192000" y="0"/>
                </a:lnTo>
                <a:lnTo>
                  <a:pt x="12192000" y="2602097"/>
                </a:lnTo>
                <a:lnTo>
                  <a:pt x="11858362" y="2747371"/>
                </a:lnTo>
                <a:cubicBezTo>
                  <a:pt x="10640880" y="3227716"/>
                  <a:pt x="8867829" y="3553239"/>
                  <a:pt x="6859519" y="3619648"/>
                </a:cubicBezTo>
                <a:lnTo>
                  <a:pt x="6096062" y="3632200"/>
                </a:lnTo>
                <a:lnTo>
                  <a:pt x="6095939" y="3632200"/>
                </a:lnTo>
                <a:lnTo>
                  <a:pt x="5332482" y="3619648"/>
                </a:lnTo>
                <a:cubicBezTo>
                  <a:pt x="3324171" y="3553239"/>
                  <a:pt x="1551120" y="3227716"/>
                  <a:pt x="333638" y="2747371"/>
                </a:cubicBezTo>
                <a:lnTo>
                  <a:pt x="0" y="2602097"/>
                </a:ln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sp>
        <p:nvSpPr>
          <p:cNvPr id="41" name="矩形 40">
            <a:extLst>
              <a:ext uri="{FF2B5EF4-FFF2-40B4-BE49-F238E27FC236}">
                <a16:creationId xmlns:a16="http://schemas.microsoft.com/office/drawing/2014/main" id="{752274E9-6CD8-164F-A448-48D8BF6118A2}"/>
              </a:ext>
            </a:extLst>
          </p:cNvPr>
          <p:cNvSpPr/>
          <p:nvPr userDrawn="1"/>
        </p:nvSpPr>
        <p:spPr>
          <a:xfrm>
            <a:off x="0" y="0"/>
            <a:ext cx="12192000" cy="16328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fontScale="25000" lnSpcReduction="20000"/>
          </a:bodyPr>
          <a:lstStyle/>
          <a:p>
            <a:pPr marL="0" marR="0" lvl="0" indent="0" algn="l" defTabSz="914400" rtl="0" eaLnBrk="0" fontAlgn="base" latinLnBrk="0" hangingPunct="0">
              <a:lnSpc>
                <a:spcPct val="130000"/>
              </a:lnSpc>
              <a:spcBef>
                <a:spcPct val="0"/>
              </a:spcBef>
              <a:spcAft>
                <a:spcPct val="0"/>
              </a:spcAft>
              <a:buClrTx/>
              <a:buSzTx/>
              <a:buFontTx/>
              <a:buNone/>
              <a:tabLst/>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pic>
        <p:nvPicPr>
          <p:cNvPr id="42" name="图片 4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502191" y="3048198"/>
            <a:ext cx="1193467" cy="1192626"/>
          </a:xfrm>
          <a:prstGeom prst="rect">
            <a:avLst/>
          </a:prstGeom>
        </p:spPr>
      </p:pic>
      <p:sp>
        <p:nvSpPr>
          <p:cNvPr id="43" name="文本框 42"/>
          <p:cNvSpPr txBox="1"/>
          <p:nvPr userDrawn="1"/>
        </p:nvSpPr>
        <p:spPr>
          <a:xfrm>
            <a:off x="150844" y="617414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en-US" altLang="zh-CN" sz="1400" b="1" i="0" u="none" strike="noStrike" kern="1200" cap="none" spc="100" normalizeH="0" baseline="0" noProof="0" dirty="0">
                <a:ln>
                  <a:noFill/>
                </a:ln>
                <a:solidFill>
                  <a:srgbClr val="A2A2A2"/>
                </a:solidFill>
                <a:effectLst/>
                <a:uLnTx/>
                <a:uFillTx/>
                <a:latin typeface="微软雅黑"/>
                <a:ea typeface="微软雅黑"/>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1" name="组合 30"/>
          <p:cNvGrpSpPr/>
          <p:nvPr userDrawn="1"/>
        </p:nvGrpSpPr>
        <p:grpSpPr>
          <a:xfrm>
            <a:off x="10272478" y="6396638"/>
            <a:ext cx="1629576" cy="198576"/>
            <a:chOff x="10272478" y="6308389"/>
            <a:chExt cx="1629576" cy="198576"/>
          </a:xfrm>
        </p:grpSpPr>
        <p:grpSp>
          <p:nvGrpSpPr>
            <p:cNvPr id="32" name="组合 31"/>
            <p:cNvGrpSpPr/>
            <p:nvPr userDrawn="1"/>
          </p:nvGrpSpPr>
          <p:grpSpPr>
            <a:xfrm>
              <a:off x="11216726" y="6310650"/>
              <a:ext cx="685328" cy="194486"/>
              <a:chOff x="2373567" y="1096524"/>
              <a:chExt cx="2578404" cy="731714"/>
            </a:xfrm>
          </p:grpSpPr>
          <p:sp>
            <p:nvSpPr>
              <p:cNvPr id="75"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6" name="Freeform 6">
                <a:extLst>
                  <a:ext uri="{FF2B5EF4-FFF2-40B4-BE49-F238E27FC236}">
                    <a16:creationId xmlns:a16="http://schemas.microsoft.com/office/drawing/2014/main" id="{CC1FA68D-3307-481A-8E89-D3CB2E8693F4}"/>
                  </a:ext>
                </a:extLst>
              </p:cNvPr>
              <p:cNvSpPr>
                <a:spLocks/>
              </p:cNvSpPr>
              <p:nvPr/>
            </p:nvSpPr>
            <p:spPr bwMode="auto">
              <a:xfrm>
                <a:off x="4620306" y="1229886"/>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77" name="组合 76">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solidFill>
                <a:schemeClr val="accent3"/>
              </a:solidFill>
            </p:grpSpPr>
            <p:sp>
              <p:nvSpPr>
                <p:cNvPr id="82"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3"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8" name="组合 77">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solidFill>
                <a:schemeClr val="accent3"/>
              </a:solidFill>
            </p:grpSpPr>
            <p:sp>
              <p:nvSpPr>
                <p:cNvPr id="79"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0"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1"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33" name="组合 32"/>
            <p:cNvGrpSpPr/>
            <p:nvPr userDrawn="1"/>
          </p:nvGrpSpPr>
          <p:grpSpPr>
            <a:xfrm>
              <a:off x="10272478" y="6308389"/>
              <a:ext cx="716480" cy="198576"/>
              <a:chOff x="2372715" y="161759"/>
              <a:chExt cx="2695608" cy="747103"/>
            </a:xfrm>
          </p:grpSpPr>
          <p:grpSp>
            <p:nvGrpSpPr>
              <p:cNvPr id="34" name="组合 33">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solidFill>
                <a:schemeClr val="accent3"/>
              </a:solidFill>
            </p:grpSpPr>
            <p:sp>
              <p:nvSpPr>
                <p:cNvPr id="73"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4"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35" name="组合 34">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solidFill>
                <a:schemeClr val="accent3"/>
              </a:solidFill>
            </p:grpSpPr>
            <p:sp>
              <p:nvSpPr>
                <p:cNvPr id="71"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2"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36" name="组合 35">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solidFill>
                <a:schemeClr val="accent3"/>
              </a:solidFill>
            </p:grpSpPr>
            <p:sp>
              <p:nvSpPr>
                <p:cNvPr id="68"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9"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0"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38" name="组合 37"/>
              <p:cNvGrpSpPr/>
              <p:nvPr/>
            </p:nvGrpSpPr>
            <p:grpSpPr>
              <a:xfrm>
                <a:off x="4613362" y="313351"/>
                <a:ext cx="454961" cy="453362"/>
                <a:chOff x="11893465" y="1994536"/>
                <a:chExt cx="274986" cy="274018"/>
              </a:xfrm>
              <a:solidFill>
                <a:schemeClr val="accent3"/>
              </a:solidFill>
            </p:grpSpPr>
            <p:sp>
              <p:nvSpPr>
                <p:cNvPr id="39"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40"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Tree>
    <p:extLst>
      <p:ext uri="{BB962C8B-B14F-4D97-AF65-F5344CB8AC3E}">
        <p14:creationId xmlns:p14="http://schemas.microsoft.com/office/powerpoint/2010/main" val="43668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a:extLst>
                <a:ext uri="{FF2B5EF4-FFF2-40B4-BE49-F238E27FC236}">
                  <a16:creationId xmlns:a16="http://schemas.microsoft.com/office/drawing/2014/main" id="{77A3E9FF-E8D6-4864-AD9A-BC3E704158E7}"/>
                </a:ext>
              </a:extLst>
            </p:cNvPr>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a:extLst>
                <a:ext uri="{FF2B5EF4-FFF2-40B4-BE49-F238E27FC236}">
                  <a16:creationId xmlns:a16="http://schemas.microsoft.com/office/drawing/2014/main" id="{0B39D90D-B980-4ADB-95FB-F043B008E76D}"/>
                </a:ext>
              </a:extLst>
            </p:cNvPr>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a:extLst>
              <a:ext uri="{FF2B5EF4-FFF2-40B4-BE49-F238E27FC236}">
                <a16:creationId xmlns:a16="http://schemas.microsoft.com/office/drawing/2014/main" id="{1375EC85-F9E6-44D2-9F15-53B5B6F75476}"/>
              </a:ext>
            </a:extLst>
          </p:cNvPr>
          <p:cNvCxnSpPr>
            <a:cxnSpLocks/>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a:extLst>
              <a:ext uri="{FF2B5EF4-FFF2-40B4-BE49-F238E27FC236}">
                <a16:creationId xmlns:a16="http://schemas.microsoft.com/office/drawing/2014/main" id="{CE6666C3-355D-4A5C-A830-6BBD90D5F1FE}"/>
              </a:ext>
            </a:extLst>
          </p:cNvPr>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6" name="组合 105">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11"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7" name="组合 106">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8"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102"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2" name="组合 91">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100"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3" name="组合 92">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7"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147099731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目录样式1">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567"/>
            <a:ext cx="5022689" cy="6857433"/>
          </a:xfrm>
          <a:prstGeom prst="rect">
            <a:avLst/>
          </a:prstGeom>
        </p:spPr>
      </p:pic>
      <p:sp>
        <p:nvSpPr>
          <p:cNvPr id="3" name="矩形 白1">
            <a:extLst>
              <a:ext uri="{FF2B5EF4-FFF2-40B4-BE49-F238E27FC236}">
                <a16:creationId xmlns:a16="http://schemas.microsoft.com/office/drawing/2014/main" id="{7A935A22-FEEB-4B78-9916-163644E822AB}"/>
              </a:ext>
            </a:extLst>
          </p:cNvPr>
          <p:cNvSpPr/>
          <p:nvPr userDrawn="1"/>
        </p:nvSpPr>
        <p:spPr>
          <a:xfrm rot="5400000">
            <a:off x="-917658" y="918223"/>
            <a:ext cx="6858002" cy="5022690"/>
          </a:xfrm>
          <a:prstGeom prst="rect">
            <a:avLst/>
          </a:prstGeom>
          <a:gradFill flip="none" rotWithShape="1">
            <a:gsLst>
              <a:gs pos="50000">
                <a:schemeClr val="bg1">
                  <a:alpha val="50000"/>
                </a:schemeClr>
              </a:gs>
              <a:gs pos="0">
                <a:schemeClr val="bg1"/>
              </a:gs>
              <a:gs pos="100000">
                <a:srgbClr val="FFFFFF">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2632848363"/>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2023/4/15</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Tree>
    <p:extLst>
      <p:ext uri="{BB962C8B-B14F-4D97-AF65-F5344CB8AC3E}">
        <p14:creationId xmlns:p14="http://schemas.microsoft.com/office/powerpoint/2010/main" val="2136777863"/>
      </p:ext>
    </p:extLst>
  </p:cSld>
  <p:clrMap bg1="lt1" tx1="dk1" bg2="lt2" tx2="dk2" accent1="accent1" accent2="accent2" accent3="accent3" accent4="accent4" accent5="accent5" accent6="accent6" hlink="hlink" folHlink="folHlink"/>
  <p:sldLayoutIdLst>
    <p:sldLayoutId id="2147483661" r:id="rId1"/>
    <p:sldLayoutId id="2147483684" r:id="rId2"/>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2023/4/15</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Tree>
    <p:extLst>
      <p:ext uri="{BB962C8B-B14F-4D97-AF65-F5344CB8AC3E}">
        <p14:creationId xmlns:p14="http://schemas.microsoft.com/office/powerpoint/2010/main" val="614538623"/>
      </p:ext>
    </p:extLst>
  </p:cSld>
  <p:clrMap bg1="lt1" tx1="dk1" bg2="lt2" tx2="dk2" accent1="accent1" accent2="accent2" accent3="accent3" accent4="accent4" accent5="accent5" accent6="accent6" hlink="hlink" folHlink="folHlink"/>
  <p:sldLayoutIdLst>
    <p:sldLayoutId id="2147483663" r:id="rId1"/>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A453CE20-6C14-4C4C-84F7-26422658A810}"/>
              </a:ext>
            </a:extLst>
          </p:cNvPr>
          <p:cNvSpPr txBox="1">
            <a:spLocks/>
          </p:cNvSpPr>
          <p:nvPr/>
        </p:nvSpPr>
        <p:spPr>
          <a:xfrm>
            <a:off x="479223" y="4586282"/>
            <a:ext cx="11233553" cy="892503"/>
          </a:xfrm>
          <a:prstGeom prst="rect">
            <a:avLst/>
          </a:prstGeom>
        </p:spPr>
        <p:txBody>
          <a:bodyPr tIns="0" bIns="0" anchor="ctr" anchorCtr="0">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lvl="0" algn="ctr" fontAlgn="base">
              <a:spcAft>
                <a:spcPct val="0"/>
              </a:spcAft>
              <a:defRPr/>
            </a:pPr>
            <a:r>
              <a:rPr kumimoji="0" lang="zh-CN" altLang="en-US" sz="3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网络空间安全导论课程实验介绍</a:t>
            </a:r>
          </a:p>
        </p:txBody>
      </p:sp>
    </p:spTree>
    <p:extLst>
      <p:ext uri="{BB962C8B-B14F-4D97-AF65-F5344CB8AC3E}">
        <p14:creationId xmlns:p14="http://schemas.microsoft.com/office/powerpoint/2010/main" val="3037646617"/>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DF3CB-A83F-4CEF-9351-246CE3DD49B5}"/>
              </a:ext>
            </a:extLst>
          </p:cNvPr>
          <p:cNvSpPr>
            <a:spLocks noGrp="1"/>
          </p:cNvSpPr>
          <p:nvPr>
            <p:ph type="title"/>
          </p:nvPr>
        </p:nvSpPr>
        <p:spPr/>
        <p:txBody>
          <a:bodyPr/>
          <a:lstStyle/>
          <a:p>
            <a:r>
              <a:rPr lang="zh-CN" altLang="en-US" dirty="0"/>
              <a:t>第</a:t>
            </a:r>
            <a:r>
              <a:rPr lang="en-US" altLang="zh-CN" dirty="0"/>
              <a:t>7</a:t>
            </a:r>
            <a:r>
              <a:rPr lang="zh-CN" altLang="en-US" dirty="0"/>
              <a:t>章操作系统安全</a:t>
            </a:r>
          </a:p>
        </p:txBody>
      </p:sp>
      <p:sp>
        <p:nvSpPr>
          <p:cNvPr id="45" name="文本框 44">
            <a:extLst>
              <a:ext uri="{FF2B5EF4-FFF2-40B4-BE49-F238E27FC236}">
                <a16:creationId xmlns:a16="http://schemas.microsoft.com/office/drawing/2014/main" id="{8109BE6F-DEEC-4800-8E2D-A1ABA33B5756}"/>
              </a:ext>
            </a:extLst>
          </p:cNvPr>
          <p:cNvSpPr txBox="1"/>
          <p:nvPr/>
        </p:nvSpPr>
        <p:spPr>
          <a:xfrm>
            <a:off x="497205" y="1027429"/>
            <a:ext cx="11197590" cy="453457"/>
          </a:xfrm>
          <a:prstGeom prst="rect">
            <a:avLst/>
          </a:prstGeom>
          <a:noFill/>
        </p:spPr>
        <p:txBody>
          <a:bodyPr wrap="square" rtlCol="0">
            <a:spAutoFit/>
          </a:bodyPr>
          <a:lstStyle/>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000" b="1" dirty="0">
                <a:latin typeface="+mn-ea"/>
              </a:rPr>
              <a:t>简单栈溢出实验</a:t>
            </a:r>
          </a:p>
        </p:txBody>
      </p:sp>
      <p:pic>
        <p:nvPicPr>
          <p:cNvPr id="6" name="图片 5">
            <a:extLst>
              <a:ext uri="{FF2B5EF4-FFF2-40B4-BE49-F238E27FC236}">
                <a16:creationId xmlns:a16="http://schemas.microsoft.com/office/drawing/2014/main" id="{259630A7-4D81-1C6D-B013-C3655EA051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2747" y="1254157"/>
            <a:ext cx="5226207" cy="4896703"/>
          </a:xfrm>
          <a:prstGeom prst="rect">
            <a:avLst/>
          </a:prstGeom>
          <a:ln>
            <a:noFill/>
          </a:ln>
        </p:spPr>
      </p:pic>
      <p:sp>
        <p:nvSpPr>
          <p:cNvPr id="3" name="文本框 2">
            <a:extLst>
              <a:ext uri="{FF2B5EF4-FFF2-40B4-BE49-F238E27FC236}">
                <a16:creationId xmlns:a16="http://schemas.microsoft.com/office/drawing/2014/main" id="{18F679A6-89D4-9F2E-63A1-EB76C38559A7}"/>
              </a:ext>
            </a:extLst>
          </p:cNvPr>
          <p:cNvSpPr txBox="1"/>
          <p:nvPr/>
        </p:nvSpPr>
        <p:spPr>
          <a:xfrm>
            <a:off x="846826" y="1743189"/>
            <a:ext cx="6603128" cy="4427687"/>
          </a:xfrm>
          <a:prstGeom prst="rect">
            <a:avLst/>
          </a:prstGeom>
          <a:noFill/>
        </p:spPr>
        <p:txBody>
          <a:bodyPr wrap="square" rtlCol="0">
            <a:spAutoFit/>
          </a:bodyPr>
          <a:lstStyle/>
          <a:p>
            <a:pPr algn="just">
              <a:lnSpc>
                <a:spcPct val="130000"/>
              </a:lnSpc>
              <a:spcBef>
                <a:spcPts val="600"/>
              </a:spcBef>
              <a:spcAft>
                <a:spcPts val="600"/>
              </a:spcAft>
              <a:buClr>
                <a:schemeClr val="tx1"/>
              </a:buClr>
            </a:pPr>
            <a:r>
              <a:rPr lang="zh-CN" altLang="en-US" b="1" dirty="0">
                <a:latin typeface="+mn-ea"/>
              </a:rPr>
              <a:t>实验原理：</a:t>
            </a:r>
            <a:endParaRPr lang="en-US" altLang="zh-CN" b="1" dirty="0">
              <a:latin typeface="+mn-ea"/>
            </a:endParaRPr>
          </a:p>
          <a:p>
            <a:pPr algn="just">
              <a:lnSpc>
                <a:spcPct val="130000"/>
              </a:lnSpc>
              <a:spcBef>
                <a:spcPts val="600"/>
              </a:spcBef>
              <a:spcAft>
                <a:spcPts val="600"/>
              </a:spcAft>
              <a:buClr>
                <a:schemeClr val="tx1"/>
              </a:buClr>
            </a:pPr>
            <a:r>
              <a:rPr lang="zh-CN" altLang="en-US" dirty="0">
                <a:latin typeface="+mn-ea"/>
              </a:rPr>
              <a:t>栈被用于实现函数的调用以及存储局部变量，当使用诸如</a:t>
            </a:r>
            <a:r>
              <a:rPr lang="en-US" altLang="zh-CN" dirty="0" err="1">
                <a:latin typeface="+mn-ea"/>
              </a:rPr>
              <a:t>strcpy</a:t>
            </a:r>
            <a:r>
              <a:rPr lang="zh-CN" altLang="en-US" dirty="0">
                <a:latin typeface="+mn-ea"/>
              </a:rPr>
              <a:t>、</a:t>
            </a:r>
            <a:r>
              <a:rPr lang="en-US" altLang="zh-CN" dirty="0">
                <a:latin typeface="+mn-ea"/>
              </a:rPr>
              <a:t>gets</a:t>
            </a:r>
            <a:r>
              <a:rPr lang="zh-CN" altLang="en-US" dirty="0">
                <a:latin typeface="+mn-ea"/>
              </a:rPr>
              <a:t>等不安全函数时，攻击者通过向栈中某个变量写入的字节数超过了这个变量本身所申请的字节数，使得数据向高地址存储区域进行覆盖来修改返回地址，最终让程序根据攻击者的想法运行，这种攻击被称为栈溢出攻击</a:t>
            </a:r>
            <a:endParaRPr lang="en-US" altLang="zh-CN" dirty="0">
              <a:latin typeface="+mn-ea"/>
            </a:endParaRPr>
          </a:p>
          <a:p>
            <a:pPr algn="just">
              <a:lnSpc>
                <a:spcPct val="130000"/>
              </a:lnSpc>
              <a:spcBef>
                <a:spcPts val="600"/>
              </a:spcBef>
              <a:spcAft>
                <a:spcPts val="600"/>
              </a:spcAft>
              <a:buClr>
                <a:schemeClr val="tx1"/>
              </a:buClr>
            </a:pPr>
            <a:r>
              <a:rPr lang="zh-CN" altLang="en-US" b="1" dirty="0">
                <a:latin typeface="+mn-ea"/>
              </a:rPr>
              <a:t>实验目的：</a:t>
            </a:r>
            <a:endParaRPr lang="en-US" altLang="zh-CN" b="1" dirty="0">
              <a:latin typeface="+mn-ea"/>
            </a:endParaRPr>
          </a:p>
          <a:p>
            <a:pPr algn="just">
              <a:lnSpc>
                <a:spcPct val="130000"/>
              </a:lnSpc>
              <a:spcBef>
                <a:spcPts val="600"/>
              </a:spcBef>
              <a:spcAft>
                <a:spcPts val="600"/>
              </a:spcAft>
              <a:buClr>
                <a:schemeClr val="tx1"/>
              </a:buClr>
            </a:pPr>
            <a:r>
              <a:rPr lang="zh-CN" altLang="en-US" dirty="0">
                <a:latin typeface="+mn-ea"/>
              </a:rPr>
              <a:t>了解栈溢出攻击原理，并实现简单栈溢出攻击实验</a:t>
            </a:r>
            <a:endParaRPr lang="en-US" altLang="zh-CN" dirty="0">
              <a:latin typeface="+mn-ea"/>
            </a:endParaRPr>
          </a:p>
          <a:p>
            <a:pPr algn="just">
              <a:lnSpc>
                <a:spcPct val="130000"/>
              </a:lnSpc>
              <a:spcBef>
                <a:spcPts val="600"/>
              </a:spcBef>
              <a:spcAft>
                <a:spcPts val="600"/>
              </a:spcAft>
              <a:buClr>
                <a:schemeClr val="tx1"/>
              </a:buClr>
            </a:pPr>
            <a:r>
              <a:rPr lang="zh-CN" altLang="en-US" b="1" dirty="0">
                <a:latin typeface="+mn-ea"/>
              </a:rPr>
              <a:t>实验环境：</a:t>
            </a:r>
            <a:endParaRPr lang="en-US" altLang="zh-CN" b="1" dirty="0">
              <a:latin typeface="+mn-ea"/>
            </a:endParaRPr>
          </a:p>
          <a:p>
            <a:pPr algn="just">
              <a:lnSpc>
                <a:spcPct val="130000"/>
              </a:lnSpc>
              <a:spcBef>
                <a:spcPts val="600"/>
              </a:spcBef>
              <a:spcAft>
                <a:spcPts val="600"/>
              </a:spcAft>
              <a:buClr>
                <a:schemeClr val="tx1"/>
              </a:buClr>
            </a:pPr>
            <a:r>
              <a:rPr lang="zh-CN" altLang="en-US" dirty="0">
                <a:latin typeface="+mn-ea"/>
              </a:rPr>
              <a:t>建议使用</a:t>
            </a:r>
            <a:r>
              <a:rPr lang="en-US" altLang="zh-CN" dirty="0">
                <a:latin typeface="+mn-ea"/>
              </a:rPr>
              <a:t>Ubuntu</a:t>
            </a:r>
            <a:r>
              <a:rPr lang="zh-CN" altLang="en-US" dirty="0">
                <a:latin typeface="+mn-ea"/>
              </a:rPr>
              <a:t>虚拟机，注意需关闭系统中的一系列保护机制</a:t>
            </a:r>
            <a:endParaRPr lang="en-US" altLang="zh-CN" dirty="0">
              <a:latin typeface="+mn-ea"/>
            </a:endParaRPr>
          </a:p>
        </p:txBody>
      </p:sp>
    </p:spTree>
    <p:extLst>
      <p:ext uri="{BB962C8B-B14F-4D97-AF65-F5344CB8AC3E}">
        <p14:creationId xmlns:p14="http://schemas.microsoft.com/office/powerpoint/2010/main" val="3526881970"/>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DF3CB-A83F-4CEF-9351-246CE3DD49B5}"/>
              </a:ext>
            </a:extLst>
          </p:cNvPr>
          <p:cNvSpPr>
            <a:spLocks noGrp="1"/>
          </p:cNvSpPr>
          <p:nvPr>
            <p:ph type="title"/>
          </p:nvPr>
        </p:nvSpPr>
        <p:spPr/>
        <p:txBody>
          <a:bodyPr/>
          <a:lstStyle/>
          <a:p>
            <a:r>
              <a:rPr lang="zh-CN" altLang="en-US" dirty="0"/>
              <a:t>第</a:t>
            </a:r>
            <a:r>
              <a:rPr lang="en-US" altLang="zh-CN" dirty="0"/>
              <a:t>7</a:t>
            </a:r>
            <a:r>
              <a:rPr lang="zh-CN" altLang="en-US" dirty="0"/>
              <a:t>章操作系统安全</a:t>
            </a:r>
          </a:p>
        </p:txBody>
      </p:sp>
      <p:sp>
        <p:nvSpPr>
          <p:cNvPr id="45" name="文本框 44">
            <a:extLst>
              <a:ext uri="{FF2B5EF4-FFF2-40B4-BE49-F238E27FC236}">
                <a16:creationId xmlns:a16="http://schemas.microsoft.com/office/drawing/2014/main" id="{8109BE6F-DEEC-4800-8E2D-A1ABA33B5756}"/>
              </a:ext>
            </a:extLst>
          </p:cNvPr>
          <p:cNvSpPr txBox="1"/>
          <p:nvPr/>
        </p:nvSpPr>
        <p:spPr>
          <a:xfrm>
            <a:off x="497205" y="1027429"/>
            <a:ext cx="11197590" cy="453457"/>
          </a:xfrm>
          <a:prstGeom prst="rect">
            <a:avLst/>
          </a:prstGeom>
          <a:noFill/>
        </p:spPr>
        <p:txBody>
          <a:bodyPr wrap="square" rtlCol="0">
            <a:spAutoFit/>
          </a:bodyPr>
          <a:lstStyle/>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000" b="1" dirty="0">
                <a:latin typeface="+mn-ea"/>
              </a:rPr>
              <a:t>简单栈溢出实验</a:t>
            </a:r>
          </a:p>
        </p:txBody>
      </p:sp>
      <p:pic>
        <p:nvPicPr>
          <p:cNvPr id="5" name="图片 4">
            <a:extLst>
              <a:ext uri="{FF2B5EF4-FFF2-40B4-BE49-F238E27FC236}">
                <a16:creationId xmlns:a16="http://schemas.microsoft.com/office/drawing/2014/main" id="{F7E44239-37E8-59B8-802C-9C32F853C994}"/>
              </a:ext>
            </a:extLst>
          </p:cNvPr>
          <p:cNvPicPr>
            <a:picLocks noChangeAspect="1"/>
          </p:cNvPicPr>
          <p:nvPr/>
        </p:nvPicPr>
        <p:blipFill rotWithShape="1">
          <a:blip r:embed="rId3"/>
          <a:srcRect r="26120"/>
          <a:stretch/>
        </p:blipFill>
        <p:spPr bwMode="auto">
          <a:xfrm>
            <a:off x="5169096" y="1597121"/>
            <a:ext cx="6872880" cy="4581485"/>
          </a:xfrm>
          <a:prstGeom prst="rect">
            <a:avLst/>
          </a:prstGeom>
          <a:ln>
            <a:solidFill>
              <a:schemeClr val="accent1"/>
            </a:solidFill>
          </a:ln>
          <a:extLst>
            <a:ext uri="{53640926-AAD7-44D8-BBD7-CCE9431645EC}">
              <a14:shadowObscured xmlns:a14="http://schemas.microsoft.com/office/drawing/2010/main"/>
            </a:ext>
          </a:extLst>
        </p:spPr>
      </p:pic>
      <p:sp>
        <p:nvSpPr>
          <p:cNvPr id="11" name="文本框 10">
            <a:extLst>
              <a:ext uri="{FF2B5EF4-FFF2-40B4-BE49-F238E27FC236}">
                <a16:creationId xmlns:a16="http://schemas.microsoft.com/office/drawing/2014/main" id="{F780C5CC-A943-5FE8-3A1F-3D6CD6F1FF22}"/>
              </a:ext>
            </a:extLst>
          </p:cNvPr>
          <p:cNvSpPr txBox="1"/>
          <p:nvPr/>
        </p:nvSpPr>
        <p:spPr>
          <a:xfrm>
            <a:off x="866407" y="1809025"/>
            <a:ext cx="4119810" cy="4119910"/>
          </a:xfrm>
          <a:prstGeom prst="rect">
            <a:avLst/>
          </a:prstGeom>
          <a:noFill/>
        </p:spPr>
        <p:txBody>
          <a:bodyPr wrap="square" rtlCol="0">
            <a:spAutoFit/>
          </a:bodyPr>
          <a:lstStyle/>
          <a:p>
            <a:pPr algn="just">
              <a:lnSpc>
                <a:spcPct val="130000"/>
              </a:lnSpc>
              <a:spcBef>
                <a:spcPts val="600"/>
              </a:spcBef>
              <a:spcAft>
                <a:spcPts val="600"/>
              </a:spcAft>
              <a:buClr>
                <a:schemeClr val="tx1"/>
              </a:buClr>
            </a:pPr>
            <a:r>
              <a:rPr lang="zh-CN" altLang="en-US" b="1" dirty="0">
                <a:latin typeface="+mn-ea"/>
              </a:rPr>
              <a:t>实验思路举例：</a:t>
            </a:r>
            <a:endParaRPr lang="en-US" altLang="zh-CN" b="1" dirty="0">
              <a:latin typeface="+mn-ea"/>
            </a:endParaRPr>
          </a:p>
          <a:p>
            <a:pPr marL="342900" indent="-342900" algn="just">
              <a:lnSpc>
                <a:spcPct val="130000"/>
              </a:lnSpc>
              <a:spcBef>
                <a:spcPts val="600"/>
              </a:spcBef>
              <a:spcAft>
                <a:spcPts val="600"/>
              </a:spcAft>
              <a:buClr>
                <a:schemeClr val="tx1"/>
              </a:buClr>
              <a:buAutoNum type="arabicPeriod"/>
            </a:pPr>
            <a:r>
              <a:rPr lang="zh-CN" altLang="en-US" dirty="0">
                <a:latin typeface="+mn-ea"/>
              </a:rPr>
              <a:t>编写程序，在主函数中调用</a:t>
            </a:r>
            <a:r>
              <a:rPr lang="en-US" altLang="zh-CN" dirty="0" err="1">
                <a:latin typeface="+mn-ea"/>
              </a:rPr>
              <a:t>func_call</a:t>
            </a:r>
            <a:r>
              <a:rPr lang="zh-CN" altLang="en-US" dirty="0">
                <a:latin typeface="+mn-ea"/>
              </a:rPr>
              <a:t>函数，但不调用</a:t>
            </a:r>
            <a:r>
              <a:rPr lang="en-US" altLang="zh-CN" dirty="0">
                <a:latin typeface="+mn-ea"/>
              </a:rPr>
              <a:t>inject</a:t>
            </a:r>
            <a:r>
              <a:rPr lang="zh-CN" altLang="en-US" dirty="0">
                <a:latin typeface="+mn-ea"/>
              </a:rPr>
              <a:t>函数</a:t>
            </a:r>
            <a:endParaRPr lang="en-US" altLang="zh-CN" dirty="0">
              <a:latin typeface="+mn-ea"/>
            </a:endParaRPr>
          </a:p>
          <a:p>
            <a:pPr marL="342900" indent="-342900" algn="just">
              <a:lnSpc>
                <a:spcPct val="130000"/>
              </a:lnSpc>
              <a:spcBef>
                <a:spcPts val="600"/>
              </a:spcBef>
              <a:spcAft>
                <a:spcPts val="600"/>
              </a:spcAft>
              <a:buClr>
                <a:schemeClr val="tx1"/>
              </a:buClr>
              <a:buAutoNum type="arabicPeriod"/>
            </a:pPr>
            <a:r>
              <a:rPr lang="zh-CN" altLang="en-US" dirty="0">
                <a:latin typeface="+mn-ea"/>
              </a:rPr>
              <a:t>在</a:t>
            </a:r>
            <a:r>
              <a:rPr lang="en-US" altLang="zh-CN" dirty="0" err="1">
                <a:latin typeface="+mn-ea"/>
              </a:rPr>
              <a:t>func_call</a:t>
            </a:r>
            <a:r>
              <a:rPr lang="zh-CN" altLang="en-US" dirty="0">
                <a:latin typeface="+mn-ea"/>
              </a:rPr>
              <a:t>函数中使用</a:t>
            </a:r>
            <a:r>
              <a:rPr lang="en-US" altLang="zh-CN" dirty="0" err="1">
                <a:latin typeface="+mn-ea"/>
              </a:rPr>
              <a:t>strcpy</a:t>
            </a:r>
            <a:r>
              <a:rPr lang="zh-CN" altLang="en-US" dirty="0">
                <a:latin typeface="+mn-ea"/>
              </a:rPr>
              <a:t>函数对</a:t>
            </a:r>
            <a:r>
              <a:rPr lang="en-US" altLang="zh-CN" dirty="0">
                <a:latin typeface="+mn-ea"/>
              </a:rPr>
              <a:t>param</a:t>
            </a:r>
            <a:r>
              <a:rPr lang="zh-CN" altLang="en-US" dirty="0">
                <a:latin typeface="+mn-ea"/>
              </a:rPr>
              <a:t>数组进行赋值</a:t>
            </a:r>
          </a:p>
          <a:p>
            <a:pPr marL="342900" indent="-342900" algn="just">
              <a:lnSpc>
                <a:spcPct val="130000"/>
              </a:lnSpc>
              <a:spcBef>
                <a:spcPts val="600"/>
              </a:spcBef>
              <a:spcAft>
                <a:spcPts val="600"/>
              </a:spcAft>
              <a:buClr>
                <a:schemeClr val="tx1"/>
              </a:buClr>
              <a:buAutoNum type="arabicPeriod"/>
            </a:pPr>
            <a:r>
              <a:rPr lang="zh-CN" altLang="en-US" dirty="0">
                <a:latin typeface="+mn-ea"/>
              </a:rPr>
              <a:t>攻击者通过对程序进行反汇编（可以使用</a:t>
            </a:r>
            <a:r>
              <a:rPr lang="en-US" altLang="zh-CN" dirty="0" err="1">
                <a:latin typeface="+mn-ea"/>
              </a:rPr>
              <a:t>gdb</a:t>
            </a:r>
            <a:r>
              <a:rPr lang="zh-CN" altLang="en-US" dirty="0">
                <a:latin typeface="+mn-ea"/>
              </a:rPr>
              <a:t>工具）查看汇编指令，通过不断修改</a:t>
            </a:r>
            <a:r>
              <a:rPr lang="en-US" altLang="zh-CN" dirty="0">
                <a:latin typeface="+mn-ea"/>
              </a:rPr>
              <a:t>input</a:t>
            </a:r>
            <a:r>
              <a:rPr lang="zh-CN" altLang="en-US" dirty="0">
                <a:latin typeface="+mn-ea"/>
              </a:rPr>
              <a:t>数组来将</a:t>
            </a:r>
            <a:r>
              <a:rPr lang="en-US" altLang="zh-CN" dirty="0" err="1">
                <a:latin typeface="+mn-ea"/>
              </a:rPr>
              <a:t>func_call</a:t>
            </a:r>
            <a:r>
              <a:rPr lang="zh-CN" altLang="en-US" dirty="0">
                <a:latin typeface="+mn-ea"/>
              </a:rPr>
              <a:t>函数的返回地址覆盖为指定值，最终使</a:t>
            </a:r>
            <a:r>
              <a:rPr lang="en-US" altLang="zh-CN" dirty="0">
                <a:latin typeface="+mn-ea"/>
              </a:rPr>
              <a:t>inject</a:t>
            </a:r>
            <a:r>
              <a:rPr lang="zh-CN" altLang="en-US" dirty="0">
                <a:latin typeface="+mn-ea"/>
              </a:rPr>
              <a:t>函数被调用</a:t>
            </a:r>
            <a:endParaRPr lang="en-US" altLang="zh-CN" dirty="0">
              <a:latin typeface="+mn-ea"/>
            </a:endParaRPr>
          </a:p>
        </p:txBody>
      </p:sp>
    </p:spTree>
    <p:extLst>
      <p:ext uri="{BB962C8B-B14F-4D97-AF65-F5344CB8AC3E}">
        <p14:creationId xmlns:p14="http://schemas.microsoft.com/office/powerpoint/2010/main" val="161517257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DF3CB-A83F-4CEF-9351-246CE3DD49B5}"/>
              </a:ext>
            </a:extLst>
          </p:cNvPr>
          <p:cNvSpPr>
            <a:spLocks noGrp="1"/>
          </p:cNvSpPr>
          <p:nvPr>
            <p:ph type="title"/>
          </p:nvPr>
        </p:nvSpPr>
        <p:spPr/>
        <p:txBody>
          <a:bodyPr/>
          <a:lstStyle/>
          <a:p>
            <a:r>
              <a:rPr lang="zh-CN" altLang="en-US" dirty="0"/>
              <a:t>第</a:t>
            </a:r>
            <a:r>
              <a:rPr lang="en-US" altLang="zh-CN" dirty="0"/>
              <a:t>7</a:t>
            </a:r>
            <a:r>
              <a:rPr lang="zh-CN" altLang="en-US" dirty="0"/>
              <a:t>章操作系统安全</a:t>
            </a:r>
          </a:p>
        </p:txBody>
      </p:sp>
      <p:sp>
        <p:nvSpPr>
          <p:cNvPr id="45" name="文本框 44">
            <a:extLst>
              <a:ext uri="{FF2B5EF4-FFF2-40B4-BE49-F238E27FC236}">
                <a16:creationId xmlns:a16="http://schemas.microsoft.com/office/drawing/2014/main" id="{8109BE6F-DEEC-4800-8E2D-A1ABA33B5756}"/>
              </a:ext>
            </a:extLst>
          </p:cNvPr>
          <p:cNvSpPr txBox="1"/>
          <p:nvPr/>
        </p:nvSpPr>
        <p:spPr>
          <a:xfrm>
            <a:off x="497205" y="1027429"/>
            <a:ext cx="11197590" cy="453457"/>
          </a:xfrm>
          <a:prstGeom prst="rect">
            <a:avLst/>
          </a:prstGeom>
          <a:noFill/>
        </p:spPr>
        <p:txBody>
          <a:bodyPr wrap="square" rtlCol="0">
            <a:spAutoFit/>
          </a:bodyPr>
          <a:lstStyle/>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000" b="1" dirty="0">
                <a:latin typeface="+mn-ea"/>
              </a:rPr>
              <a:t>简单栈溢出实验</a:t>
            </a:r>
          </a:p>
        </p:txBody>
      </p:sp>
      <p:sp>
        <p:nvSpPr>
          <p:cNvPr id="11" name="文本框 10">
            <a:extLst>
              <a:ext uri="{FF2B5EF4-FFF2-40B4-BE49-F238E27FC236}">
                <a16:creationId xmlns:a16="http://schemas.microsoft.com/office/drawing/2014/main" id="{F780C5CC-A943-5FE8-3A1F-3D6CD6F1FF22}"/>
              </a:ext>
            </a:extLst>
          </p:cNvPr>
          <p:cNvSpPr txBox="1"/>
          <p:nvPr/>
        </p:nvSpPr>
        <p:spPr>
          <a:xfrm>
            <a:off x="866407" y="1809025"/>
            <a:ext cx="10153690" cy="3277436"/>
          </a:xfrm>
          <a:prstGeom prst="rect">
            <a:avLst/>
          </a:prstGeom>
          <a:noFill/>
        </p:spPr>
        <p:txBody>
          <a:bodyPr wrap="square" rtlCol="0">
            <a:spAutoFit/>
          </a:bodyPr>
          <a:lstStyle/>
          <a:p>
            <a:pPr algn="just">
              <a:lnSpc>
                <a:spcPct val="130000"/>
              </a:lnSpc>
              <a:spcBef>
                <a:spcPts val="600"/>
              </a:spcBef>
              <a:spcAft>
                <a:spcPts val="600"/>
              </a:spcAft>
              <a:buClr>
                <a:schemeClr val="tx1"/>
              </a:buClr>
            </a:pPr>
            <a:r>
              <a:rPr lang="zh-CN" altLang="en-US" b="1" dirty="0">
                <a:latin typeface="+mn-ea"/>
              </a:rPr>
              <a:t>实验注意事项：</a:t>
            </a:r>
            <a:endParaRPr lang="en-US" altLang="zh-CN" b="1" dirty="0">
              <a:latin typeface="+mn-ea"/>
            </a:endParaRPr>
          </a:p>
          <a:p>
            <a:pPr algn="just">
              <a:lnSpc>
                <a:spcPct val="130000"/>
              </a:lnSpc>
              <a:spcBef>
                <a:spcPts val="600"/>
              </a:spcBef>
              <a:spcAft>
                <a:spcPts val="600"/>
              </a:spcAft>
              <a:buClr>
                <a:schemeClr val="tx1"/>
              </a:buClr>
            </a:pPr>
            <a:r>
              <a:rPr lang="zh-CN" altLang="en-US" sz="1600" dirty="0">
                <a:latin typeface="+mn-ea"/>
              </a:rPr>
              <a:t>为了成功执行攻击，需要关闭</a:t>
            </a:r>
            <a:r>
              <a:rPr lang="en-US" altLang="zh-CN" sz="1600" dirty="0">
                <a:latin typeface="+mn-ea"/>
              </a:rPr>
              <a:t>Ubuntu</a:t>
            </a:r>
            <a:r>
              <a:rPr lang="zh-CN" altLang="en-US" sz="1600" dirty="0">
                <a:latin typeface="+mn-ea"/>
              </a:rPr>
              <a:t>系统中的一系列保护机制，具体可在终端中输入：</a:t>
            </a:r>
            <a:endParaRPr lang="en-US" altLang="zh-CN" sz="1600" dirty="0">
              <a:latin typeface="+mn-ea"/>
            </a:endParaRPr>
          </a:p>
          <a:p>
            <a:pPr marL="342900" indent="-342900" algn="just">
              <a:lnSpc>
                <a:spcPct val="130000"/>
              </a:lnSpc>
              <a:spcBef>
                <a:spcPts val="600"/>
              </a:spcBef>
              <a:spcAft>
                <a:spcPts val="600"/>
              </a:spcAft>
              <a:buClr>
                <a:schemeClr val="tx1"/>
              </a:buClr>
              <a:buFont typeface="+mj-lt"/>
              <a:buAutoNum type="arabicPeriod"/>
            </a:pPr>
            <a:r>
              <a:rPr lang="en-US" altLang="zh-CN" sz="1600" dirty="0">
                <a:latin typeface="+mn-ea"/>
              </a:rPr>
              <a:t>sudo apt-get install </a:t>
            </a:r>
            <a:r>
              <a:rPr lang="en-US" altLang="zh-CN" sz="1600" dirty="0" err="1">
                <a:latin typeface="+mn-ea"/>
              </a:rPr>
              <a:t>gcc-multilib</a:t>
            </a:r>
            <a:r>
              <a:rPr lang="zh-CN" altLang="en-US" sz="1600" dirty="0">
                <a:latin typeface="+mn-ea"/>
              </a:rPr>
              <a:t>，代表支持交叉编译</a:t>
            </a:r>
            <a:r>
              <a:rPr lang="en-US" altLang="zh-CN" sz="1600" dirty="0">
                <a:latin typeface="+mn-ea"/>
              </a:rPr>
              <a:t>cross-compiling</a:t>
            </a:r>
            <a:r>
              <a:rPr lang="zh-CN" altLang="en-US" sz="1600" dirty="0">
                <a:latin typeface="+mn-ea"/>
              </a:rPr>
              <a:t>，例如可以在</a:t>
            </a:r>
            <a:r>
              <a:rPr lang="en-US" altLang="zh-CN" sz="1600" dirty="0">
                <a:latin typeface="+mn-ea"/>
              </a:rPr>
              <a:t>64</a:t>
            </a:r>
            <a:r>
              <a:rPr lang="zh-CN" altLang="en-US" sz="1600" dirty="0">
                <a:latin typeface="+mn-ea"/>
              </a:rPr>
              <a:t>位处理器上处理</a:t>
            </a:r>
            <a:r>
              <a:rPr lang="en-US" altLang="zh-CN" sz="1600" dirty="0">
                <a:latin typeface="+mn-ea"/>
              </a:rPr>
              <a:t>32</a:t>
            </a:r>
            <a:r>
              <a:rPr lang="zh-CN" altLang="en-US" sz="1600" dirty="0">
                <a:latin typeface="+mn-ea"/>
              </a:rPr>
              <a:t>位程序</a:t>
            </a:r>
            <a:endParaRPr lang="en-US" altLang="zh-CN" sz="1600" dirty="0">
              <a:latin typeface="+mn-ea"/>
            </a:endParaRPr>
          </a:p>
          <a:p>
            <a:pPr marL="342900" indent="-342900" algn="just">
              <a:lnSpc>
                <a:spcPct val="130000"/>
              </a:lnSpc>
              <a:spcBef>
                <a:spcPts val="600"/>
              </a:spcBef>
              <a:spcAft>
                <a:spcPts val="600"/>
              </a:spcAft>
              <a:buClr>
                <a:schemeClr val="tx1"/>
              </a:buClr>
              <a:buFont typeface="+mj-lt"/>
              <a:buAutoNum type="arabicPeriod"/>
            </a:pPr>
            <a:r>
              <a:rPr lang="en-US" altLang="zh-CN" sz="1600" dirty="0">
                <a:latin typeface="+mn-ea"/>
              </a:rPr>
              <a:t>sudo </a:t>
            </a:r>
            <a:r>
              <a:rPr lang="en-US" altLang="zh-CN" sz="1600" dirty="0" err="1">
                <a:latin typeface="+mn-ea"/>
              </a:rPr>
              <a:t>sysctl</a:t>
            </a:r>
            <a:r>
              <a:rPr lang="en-US" altLang="zh-CN" sz="1600" dirty="0">
                <a:latin typeface="+mn-ea"/>
              </a:rPr>
              <a:t> -w </a:t>
            </a:r>
            <a:r>
              <a:rPr lang="en-US" altLang="zh-CN" sz="1600" dirty="0" err="1">
                <a:latin typeface="+mn-ea"/>
              </a:rPr>
              <a:t>kernel.randomize_va_space</a:t>
            </a:r>
            <a:r>
              <a:rPr lang="en-US" altLang="zh-CN" sz="1600" dirty="0">
                <a:latin typeface="+mn-ea"/>
              </a:rPr>
              <a:t>=0</a:t>
            </a:r>
            <a:r>
              <a:rPr lang="zh-CN" altLang="en-US" sz="1600" dirty="0">
                <a:latin typeface="+mn-ea"/>
              </a:rPr>
              <a:t>，代表关闭进程空间地址随机化功能</a:t>
            </a:r>
            <a:endParaRPr lang="en-US" altLang="zh-CN" sz="1600" dirty="0">
              <a:latin typeface="+mn-ea"/>
            </a:endParaRPr>
          </a:p>
          <a:p>
            <a:pPr marL="342900" indent="-342900" algn="just">
              <a:lnSpc>
                <a:spcPct val="130000"/>
              </a:lnSpc>
              <a:spcBef>
                <a:spcPts val="600"/>
              </a:spcBef>
              <a:spcAft>
                <a:spcPts val="600"/>
              </a:spcAft>
              <a:buClr>
                <a:schemeClr val="tx1"/>
              </a:buClr>
              <a:buFont typeface="+mj-lt"/>
              <a:buAutoNum type="arabicPeriod"/>
            </a:pPr>
            <a:r>
              <a:rPr lang="zh-CN" altLang="en-US" sz="1600" dirty="0">
                <a:latin typeface="+mn-ea"/>
              </a:rPr>
              <a:t>使用 </a:t>
            </a:r>
            <a:r>
              <a:rPr lang="en-US" altLang="zh-CN" sz="1600" dirty="0" err="1">
                <a:latin typeface="+mn-ea"/>
              </a:rPr>
              <a:t>gcc</a:t>
            </a:r>
            <a:r>
              <a:rPr lang="en-US" altLang="zh-CN" sz="1600" dirty="0">
                <a:latin typeface="+mn-ea"/>
              </a:rPr>
              <a:t> -Wall -g -o </a:t>
            </a:r>
            <a:r>
              <a:rPr lang="en-US" altLang="zh-CN" sz="1600" dirty="0" err="1">
                <a:latin typeface="+mn-ea"/>
              </a:rPr>
              <a:t>StackOverflow</a:t>
            </a:r>
            <a:r>
              <a:rPr lang="en-US" altLang="zh-CN" sz="1600" dirty="0">
                <a:latin typeface="+mn-ea"/>
              </a:rPr>
              <a:t> </a:t>
            </a:r>
            <a:r>
              <a:rPr lang="en-US" altLang="zh-CN" sz="1600" dirty="0" err="1">
                <a:latin typeface="+mn-ea"/>
              </a:rPr>
              <a:t>StackOverflow.c</a:t>
            </a:r>
            <a:r>
              <a:rPr lang="en-US" altLang="zh-CN" sz="1600" dirty="0">
                <a:latin typeface="+mn-ea"/>
              </a:rPr>
              <a:t> -</a:t>
            </a:r>
            <a:r>
              <a:rPr lang="en-US" altLang="zh-CN" sz="1600" dirty="0" err="1">
                <a:latin typeface="+mn-ea"/>
              </a:rPr>
              <a:t>fno</a:t>
            </a:r>
            <a:r>
              <a:rPr lang="en-US" altLang="zh-CN" sz="1600" dirty="0">
                <a:latin typeface="+mn-ea"/>
              </a:rPr>
              <a:t>-stack-protector -z </a:t>
            </a:r>
            <a:r>
              <a:rPr lang="en-US" altLang="zh-CN" sz="1600" dirty="0" err="1">
                <a:latin typeface="+mn-ea"/>
              </a:rPr>
              <a:t>execstack</a:t>
            </a:r>
            <a:r>
              <a:rPr lang="en-US" altLang="zh-CN" sz="1600" dirty="0">
                <a:latin typeface="+mn-ea"/>
              </a:rPr>
              <a:t> -m32 </a:t>
            </a:r>
            <a:r>
              <a:rPr lang="zh-CN" altLang="en-US" sz="1600" dirty="0">
                <a:latin typeface="+mn-ea"/>
              </a:rPr>
              <a:t>编译程序，其中</a:t>
            </a:r>
            <a:r>
              <a:rPr lang="en-US" altLang="zh-CN" sz="1600" dirty="0">
                <a:latin typeface="+mn-ea"/>
              </a:rPr>
              <a:t>-g</a:t>
            </a:r>
            <a:r>
              <a:rPr lang="zh-CN" altLang="en-US" sz="1600" dirty="0">
                <a:latin typeface="+mn-ea"/>
              </a:rPr>
              <a:t>代表关闭所有优化机制，</a:t>
            </a:r>
            <a:r>
              <a:rPr lang="en-US" altLang="zh-CN" sz="1600" dirty="0">
                <a:latin typeface="+mn-ea"/>
              </a:rPr>
              <a:t>-</a:t>
            </a:r>
            <a:r>
              <a:rPr lang="en-US" altLang="zh-CN" sz="1600" dirty="0" err="1">
                <a:latin typeface="+mn-ea"/>
              </a:rPr>
              <a:t>fno</a:t>
            </a:r>
            <a:r>
              <a:rPr lang="en-US" altLang="zh-CN" sz="1600" dirty="0">
                <a:latin typeface="+mn-ea"/>
              </a:rPr>
              <a:t>-stack-protector</a:t>
            </a:r>
            <a:r>
              <a:rPr lang="zh-CN" altLang="en-US" sz="1600" dirty="0">
                <a:latin typeface="+mn-ea"/>
              </a:rPr>
              <a:t>代表关闭</a:t>
            </a:r>
            <a:r>
              <a:rPr lang="en-US" altLang="zh-CN" sz="1600" dirty="0">
                <a:latin typeface="+mn-ea"/>
              </a:rPr>
              <a:t>Stack Canary</a:t>
            </a:r>
            <a:r>
              <a:rPr lang="zh-CN" altLang="en-US" sz="1600" dirty="0">
                <a:latin typeface="+mn-ea"/>
              </a:rPr>
              <a:t>保护，</a:t>
            </a:r>
            <a:r>
              <a:rPr lang="en-US" altLang="zh-CN" sz="1600" dirty="0">
                <a:latin typeface="+mn-ea"/>
              </a:rPr>
              <a:t>-z </a:t>
            </a:r>
            <a:r>
              <a:rPr lang="en-US" altLang="zh-CN" sz="1600" dirty="0" err="1">
                <a:latin typeface="+mn-ea"/>
              </a:rPr>
              <a:t>execstack</a:t>
            </a:r>
            <a:r>
              <a:rPr lang="zh-CN" altLang="en-US" sz="1600" dirty="0">
                <a:latin typeface="+mn-ea"/>
              </a:rPr>
              <a:t>代表禁用</a:t>
            </a:r>
            <a:r>
              <a:rPr lang="en-US" altLang="zh-CN" sz="1600" dirty="0">
                <a:latin typeface="+mn-ea"/>
              </a:rPr>
              <a:t>NX</a:t>
            </a:r>
            <a:r>
              <a:rPr lang="zh-CN" altLang="en-US" sz="1600" dirty="0">
                <a:latin typeface="+mn-ea"/>
              </a:rPr>
              <a:t>（</a:t>
            </a:r>
            <a:r>
              <a:rPr lang="en-US" altLang="zh-CN" sz="1600" dirty="0">
                <a:latin typeface="+mn-ea"/>
              </a:rPr>
              <a:t>No-</a:t>
            </a:r>
            <a:r>
              <a:rPr lang="en-US" altLang="zh-CN" sz="1600" dirty="0" err="1">
                <a:latin typeface="+mn-ea"/>
              </a:rPr>
              <a:t>eXecute</a:t>
            </a:r>
            <a:r>
              <a:rPr lang="en-US" altLang="zh-CN" sz="1600" dirty="0">
                <a:latin typeface="+mn-ea"/>
              </a:rPr>
              <a:t> protect</a:t>
            </a:r>
            <a:r>
              <a:rPr lang="zh-CN" altLang="en-US" sz="1600" dirty="0">
                <a:latin typeface="+mn-ea"/>
              </a:rPr>
              <a:t>）保护，</a:t>
            </a:r>
            <a:r>
              <a:rPr lang="en-US" altLang="zh-CN" sz="1600" dirty="0">
                <a:latin typeface="+mn-ea"/>
              </a:rPr>
              <a:t>-m32</a:t>
            </a:r>
            <a:r>
              <a:rPr lang="zh-CN" altLang="en-US" sz="1600" dirty="0">
                <a:latin typeface="+mn-ea"/>
              </a:rPr>
              <a:t>代表在编译阶段将编译目标指定为</a:t>
            </a:r>
            <a:r>
              <a:rPr lang="en-US" altLang="zh-CN" sz="1600" dirty="0">
                <a:latin typeface="+mn-ea"/>
              </a:rPr>
              <a:t>32 </a:t>
            </a:r>
            <a:r>
              <a:rPr lang="zh-CN" altLang="en-US" sz="1600" dirty="0">
                <a:latin typeface="+mn-ea"/>
              </a:rPr>
              <a:t>位</a:t>
            </a:r>
            <a:endParaRPr lang="zh-CN" altLang="en-US" dirty="0">
              <a:latin typeface="+mn-ea"/>
            </a:endParaRPr>
          </a:p>
        </p:txBody>
      </p:sp>
    </p:spTree>
    <p:extLst>
      <p:ext uri="{BB962C8B-B14F-4D97-AF65-F5344CB8AC3E}">
        <p14:creationId xmlns:p14="http://schemas.microsoft.com/office/powerpoint/2010/main" val="2318321901"/>
      </p:ext>
    </p:extLst>
  </p:cSld>
  <p:clrMapOvr>
    <a:masterClrMapping/>
  </p:clrMapOvr>
  <p:transition spd="med">
    <p:fade/>
  </p:transition>
</p:sld>
</file>

<file path=ppt/theme/theme1.xml><?xml version="1.0" encoding="utf-8"?>
<a:theme xmlns:a="http://schemas.openxmlformats.org/drawingml/2006/main" name="封6​​">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1​​">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10321</TotalTime>
  <Words>391</Words>
  <Application>Microsoft Office PowerPoint</Application>
  <PresentationFormat>宽屏</PresentationFormat>
  <Paragraphs>27</Paragraphs>
  <Slides>4</Slides>
  <Notes>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4</vt:i4>
      </vt:variant>
    </vt:vector>
  </HeadingPairs>
  <TitlesOfParts>
    <vt:vector size="13" baseType="lpstr">
      <vt:lpstr>等线</vt:lpstr>
      <vt:lpstr>微软雅黑</vt:lpstr>
      <vt:lpstr>微软雅黑 Light</vt:lpstr>
      <vt:lpstr>Arial</vt:lpstr>
      <vt:lpstr>Century Gothic</vt:lpstr>
      <vt:lpstr>Times New Roman</vt:lpstr>
      <vt:lpstr>Wingdings</vt:lpstr>
      <vt:lpstr>封6​​</vt:lpstr>
      <vt:lpstr>目1​​</vt:lpstr>
      <vt:lpstr>PowerPoint 演示文稿</vt:lpstr>
      <vt:lpstr>第7章操作系统安全</vt:lpstr>
      <vt:lpstr>第7章操作系统安全</vt:lpstr>
      <vt:lpstr>第7章操作系统安全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孟 玲</dc:creator>
  <cp:lastModifiedBy>魏 雅倩</cp:lastModifiedBy>
  <cp:revision>1870</cp:revision>
  <dcterms:created xsi:type="dcterms:W3CDTF">2020-10-27T09:09:46Z</dcterms:created>
  <dcterms:modified xsi:type="dcterms:W3CDTF">2023-04-15T13:31:40Z</dcterms:modified>
</cp:coreProperties>
</file>