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6"/>
  </p:notesMasterIdLst>
  <p:sldIdLst>
    <p:sldId id="1836" r:id="rId3"/>
    <p:sldId id="2735" r:id="rId4"/>
    <p:sldId id="2736"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 玲" initials="孟" lastIdx="1" clrIdx="0">
    <p:extLst>
      <p:ext uri="{19B8F6BF-5375-455C-9EA6-DF929625EA0E}">
        <p15:presenceInfo xmlns:p15="http://schemas.microsoft.com/office/powerpoint/2012/main" userId="d6e8483664069b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C39"/>
    <a:srgbClr val="A13F0B"/>
    <a:srgbClr val="F4B183"/>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84" autoAdjust="0"/>
    <p:restoredTop sz="91222" autoAdjust="0"/>
  </p:normalViewPr>
  <p:slideViewPr>
    <p:cSldViewPr snapToGrid="0">
      <p:cViewPr varScale="1">
        <p:scale>
          <a:sx n="88" d="100"/>
          <a:sy n="88" d="100"/>
        </p:scale>
        <p:origin x="520" y="6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42B48-ECC0-479B-94FB-D5D8A9F348A5}" type="datetimeFigureOut">
              <a:rPr lang="zh-CN" altLang="en-US" smtClean="0"/>
              <a:t>2023/4/15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14540-1476-4D8D-AEA9-3FD8EADDB544}" type="slidenum">
              <a:rPr lang="zh-CN" altLang="en-US" smtClean="0"/>
              <a:t>‹#›</a:t>
            </a:fld>
            <a:endParaRPr lang="zh-CN" altLang="en-US"/>
          </a:p>
        </p:txBody>
      </p:sp>
    </p:spTree>
    <p:extLst>
      <p:ext uri="{BB962C8B-B14F-4D97-AF65-F5344CB8AC3E}">
        <p14:creationId xmlns:p14="http://schemas.microsoft.com/office/powerpoint/2010/main" val="283101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该</a:t>
            </a:r>
            <a:r>
              <a:rPr lang="en-US" altLang="zh-CN" dirty="0"/>
              <a:t>PPT</a:t>
            </a:r>
            <a:r>
              <a:rPr lang="zh-CN" altLang="en-US" dirty="0"/>
              <a:t>为网络空间安全导论课程</a:t>
            </a:r>
            <a:r>
              <a:rPr lang="en-US" altLang="zh-CN" dirty="0"/>
              <a:t>-</a:t>
            </a:r>
            <a:r>
              <a:rPr lang="zh-CN" altLang="en-US" dirty="0"/>
              <a:t>第</a:t>
            </a:r>
            <a:r>
              <a:rPr lang="en-US" altLang="zh-CN" dirty="0"/>
              <a:t>14</a:t>
            </a:r>
            <a:r>
              <a:rPr lang="zh-CN" altLang="en-US"/>
              <a:t>章人工智能算法安全</a:t>
            </a:r>
            <a:r>
              <a:rPr lang="en-US" altLang="zh-CN"/>
              <a:t>-</a:t>
            </a:r>
            <a:r>
              <a:rPr lang="zh-CN" altLang="en-US" dirty="0"/>
              <a:t>实验介绍</a:t>
            </a:r>
            <a:r>
              <a:rPr lang="en-US" altLang="zh-CN" dirty="0"/>
              <a:t>PPT</a:t>
            </a:r>
            <a:r>
              <a:rPr lang="zh-CN" altLang="en-US" dirty="0"/>
              <a:t>，如果有问题可发送邮件至</a:t>
            </a:r>
            <a:r>
              <a:rPr lang="en-US" altLang="zh-CN" dirty="0"/>
              <a:t>3220200971@bit.edu.cn</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4669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t>2</a:t>
            </a:fld>
            <a:endParaRPr lang="zh-CN" altLang="en-US"/>
          </a:p>
        </p:txBody>
      </p:sp>
    </p:spTree>
    <p:extLst>
      <p:ext uri="{BB962C8B-B14F-4D97-AF65-F5344CB8AC3E}">
        <p14:creationId xmlns:p14="http://schemas.microsoft.com/office/powerpoint/2010/main" val="1275018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t>3</a:t>
            </a:fld>
            <a:endParaRPr lang="zh-CN" altLang="en-US"/>
          </a:p>
        </p:txBody>
      </p:sp>
    </p:spTree>
    <p:extLst>
      <p:ext uri="{BB962C8B-B14F-4D97-AF65-F5344CB8AC3E}">
        <p14:creationId xmlns:p14="http://schemas.microsoft.com/office/powerpoint/2010/main" val="1458360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a:extLst>
              <a:ext uri="{FF2B5EF4-FFF2-40B4-BE49-F238E27FC236}">
                <a16:creationId xmlns:a16="http://schemas.microsoft.com/office/drawing/2014/main" id="{094E4669-55C5-874C-A68C-6E431CC09A50}"/>
              </a:ext>
            </a:extLst>
          </p:cNvPr>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41" name="矩形 40">
            <a:extLst>
              <a:ext uri="{FF2B5EF4-FFF2-40B4-BE49-F238E27FC236}">
                <a16:creationId xmlns:a16="http://schemas.microsoft.com/office/drawing/2014/main" id="{752274E9-6CD8-164F-A448-48D8BF6118A2}"/>
              </a:ext>
            </a:extLst>
          </p:cNvPr>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tabLst/>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pic>
        <p:nvPicPr>
          <p:cNvPr id="42" name="图片 4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1" i="0" u="none" strike="noStrike" kern="1200" cap="none" spc="100" normalizeH="0" baseline="0" noProof="0" dirty="0">
                <a:ln>
                  <a:noFill/>
                </a:ln>
                <a:solidFill>
                  <a:srgbClr val="A2A2A2"/>
                </a:solidFill>
                <a:effectLst/>
                <a:uLnTx/>
                <a:uFillTx/>
                <a:latin typeface="微软雅黑"/>
                <a:ea typeface="微软雅黑"/>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6" name="Freeform 6">
                <a:extLst>
                  <a:ext uri="{FF2B5EF4-FFF2-40B4-BE49-F238E27FC236}">
                    <a16:creationId xmlns:a16="http://schemas.microsoft.com/office/drawing/2014/main" id="{CC1FA68D-3307-481A-8E89-D3CB2E8693F4}"/>
                  </a:ext>
                </a:extLst>
              </p:cNvPr>
              <p:cNvSpPr>
                <a:spLocks/>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82"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3"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8" name="组合 77">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79"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0"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1"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73"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4"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35" name="组合 34">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71"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2"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36" name="组合 35">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68"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9"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0"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40"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43668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a:extLst>
                <a:ext uri="{FF2B5EF4-FFF2-40B4-BE49-F238E27FC236}">
                  <a16:creationId xmlns:a16="http://schemas.microsoft.com/office/drawing/2014/main" id="{77A3E9FF-E8D6-4864-AD9A-BC3E704158E7}"/>
                </a:ext>
              </a:extLst>
            </p:cNvPr>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a:extLst>
                <a:ext uri="{FF2B5EF4-FFF2-40B4-BE49-F238E27FC236}">
                  <a16:creationId xmlns:a16="http://schemas.microsoft.com/office/drawing/2014/main" id="{0B39D90D-B980-4ADB-95FB-F043B008E76D}"/>
                </a:ext>
              </a:extLst>
            </p:cNvPr>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a:extLst>
              <a:ext uri="{FF2B5EF4-FFF2-40B4-BE49-F238E27FC236}">
                <a16:creationId xmlns:a16="http://schemas.microsoft.com/office/drawing/2014/main" id="{1375EC85-F9E6-44D2-9F15-53B5B6F75476}"/>
              </a:ext>
            </a:extLst>
          </p:cNvPr>
          <p:cNvCxnSpPr>
            <a:cxnSpLocks/>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1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10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2" name="组合 9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10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47099731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目录样式1">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567"/>
            <a:ext cx="5022689" cy="6857433"/>
          </a:xfrm>
          <a:prstGeom prst="rect">
            <a:avLst/>
          </a:prstGeom>
        </p:spPr>
      </p:pic>
      <p:sp>
        <p:nvSpPr>
          <p:cNvPr id="3" name="矩形 白1">
            <a:extLst>
              <a:ext uri="{FF2B5EF4-FFF2-40B4-BE49-F238E27FC236}">
                <a16:creationId xmlns:a16="http://schemas.microsoft.com/office/drawing/2014/main" id="{7A935A22-FEEB-4B78-9916-163644E822AB}"/>
              </a:ext>
            </a:extLst>
          </p:cNvPr>
          <p:cNvSpPr/>
          <p:nvPr userDrawn="1"/>
        </p:nvSpPr>
        <p:spPr>
          <a:xfrm rot="5400000">
            <a:off x="-917658" y="918223"/>
            <a:ext cx="6858002" cy="5022690"/>
          </a:xfrm>
          <a:prstGeom prst="rect">
            <a:avLst/>
          </a:prstGeom>
          <a:gradFill flip="none" rotWithShape="1">
            <a:gsLst>
              <a:gs pos="50000">
                <a:schemeClr val="bg1">
                  <a:alpha val="50000"/>
                </a:schemeClr>
              </a:gs>
              <a:gs pos="0">
                <a:schemeClr val="bg1"/>
              </a:gs>
              <a:gs pos="100000">
                <a:srgbClr val="FFFFFF">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263284836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2023/4/15</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2136777863"/>
      </p:ext>
    </p:extLst>
  </p:cSld>
  <p:clrMap bg1="lt1" tx1="dk1" bg2="lt2" tx2="dk2" accent1="accent1" accent2="accent2" accent3="accent3" accent4="accent4" accent5="accent5" accent6="accent6" hlink="hlink" folHlink="folHlink"/>
  <p:sldLayoutIdLst>
    <p:sldLayoutId id="2147483661" r:id="rId1"/>
    <p:sldLayoutId id="2147483684"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2023/4/15</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614538623"/>
      </p:ext>
    </p:extLst>
  </p:cSld>
  <p:clrMap bg1="lt1" tx1="dk1" bg2="lt2" tx2="dk2" accent1="accent1" accent2="accent2" accent3="accent3" accent4="accent4" accent5="accent5" accent6="accent6" hlink="hlink" folHlink="folHlink"/>
  <p:sldLayoutIdLst>
    <p:sldLayoutId id="2147483663" r:id="rId1"/>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A453CE20-6C14-4C4C-84F7-26422658A810}"/>
              </a:ext>
            </a:extLst>
          </p:cNvPr>
          <p:cNvSpPr txBox="1">
            <a:spLocks/>
          </p:cNvSpPr>
          <p:nvPr/>
        </p:nvSpPr>
        <p:spPr>
          <a:xfrm>
            <a:off x="479223" y="4586282"/>
            <a:ext cx="11233553" cy="892503"/>
          </a:xfrm>
          <a:prstGeom prst="rect">
            <a:avLst/>
          </a:prstGeom>
        </p:spPr>
        <p:txBody>
          <a:bodyPr tIns="0" bIns="0" anchor="ctr"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lvl="0" algn="ctr" fontAlgn="base">
              <a:spcAft>
                <a:spcPct val="0"/>
              </a:spcAft>
              <a:defRPr/>
            </a:pPr>
            <a:r>
              <a:rPr kumimoji="0" lang="zh-CN" altLang="en-US" sz="3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网络空间安全导论课程实验介绍</a:t>
            </a:r>
          </a:p>
        </p:txBody>
      </p:sp>
    </p:spTree>
    <p:extLst>
      <p:ext uri="{BB962C8B-B14F-4D97-AF65-F5344CB8AC3E}">
        <p14:creationId xmlns:p14="http://schemas.microsoft.com/office/powerpoint/2010/main" val="303764661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DF3CB-A83F-4CEF-9351-246CE3DD49B5}"/>
              </a:ext>
            </a:extLst>
          </p:cNvPr>
          <p:cNvSpPr>
            <a:spLocks noGrp="1"/>
          </p:cNvSpPr>
          <p:nvPr>
            <p:ph type="title"/>
          </p:nvPr>
        </p:nvSpPr>
        <p:spPr/>
        <p:txBody>
          <a:bodyPr/>
          <a:lstStyle/>
          <a:p>
            <a:r>
              <a:rPr lang="zh-CN" altLang="en-US" dirty="0"/>
              <a:t>第</a:t>
            </a:r>
            <a:r>
              <a:rPr lang="en-US" altLang="zh-CN" dirty="0"/>
              <a:t>14</a:t>
            </a:r>
            <a:r>
              <a:rPr lang="zh-CN" altLang="en-US" dirty="0"/>
              <a:t>章人工智能算法安全</a:t>
            </a:r>
          </a:p>
        </p:txBody>
      </p:sp>
      <p:sp>
        <p:nvSpPr>
          <p:cNvPr id="45" name="文本框 44">
            <a:extLst>
              <a:ext uri="{FF2B5EF4-FFF2-40B4-BE49-F238E27FC236}">
                <a16:creationId xmlns:a16="http://schemas.microsoft.com/office/drawing/2014/main" id="{8109BE6F-DEEC-4800-8E2D-A1ABA33B5756}"/>
              </a:ext>
            </a:extLst>
          </p:cNvPr>
          <p:cNvSpPr txBox="1"/>
          <p:nvPr/>
        </p:nvSpPr>
        <p:spPr>
          <a:xfrm>
            <a:off x="497205" y="1027429"/>
            <a:ext cx="11197590" cy="453457"/>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后门攻击的实现</a:t>
            </a:r>
          </a:p>
        </p:txBody>
      </p:sp>
      <p:sp>
        <p:nvSpPr>
          <p:cNvPr id="3" name="文本框 2">
            <a:extLst>
              <a:ext uri="{FF2B5EF4-FFF2-40B4-BE49-F238E27FC236}">
                <a16:creationId xmlns:a16="http://schemas.microsoft.com/office/drawing/2014/main" id="{CF896172-2176-FCB2-9D47-9E5C4BABB0EF}"/>
              </a:ext>
            </a:extLst>
          </p:cNvPr>
          <p:cNvSpPr txBox="1"/>
          <p:nvPr/>
        </p:nvSpPr>
        <p:spPr>
          <a:xfrm>
            <a:off x="846826" y="2018680"/>
            <a:ext cx="11197590" cy="3707490"/>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实验原理：</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面向人工智能算法的后门攻击，是指在不改变原有人工智能算法所依赖的深度学习模型结构的条件下，通过向训练数据中增加特定模式的噪音，并按照一定的规则修改训练数据的标签，达到人工智能技术在没有遇到特定模式的噪音时能够正常工作，而一旦遇到包含了特定模式的噪音的数据就会输出与预定规则相匹配的错误行为</a:t>
            </a:r>
            <a:endParaRPr lang="en-US" altLang="zh-CN" dirty="0">
              <a:latin typeface="+mn-ea"/>
            </a:endParaRPr>
          </a:p>
          <a:p>
            <a:pPr algn="just">
              <a:lnSpc>
                <a:spcPct val="130000"/>
              </a:lnSpc>
              <a:spcBef>
                <a:spcPts val="600"/>
              </a:spcBef>
              <a:spcAft>
                <a:spcPts val="600"/>
              </a:spcAft>
              <a:buClr>
                <a:schemeClr val="tx1"/>
              </a:buClr>
            </a:pPr>
            <a:r>
              <a:rPr lang="zh-CN" altLang="en-US" b="1" dirty="0">
                <a:latin typeface="+mn-ea"/>
              </a:rPr>
              <a:t>实验目的：</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参考所给论文和代码，实现后门攻击</a:t>
            </a:r>
            <a:endParaRPr lang="en-US" altLang="zh-CN" dirty="0">
              <a:latin typeface="+mn-ea"/>
            </a:endParaRPr>
          </a:p>
          <a:p>
            <a:pPr algn="just">
              <a:lnSpc>
                <a:spcPct val="130000"/>
              </a:lnSpc>
              <a:spcBef>
                <a:spcPts val="600"/>
              </a:spcBef>
              <a:spcAft>
                <a:spcPts val="600"/>
              </a:spcAft>
              <a:buClr>
                <a:schemeClr val="tx1"/>
              </a:buClr>
            </a:pPr>
            <a:r>
              <a:rPr lang="zh-CN" altLang="en-US" b="1" dirty="0">
                <a:latin typeface="+mn-ea"/>
              </a:rPr>
              <a:t>实验环境：</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支持 </a:t>
            </a:r>
            <a:r>
              <a:rPr lang="en-US" altLang="zh-CN" dirty="0">
                <a:latin typeface="+mn-ea"/>
              </a:rPr>
              <a:t>Pytorch</a:t>
            </a:r>
            <a:r>
              <a:rPr lang="zh-CN" altLang="en-US" dirty="0">
                <a:latin typeface="+mn-ea"/>
              </a:rPr>
              <a:t>深度学习框架、支持 </a:t>
            </a:r>
            <a:r>
              <a:rPr lang="en-US" altLang="zh-CN" dirty="0">
                <a:latin typeface="+mn-ea"/>
              </a:rPr>
              <a:t>Python 3.5</a:t>
            </a:r>
            <a:r>
              <a:rPr lang="zh-CN" altLang="en-US" dirty="0">
                <a:latin typeface="+mn-ea"/>
              </a:rPr>
              <a:t>或更高版本的编程环境</a:t>
            </a:r>
            <a:endParaRPr lang="en-US" altLang="zh-CN" dirty="0">
              <a:latin typeface="+mn-ea"/>
            </a:endParaRPr>
          </a:p>
        </p:txBody>
      </p:sp>
    </p:spTree>
    <p:extLst>
      <p:ext uri="{BB962C8B-B14F-4D97-AF65-F5344CB8AC3E}">
        <p14:creationId xmlns:p14="http://schemas.microsoft.com/office/powerpoint/2010/main" val="263032269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DF3CB-A83F-4CEF-9351-246CE3DD49B5}"/>
              </a:ext>
            </a:extLst>
          </p:cNvPr>
          <p:cNvSpPr>
            <a:spLocks noGrp="1"/>
          </p:cNvSpPr>
          <p:nvPr>
            <p:ph type="title"/>
          </p:nvPr>
        </p:nvSpPr>
        <p:spPr/>
        <p:txBody>
          <a:bodyPr/>
          <a:lstStyle/>
          <a:p>
            <a:r>
              <a:rPr lang="zh-CN" altLang="en-US" dirty="0"/>
              <a:t>第</a:t>
            </a:r>
            <a:r>
              <a:rPr lang="en-US" altLang="zh-CN" dirty="0"/>
              <a:t>14</a:t>
            </a:r>
            <a:r>
              <a:rPr lang="zh-CN" altLang="en-US" dirty="0"/>
              <a:t>章人工智能算法安全</a:t>
            </a:r>
          </a:p>
        </p:txBody>
      </p:sp>
      <p:sp>
        <p:nvSpPr>
          <p:cNvPr id="45" name="文本框 44">
            <a:extLst>
              <a:ext uri="{FF2B5EF4-FFF2-40B4-BE49-F238E27FC236}">
                <a16:creationId xmlns:a16="http://schemas.microsoft.com/office/drawing/2014/main" id="{8109BE6F-DEEC-4800-8E2D-A1ABA33B5756}"/>
              </a:ext>
            </a:extLst>
          </p:cNvPr>
          <p:cNvSpPr txBox="1"/>
          <p:nvPr/>
        </p:nvSpPr>
        <p:spPr>
          <a:xfrm>
            <a:off x="497205" y="1027429"/>
            <a:ext cx="11197590" cy="453457"/>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后门攻击的实现</a:t>
            </a:r>
          </a:p>
        </p:txBody>
      </p:sp>
      <p:pic>
        <p:nvPicPr>
          <p:cNvPr id="4" name="图片 3">
            <a:extLst>
              <a:ext uri="{FF2B5EF4-FFF2-40B4-BE49-F238E27FC236}">
                <a16:creationId xmlns:a16="http://schemas.microsoft.com/office/drawing/2014/main" id="{7BFF414A-1B94-4B17-23C2-8B5F183D936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082" r="10048" b="17243"/>
          <a:stretch/>
        </p:blipFill>
        <p:spPr bwMode="auto">
          <a:xfrm>
            <a:off x="5970855" y="3213108"/>
            <a:ext cx="5985676" cy="2916000"/>
          </a:xfrm>
          <a:prstGeom prst="rect">
            <a:avLst/>
          </a:prstGeom>
          <a:noFill/>
          <a:ln>
            <a:solidFill>
              <a:schemeClr val="accent1"/>
            </a:solidFill>
          </a:ln>
          <a:extLst>
            <a:ext uri="{53640926-AAD7-44D8-BBD7-CCE9431645EC}">
              <a14:shadowObscured xmlns:a14="http://schemas.microsoft.com/office/drawing/2010/main"/>
            </a:ext>
          </a:extLst>
        </p:spPr>
      </p:pic>
      <p:sp>
        <p:nvSpPr>
          <p:cNvPr id="5" name="文本框 4">
            <a:extLst>
              <a:ext uri="{FF2B5EF4-FFF2-40B4-BE49-F238E27FC236}">
                <a16:creationId xmlns:a16="http://schemas.microsoft.com/office/drawing/2014/main" id="{FAA90B05-63D3-23BA-F68E-BA11068D5241}"/>
              </a:ext>
            </a:extLst>
          </p:cNvPr>
          <p:cNvSpPr txBox="1"/>
          <p:nvPr/>
        </p:nvSpPr>
        <p:spPr>
          <a:xfrm>
            <a:off x="876031" y="3288540"/>
            <a:ext cx="4802873" cy="2885726"/>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实验思路举例：</a:t>
            </a:r>
            <a:endParaRPr lang="en-US" altLang="zh-CN" b="1"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实现</a:t>
            </a:r>
            <a:r>
              <a:rPr lang="en-US" altLang="zh-CN" dirty="0">
                <a:latin typeface="+mn-ea"/>
              </a:rPr>
              <a:t>MNIST</a:t>
            </a:r>
            <a:r>
              <a:rPr lang="zh-CN" altLang="en-US" dirty="0">
                <a:latin typeface="+mn-ea"/>
              </a:rPr>
              <a:t>数据集上的后门攻击方案：如右图所示，给部分图片添加</a:t>
            </a:r>
            <a:r>
              <a:rPr lang="en-US" altLang="zh-CN" dirty="0">
                <a:latin typeface="+mn-ea"/>
              </a:rPr>
              <a:t>Trigger</a:t>
            </a:r>
            <a:r>
              <a:rPr lang="zh-CN" altLang="en-US" dirty="0">
                <a:latin typeface="+mn-ea"/>
              </a:rPr>
              <a:t>，指定标签后参与训练</a:t>
            </a:r>
            <a:endParaRPr lang="en-US" altLang="zh-CN"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在实验过程中，尝试不同比例的后门攻击样本来干扰模型训练。根据实验结果，分析总结后门攻击之所以能够成功的本质</a:t>
            </a:r>
          </a:p>
        </p:txBody>
      </p:sp>
      <p:sp>
        <p:nvSpPr>
          <p:cNvPr id="6" name="文本框 5">
            <a:extLst>
              <a:ext uri="{FF2B5EF4-FFF2-40B4-BE49-F238E27FC236}">
                <a16:creationId xmlns:a16="http://schemas.microsoft.com/office/drawing/2014/main" id="{5BE88302-4E39-06B2-E4ED-84804106DE6B}"/>
              </a:ext>
            </a:extLst>
          </p:cNvPr>
          <p:cNvSpPr txBox="1"/>
          <p:nvPr/>
        </p:nvSpPr>
        <p:spPr>
          <a:xfrm>
            <a:off x="837201" y="1845425"/>
            <a:ext cx="11197590" cy="931345"/>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参考论文：</a:t>
            </a:r>
            <a:r>
              <a:rPr lang="en-US" altLang="zh-CN" dirty="0" err="1">
                <a:latin typeface="+mn-ea"/>
              </a:rPr>
              <a:t>BadNets</a:t>
            </a:r>
            <a:r>
              <a:rPr lang="en-US" altLang="zh-CN" dirty="0">
                <a:latin typeface="+mn-ea"/>
              </a:rPr>
              <a:t>: Identifying Vulnerabilities in the Machine Learning Model Supply Chain</a:t>
            </a:r>
          </a:p>
          <a:p>
            <a:pPr algn="just">
              <a:lnSpc>
                <a:spcPct val="130000"/>
              </a:lnSpc>
              <a:spcBef>
                <a:spcPts val="600"/>
              </a:spcBef>
              <a:spcAft>
                <a:spcPts val="600"/>
              </a:spcAft>
              <a:buClr>
                <a:schemeClr val="tx1"/>
              </a:buClr>
            </a:pPr>
            <a:r>
              <a:rPr lang="zh-CN" altLang="en-US" b="1" dirty="0">
                <a:latin typeface="+mn-ea"/>
              </a:rPr>
              <a:t>参考代码：</a:t>
            </a:r>
            <a:r>
              <a:rPr lang="en-US" altLang="zh-CN" dirty="0">
                <a:latin typeface="+mn-ea"/>
              </a:rPr>
              <a:t>https://github.com/GeorgeTzannetos/badnets</a:t>
            </a:r>
            <a:r>
              <a:rPr lang="zh-CN" altLang="en-US" dirty="0">
                <a:latin typeface="+mn-ea"/>
              </a:rPr>
              <a:t>（也可参考其他实现版本）</a:t>
            </a:r>
            <a:endParaRPr lang="en-US" altLang="zh-CN" dirty="0">
              <a:latin typeface="+mn-ea"/>
            </a:endParaRPr>
          </a:p>
        </p:txBody>
      </p:sp>
    </p:spTree>
    <p:extLst>
      <p:ext uri="{BB962C8B-B14F-4D97-AF65-F5344CB8AC3E}">
        <p14:creationId xmlns:p14="http://schemas.microsoft.com/office/powerpoint/2010/main" val="3569719716"/>
      </p:ext>
    </p:extLst>
  </p:cSld>
  <p:clrMapOvr>
    <a:masterClrMapping/>
  </p:clrMapOvr>
  <p:transition spd="med">
    <p:fade/>
  </p:transition>
</p:sld>
</file>

<file path=ppt/theme/theme1.xml><?xml version="1.0" encoding="utf-8"?>
<a:theme xmlns:a="http://schemas.openxmlformats.org/drawingml/2006/main" name="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1​​">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10323</TotalTime>
  <Words>275</Words>
  <Application>Microsoft Office PowerPoint</Application>
  <PresentationFormat>宽屏</PresentationFormat>
  <Paragraphs>20</Paragraphs>
  <Slides>3</Slides>
  <Notes>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vt:i4>
      </vt:variant>
    </vt:vector>
  </HeadingPairs>
  <TitlesOfParts>
    <vt:vector size="12" baseType="lpstr">
      <vt:lpstr>等线</vt:lpstr>
      <vt:lpstr>微软雅黑</vt:lpstr>
      <vt:lpstr>微软雅黑 Light</vt:lpstr>
      <vt:lpstr>Arial</vt:lpstr>
      <vt:lpstr>Century Gothic</vt:lpstr>
      <vt:lpstr>Times New Roman</vt:lpstr>
      <vt:lpstr>Wingdings</vt:lpstr>
      <vt:lpstr>封6​​</vt:lpstr>
      <vt:lpstr>目1​​</vt:lpstr>
      <vt:lpstr>PowerPoint 演示文稿</vt:lpstr>
      <vt:lpstr>第14章人工智能算法安全</vt:lpstr>
      <vt:lpstr>第14章人工智能算法安全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孟 玲</dc:creator>
  <cp:lastModifiedBy>魏 雅倩</cp:lastModifiedBy>
  <cp:revision>1875</cp:revision>
  <dcterms:created xsi:type="dcterms:W3CDTF">2020-10-27T09:09:46Z</dcterms:created>
  <dcterms:modified xsi:type="dcterms:W3CDTF">2023-04-15T13:33:59Z</dcterms:modified>
</cp:coreProperties>
</file>