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8"/>
  </p:notesMasterIdLst>
  <p:sldIdLst>
    <p:sldId id="1836" r:id="rId3"/>
    <p:sldId id="2735" r:id="rId4"/>
    <p:sldId id="2736" r:id="rId5"/>
    <p:sldId id="2737" r:id="rId6"/>
    <p:sldId id="273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 autoAdjust="0"/>
    <p:restoredTop sz="88235" autoAdjust="0"/>
  </p:normalViewPr>
  <p:slideViewPr>
    <p:cSldViewPr snapToGrid="0">
      <p:cViewPr varScale="1">
        <p:scale>
          <a:sx n="85" d="100"/>
          <a:sy n="85" d="100"/>
        </p:scale>
        <p:origin x="62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</a:t>
            </a:r>
            <a:r>
              <a:rPr lang="en-US" altLang="zh-CN" dirty="0"/>
              <a:t>PPT</a:t>
            </a:r>
            <a:r>
              <a:rPr lang="zh-CN" altLang="en-US" dirty="0"/>
              <a:t>为网络空间安全导论课程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/>
              <a:t>章人工智能算法安全</a:t>
            </a:r>
            <a:r>
              <a:rPr lang="en-US" altLang="zh-CN"/>
              <a:t>-</a:t>
            </a:r>
            <a:r>
              <a:rPr lang="zh-CN" altLang="en-US" dirty="0"/>
              <a:t>实验介绍</a:t>
            </a:r>
            <a:r>
              <a:rPr lang="en-US" altLang="zh-CN" dirty="0"/>
              <a:t>PPT</a:t>
            </a:r>
            <a:r>
              <a:rPr lang="zh-CN" altLang="en-US" dirty="0"/>
              <a:t>，如果有问题可发送邮件至</a:t>
            </a:r>
            <a:r>
              <a:rPr lang="en-US" altLang="zh-CN" dirty="0"/>
              <a:t>3220200971@bit.edu.cn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后门攻击参考实现连接：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https://github.com/verazuo/badnets-pytorch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https://github.com/GeorgeTzannetos/badnets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其他后门攻击防御参考实现连接：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https://github.com/tonggege001/MyNeuralCleanse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（仅供参考，可寻找其他实现）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6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与神经元修剪相比，</a:t>
            </a:r>
            <a:r>
              <a:rPr lang="en-US" altLang="zh-CN" dirty="0"/>
              <a:t>unlearning</a:t>
            </a:r>
            <a:r>
              <a:rPr lang="zh-CN" altLang="en-US" dirty="0"/>
              <a:t>使得模型通过训练来决定哪些权重（而非神经元）应该进行更新。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章人工智能算法安全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后门攻击的防御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779117"/>
            <a:ext cx="10457444" cy="370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面向后门攻击的防御，指的是利用数据的独特属性或者精心设计的防御机制，来降低后门攻击的成功率。为了防御后门攻击，本实验可以主动地识别输入数据中是否包含用于后门攻击的触发器（也就是特定模式的噪音），或者通过数据的其他特性来削弱甚至抵消后门攻击的性能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在已实现后门攻击的基础之上，参考所给论文，实现后门攻击的防御。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>
                <a:latin typeface="+mn-ea"/>
              </a:rPr>
              <a:t>支持 </a:t>
            </a:r>
            <a:r>
              <a:rPr lang="en-US" altLang="zh-CN">
                <a:latin typeface="+mn-ea"/>
              </a:rPr>
              <a:t>Pytorch</a:t>
            </a:r>
            <a:r>
              <a:rPr lang="zh-CN" altLang="en-US" dirty="0">
                <a:latin typeface="+mn-ea"/>
              </a:rPr>
              <a:t>深度学习框架、支持 </a:t>
            </a:r>
            <a:r>
              <a:rPr lang="en-US" altLang="zh-CN" dirty="0">
                <a:latin typeface="+mn-ea"/>
              </a:rPr>
              <a:t>Python 3.5</a:t>
            </a:r>
            <a:r>
              <a:rPr lang="zh-CN" altLang="en-US" dirty="0">
                <a:latin typeface="+mn-ea"/>
              </a:rPr>
              <a:t>或更高版本的编程环境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3226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4379381-CFCF-4B8A-864B-73D87BE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27" y="5317893"/>
            <a:ext cx="4910154" cy="8325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5603BC-7960-4C98-B1D7-C01574CB4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87"/>
          <a:stretch/>
        </p:blipFill>
        <p:spPr>
          <a:xfrm>
            <a:off x="5818412" y="2313017"/>
            <a:ext cx="6194197" cy="30048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章人工智能算法安全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后门攻击的防御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90B05-63D3-23BA-F68E-BA11068D5241}"/>
              </a:ext>
            </a:extLst>
          </p:cNvPr>
          <p:cNvSpPr txBox="1"/>
          <p:nvPr/>
        </p:nvSpPr>
        <p:spPr>
          <a:xfrm>
            <a:off x="600910" y="2649500"/>
            <a:ext cx="4910154" cy="252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实验思路：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训练一个能将后门数据识别为单一指定标签的后门攻击模型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在步骤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模型上，针对每个类别生成一个反向触发器，根据各触发器</a:t>
            </a:r>
            <a:r>
              <a:rPr lang="en-US" altLang="zh-CN" dirty="0">
                <a:latin typeface="+mn-ea"/>
              </a:rPr>
              <a:t>L1</a:t>
            </a:r>
            <a:r>
              <a:rPr lang="zh-CN" altLang="en-US" dirty="0">
                <a:latin typeface="+mn-ea"/>
              </a:rPr>
              <a:t>范数大小，基于</a:t>
            </a:r>
            <a:r>
              <a:rPr lang="en-US" altLang="zh-CN" dirty="0">
                <a:latin typeface="+mn-ea"/>
              </a:rPr>
              <a:t>MAD</a:t>
            </a:r>
            <a:r>
              <a:rPr lang="zh-CN" altLang="en-US" dirty="0">
                <a:latin typeface="+mn-ea"/>
              </a:rPr>
              <a:t>技术，判断该模型确被后门所污染</a:t>
            </a:r>
            <a:endParaRPr lang="en-US" altLang="zh-CN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E88302-4E39-06B2-E4ED-84804106DE6B}"/>
              </a:ext>
            </a:extLst>
          </p:cNvPr>
          <p:cNvSpPr txBox="1"/>
          <p:nvPr/>
        </p:nvSpPr>
        <p:spPr>
          <a:xfrm>
            <a:off x="577850" y="1599520"/>
            <a:ext cx="11197590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参考论文：</a:t>
            </a:r>
            <a:r>
              <a:rPr lang="en-US" altLang="zh-CN" dirty="0">
                <a:latin typeface="+mn-ea"/>
              </a:rPr>
              <a:t>Neural Cleanse: Identifying and Mitigating Backdoor Attacks in Neural Networks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参考代码：</a:t>
            </a:r>
            <a:r>
              <a:rPr lang="en-US" altLang="zh-CN" dirty="0">
                <a:latin typeface="+mn-ea"/>
              </a:rPr>
              <a:t>https://github.com/bolunwang/backdoor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EC6AEE-ABEE-4FA7-98D9-44DF735DB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738" y="5376312"/>
            <a:ext cx="4046385" cy="8325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3D0EAA-03AE-4BBC-A086-DA9D1B5B0349}"/>
              </a:ext>
            </a:extLst>
          </p:cNvPr>
          <p:cNvSpPr txBox="1"/>
          <p:nvPr/>
        </p:nvSpPr>
        <p:spPr>
          <a:xfrm>
            <a:off x="3748446" y="5245024"/>
            <a:ext cx="18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触发器构造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B738898-BC73-4432-8BC6-B97128E0EF09}"/>
              </a:ext>
            </a:extLst>
          </p:cNvPr>
          <p:cNvSpPr/>
          <p:nvPr/>
        </p:nvSpPr>
        <p:spPr>
          <a:xfrm>
            <a:off x="4235778" y="5586374"/>
            <a:ext cx="331347" cy="169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D57F2A-C84F-4DB4-98A2-F6C25493E0EF}"/>
              </a:ext>
            </a:extLst>
          </p:cNvPr>
          <p:cNvSpPr txBox="1"/>
          <p:nvPr/>
        </p:nvSpPr>
        <p:spPr>
          <a:xfrm>
            <a:off x="8526963" y="5859754"/>
            <a:ext cx="2384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触发器生成优化函数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E6BA0B3-AF19-4BA0-9F16-39DFE9743778}"/>
              </a:ext>
            </a:extLst>
          </p:cNvPr>
          <p:cNvSpPr/>
          <p:nvPr/>
        </p:nvSpPr>
        <p:spPr>
          <a:xfrm rot="10800000">
            <a:off x="9387656" y="5707943"/>
            <a:ext cx="331347" cy="169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71971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章人工智能算法安全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后门攻击的防御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90B05-63D3-23BA-F68E-BA11068D5241}"/>
              </a:ext>
            </a:extLst>
          </p:cNvPr>
          <p:cNvSpPr txBox="1"/>
          <p:nvPr/>
        </p:nvSpPr>
        <p:spPr>
          <a:xfrm>
            <a:off x="860855" y="1731186"/>
            <a:ext cx="9037525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实验思路：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 获得后门模型的反向触发器后，从下列三种方法中任选一种，实现后门攻击的防御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0B0BB9-1A12-4F4C-87DA-6E705A29B5E0}"/>
              </a:ext>
            </a:extLst>
          </p:cNvPr>
          <p:cNvSpPr txBox="1"/>
          <p:nvPr/>
        </p:nvSpPr>
        <p:spPr>
          <a:xfrm>
            <a:off x="860855" y="2861099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识别过滤后门输入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9D9B83-B267-42F9-9F6D-BBB7C2604328}"/>
              </a:ext>
            </a:extLst>
          </p:cNvPr>
          <p:cNvSpPr txBox="1"/>
          <p:nvPr/>
        </p:nvSpPr>
        <p:spPr>
          <a:xfrm>
            <a:off x="1150621" y="3190366"/>
            <a:ext cx="986789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建立神经元激活过滤器。激活值定义为第二层到最后一层中激活值排名前1%的神经元的平均激活值。过滤器将后门输入识别为那些激活值高于一定阈值的输入，模型将不对这些输入进行预测。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245F1D-D221-4E6D-AD47-E04DD67BDD2E}"/>
              </a:ext>
            </a:extLst>
          </p:cNvPr>
          <p:cNvSpPr txBox="1"/>
          <p:nvPr/>
        </p:nvSpPr>
        <p:spPr>
          <a:xfrm>
            <a:off x="860855" y="4227410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后门削弱</a:t>
            </a:r>
            <a:r>
              <a:rPr lang="en-US" altLang="zh-CN" dirty="0"/>
              <a:t>——</a:t>
            </a:r>
            <a:r>
              <a:rPr lang="zh-CN" altLang="en-US" dirty="0"/>
              <a:t>剪枝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B931A2-D38B-404A-8472-891BB501E570}"/>
              </a:ext>
            </a:extLst>
          </p:cNvPr>
          <p:cNvSpPr txBox="1"/>
          <p:nvPr/>
        </p:nvSpPr>
        <p:spPr>
          <a:xfrm>
            <a:off x="1150621" y="4592608"/>
            <a:ext cx="9993629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关注神经网络各个中间层神经元的激活值，并修剪一定比例的神经元（优先考虑修改在干净输入和后门输入之间激活差距最大的神经元）。即在推理过程中将这些神经元的输出值设置为</a:t>
            </a:r>
            <a:r>
              <a:rPr lang="en-US" altLang="zh-CN" dirty="0"/>
              <a:t>0</a:t>
            </a:r>
            <a:r>
              <a:rPr lang="zh-CN" altLang="en-US" dirty="0"/>
              <a:t>，当修剪后的模型不再响应反向触发时，停止剪枝。</a:t>
            </a:r>
          </a:p>
        </p:txBody>
      </p:sp>
    </p:spTree>
    <p:extLst>
      <p:ext uri="{BB962C8B-B14F-4D97-AF65-F5344CB8AC3E}">
        <p14:creationId xmlns:p14="http://schemas.microsoft.com/office/powerpoint/2010/main" val="47204209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249067"/>
            <a:ext cx="4542790" cy="480131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章人工智能算法安全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后门攻击的防御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90B05-63D3-23BA-F68E-BA11068D5241}"/>
              </a:ext>
            </a:extLst>
          </p:cNvPr>
          <p:cNvSpPr txBox="1"/>
          <p:nvPr/>
        </p:nvSpPr>
        <p:spPr>
          <a:xfrm>
            <a:off x="826565" y="1730884"/>
            <a:ext cx="9037525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实验思路：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 获得后门模型的反向触发器后，从下列三种方法中任选一种，实现后门攻击的防御</a:t>
            </a:r>
            <a:endParaRPr lang="en-US" altLang="zh-CN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245F1D-D221-4E6D-AD47-E04DD67BDD2E}"/>
              </a:ext>
            </a:extLst>
          </p:cNvPr>
          <p:cNvSpPr txBox="1"/>
          <p:nvPr/>
        </p:nvSpPr>
        <p:spPr>
          <a:xfrm>
            <a:off x="826565" y="2930887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后门削弱</a:t>
            </a:r>
            <a:r>
              <a:rPr lang="en-US" altLang="zh-CN" dirty="0"/>
              <a:t>——Unlearning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B931A2-D38B-404A-8472-891BB501E570}"/>
              </a:ext>
            </a:extLst>
          </p:cNvPr>
          <p:cNvSpPr txBox="1"/>
          <p:nvPr/>
        </p:nvSpPr>
        <p:spPr>
          <a:xfrm>
            <a:off x="1026796" y="3310500"/>
            <a:ext cx="9993629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对后门模型进行重新训练，使得模型遗忘原来的后门。使用步骤</a:t>
            </a:r>
            <a:r>
              <a:rPr lang="en-US" altLang="zh-CN" dirty="0"/>
              <a:t>2</a:t>
            </a:r>
            <a:r>
              <a:rPr lang="zh-CN" altLang="en-US" dirty="0"/>
              <a:t>中获得的反向触发器，将其与正常训练数据结合，且数据对应原本的标签。利用构造的新训练集对模型再次进行训练，使得受到后门攻击的模型可以识别后门输入的正确标签。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5813E2-E997-4570-8E8E-8B1D38A0AE22}"/>
              </a:ext>
            </a:extLst>
          </p:cNvPr>
          <p:cNvSpPr txBox="1"/>
          <p:nvPr/>
        </p:nvSpPr>
        <p:spPr>
          <a:xfrm>
            <a:off x="826565" y="4814650"/>
            <a:ext cx="10957765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实验预期：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在防御之后，模型被攻击成功的概率将会明显下降，但是模型对良性样本预测的准确率也会略有下降。</a:t>
            </a:r>
          </a:p>
        </p:txBody>
      </p:sp>
    </p:spTree>
    <p:extLst>
      <p:ext uri="{BB962C8B-B14F-4D97-AF65-F5344CB8AC3E}">
        <p14:creationId xmlns:p14="http://schemas.microsoft.com/office/powerpoint/2010/main" val="407493366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10410</TotalTime>
  <Words>628</Words>
  <Application>Microsoft Office PowerPoint</Application>
  <PresentationFormat>宽屏</PresentationFormat>
  <Paragraphs>47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第14章人工智能算法安全</vt:lpstr>
      <vt:lpstr>第14章人工智能算法安全</vt:lpstr>
      <vt:lpstr>第14章人工智能算法安全</vt:lpstr>
      <vt:lpstr>第14章人工智能算法安全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1964</cp:revision>
  <dcterms:created xsi:type="dcterms:W3CDTF">2020-10-27T09:09:46Z</dcterms:created>
  <dcterms:modified xsi:type="dcterms:W3CDTF">2023-04-15T13:34:16Z</dcterms:modified>
</cp:coreProperties>
</file>