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 id="2147483656" r:id="rId5"/>
    <p:sldMasterId id="2147483659" r:id="rId6"/>
    <p:sldMasterId id="2147483662" r:id="rId7"/>
    <p:sldMasterId id="2147483665" r:id="rId8"/>
    <p:sldMasterId id="2147483668" r:id="rId9"/>
    <p:sldMasterId id="2147483671" r:id="rId10"/>
    <p:sldMasterId id="2147483674" r:id="rId11"/>
    <p:sldMasterId id="2147483677" r:id="rId12"/>
    <p:sldMasterId id="2147483680" r:id="rId13"/>
    <p:sldMasterId id="2147483683" r:id="rId14"/>
    <p:sldMasterId id="2147483686" r:id="rId15"/>
    <p:sldMasterId id="2147483689" r:id="rId16"/>
    <p:sldMasterId id="2147483692" r:id="rId17"/>
    <p:sldMasterId id="2147483695" r:id="rId18"/>
    <p:sldMasterId id="2147483698" r:id="rId19"/>
  </p:sldMasterIdLst>
  <p:notesMasterIdLst>
    <p:notesMasterId r:id="rId21"/>
  </p:notesMasterIdLst>
  <p:sldIdLst>
    <p:sldId id="1836" r:id="rId20"/>
    <p:sldId id="2731" r:id="rId22"/>
    <p:sldId id="2733" r:id="rId23"/>
    <p:sldId id="2732" r:id="rId24"/>
    <p:sldId id="2735" r:id="rId25"/>
    <p:sldId id="2736" r:id="rId26"/>
    <p:sldId id="2737" r:id="rId27"/>
    <p:sldId id="2738" r:id="rId28"/>
    <p:sldId id="2739" r:id="rId29"/>
    <p:sldId id="2740" r:id="rId30"/>
    <p:sldId id="2741" r:id="rId31"/>
    <p:sldId id="2742" r:id="rId32"/>
    <p:sldId id="2743" r:id="rId33"/>
    <p:sldId id="2744" r:id="rId34"/>
    <p:sldId id="2745" r:id="rId35"/>
    <p:sldId id="2746" r:id="rId36"/>
    <p:sldId id="2747" r:id="rId37"/>
    <p:sldId id="2748" r:id="rId38"/>
    <p:sldId id="2749" r:id="rId39"/>
    <p:sldId id="2750" r:id="rId40"/>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玲" initials="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39"/>
    <a:srgbClr val="A13F0B"/>
    <a:srgbClr val="F4B183"/>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4" autoAdjust="0"/>
    <p:restoredTop sz="84253" autoAdjust="0"/>
  </p:normalViewPr>
  <p:slideViewPr>
    <p:cSldViewPr snapToGrid="0">
      <p:cViewPr varScale="1">
        <p:scale>
          <a:sx n="81" d="100"/>
          <a:sy n="81" d="100"/>
        </p:scale>
        <p:origin x="784" y="5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slide" Target="slides/slide19.xml"/><Relationship Id="rId38" Type="http://schemas.openxmlformats.org/officeDocument/2006/relationships/slide" Target="slides/slide18.xml"/><Relationship Id="rId37" Type="http://schemas.openxmlformats.org/officeDocument/2006/relationships/slide" Target="slides/slide17.xml"/><Relationship Id="rId36" Type="http://schemas.openxmlformats.org/officeDocument/2006/relationships/slide" Target="slides/slide16.xml"/><Relationship Id="rId35" Type="http://schemas.openxmlformats.org/officeDocument/2006/relationships/slide" Target="slides/slide15.xml"/><Relationship Id="rId34" Type="http://schemas.openxmlformats.org/officeDocument/2006/relationships/slide" Target="slides/slide14.xml"/><Relationship Id="rId33" Type="http://schemas.openxmlformats.org/officeDocument/2006/relationships/slide" Target="slides/slide13.xml"/><Relationship Id="rId32" Type="http://schemas.openxmlformats.org/officeDocument/2006/relationships/slide" Target="slides/slide12.xml"/><Relationship Id="rId31" Type="http://schemas.openxmlformats.org/officeDocument/2006/relationships/slide" Target="slides/slide11.xml"/><Relationship Id="rId30" Type="http://schemas.openxmlformats.org/officeDocument/2006/relationships/slide" Target="slides/slide10.xml"/><Relationship Id="rId3" Type="http://schemas.openxmlformats.org/officeDocument/2006/relationships/slideMaster" Target="slideMasters/slideMaster2.xml"/><Relationship Id="rId29" Type="http://schemas.openxmlformats.org/officeDocument/2006/relationships/slide" Target="slides/slide9.xml"/><Relationship Id="rId28" Type="http://schemas.openxmlformats.org/officeDocument/2006/relationships/slide" Target="slides/slide8.xml"/><Relationship Id="rId27" Type="http://schemas.openxmlformats.org/officeDocument/2006/relationships/slide" Target="slides/slide7.xml"/><Relationship Id="rId26" Type="http://schemas.openxmlformats.org/officeDocument/2006/relationships/slide" Target="slides/slide6.xml"/><Relationship Id="rId25" Type="http://schemas.openxmlformats.org/officeDocument/2006/relationships/slide" Target="slides/slide5.xml"/><Relationship Id="rId24" Type="http://schemas.openxmlformats.org/officeDocument/2006/relationships/slide" Target="slides/slide4.xml"/><Relationship Id="rId23" Type="http://schemas.openxmlformats.org/officeDocument/2006/relationships/slide" Target="slides/slide3.xml"/><Relationship Id="rId22" Type="http://schemas.openxmlformats.org/officeDocument/2006/relationships/slide" Target="slides/slide2.xml"/><Relationship Id="rId21" Type="http://schemas.openxmlformats.org/officeDocument/2006/relationships/notesMaster" Target="notesMasters/notesMaster1.xml"/><Relationship Id="rId20"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2B48-ECC0-479B-94FB-D5D8A9F348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14540-1476-4D8D-AEA9-3FD8EADDB5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该</a:t>
            </a:r>
            <a:r>
              <a:rPr lang="en-US" altLang="zh-CN" dirty="0"/>
              <a:t>PPT</a:t>
            </a:r>
            <a:r>
              <a:rPr lang="zh-CN" altLang="en-US" dirty="0"/>
              <a:t>为网络空间安全导论课程</a:t>
            </a:r>
            <a:r>
              <a:rPr lang="en-US" altLang="zh-CN" dirty="0"/>
              <a:t>-</a:t>
            </a:r>
            <a:r>
              <a:rPr lang="zh-CN" altLang="en-US" dirty="0"/>
              <a:t>第</a:t>
            </a:r>
            <a:r>
              <a:rPr lang="en-US" altLang="zh-CN" dirty="0"/>
              <a:t>9</a:t>
            </a:r>
            <a:r>
              <a:rPr lang="zh-CN" altLang="en-US" dirty="0"/>
              <a:t>章</a:t>
            </a:r>
            <a:r>
              <a:rPr lang="en-US" altLang="zh-CN" dirty="0"/>
              <a:t>DNS</a:t>
            </a:r>
            <a:r>
              <a:rPr lang="zh-CN" altLang="en-US" dirty="0"/>
              <a:t>安全</a:t>
            </a:r>
            <a:r>
              <a:rPr lang="en-US" altLang="zh-CN" dirty="0"/>
              <a:t>-</a:t>
            </a:r>
            <a:r>
              <a:rPr lang="zh-CN" altLang="en-US" dirty="0"/>
              <a:t>实验介绍</a:t>
            </a:r>
            <a:r>
              <a:rPr lang="en-US" altLang="zh-CN" dirty="0"/>
              <a:t>PPT</a:t>
            </a:r>
            <a:r>
              <a:rPr lang="zh-CN" altLang="en-US" dirty="0"/>
              <a:t>，如果有问题可发送邮件至</a:t>
            </a:r>
            <a:r>
              <a:rPr lang="en-US" altLang="zh-CN" dirty="0"/>
              <a:t>3220200971@bit.edu.cn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该</a:t>
            </a:r>
            <a:r>
              <a:rPr lang="en-US" altLang="zh-CN" dirty="0"/>
              <a:t>PPT</a:t>
            </a:r>
            <a:r>
              <a:rPr lang="zh-CN" altLang="en-US" dirty="0"/>
              <a:t>为网络空间安全导论课程</a:t>
            </a:r>
            <a:r>
              <a:rPr lang="en-US" altLang="zh-CN" dirty="0"/>
              <a:t>-</a:t>
            </a:r>
            <a:r>
              <a:rPr lang="zh-CN" altLang="en-US" dirty="0"/>
              <a:t>第</a:t>
            </a:r>
            <a:r>
              <a:rPr lang="en-US" altLang="zh-CN"/>
              <a:t>13</a:t>
            </a:r>
            <a:r>
              <a:rPr lang="zh-CN" altLang="en-US"/>
              <a:t>章应用安全</a:t>
            </a:r>
            <a:r>
              <a:rPr lang="en-US" altLang="zh-CN"/>
              <a:t>-</a:t>
            </a:r>
            <a:r>
              <a:rPr lang="zh-CN" altLang="en-US" dirty="0"/>
              <a:t>实验介绍</a:t>
            </a:r>
            <a:r>
              <a:rPr lang="en-US" altLang="zh-CN" dirty="0"/>
              <a:t>PPT</a:t>
            </a:r>
            <a:r>
              <a:rPr lang="zh-CN" altLang="en-US" dirty="0"/>
              <a:t>，如果有问题可发送邮件至</a:t>
            </a:r>
            <a:r>
              <a:rPr lang="en-US" altLang="zh-CN" dirty="0"/>
              <a:t>3220200971@bit.edu.cn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该</a:t>
            </a:r>
            <a:r>
              <a:rPr lang="en-US" altLang="zh-CN" dirty="0"/>
              <a:t>PPT</a:t>
            </a:r>
            <a:r>
              <a:rPr lang="zh-CN" altLang="en-US" dirty="0"/>
              <a:t>为网络空间安全导论课程</a:t>
            </a:r>
            <a:r>
              <a:rPr lang="en-US" altLang="zh-CN" dirty="0"/>
              <a:t>-</a:t>
            </a:r>
            <a:r>
              <a:rPr lang="zh-CN" altLang="en-US" dirty="0"/>
              <a:t>第</a:t>
            </a:r>
            <a:r>
              <a:rPr lang="en-US" altLang="zh-CN" dirty="0"/>
              <a:t>14</a:t>
            </a:r>
            <a:r>
              <a:rPr lang="zh-CN" altLang="en-US"/>
              <a:t>章人工智能算法安全</a:t>
            </a:r>
            <a:r>
              <a:rPr lang="en-US" altLang="zh-CN"/>
              <a:t>-</a:t>
            </a:r>
            <a:r>
              <a:rPr lang="zh-CN" altLang="en-US" dirty="0"/>
              <a:t>实验介绍</a:t>
            </a:r>
            <a:r>
              <a:rPr lang="en-US" altLang="zh-CN" dirty="0"/>
              <a:t>PPT</a:t>
            </a:r>
            <a:r>
              <a:rPr lang="zh-CN" altLang="en-US" dirty="0"/>
              <a:t>，如果有问题可发送邮件至</a:t>
            </a:r>
            <a:r>
              <a:rPr lang="en-US" altLang="zh-CN" dirty="0"/>
              <a:t>3220200971@bit.edu.cn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该</a:t>
            </a:r>
            <a:r>
              <a:rPr lang="en-US" altLang="zh-CN" dirty="0"/>
              <a:t>PPT</a:t>
            </a:r>
            <a:r>
              <a:rPr lang="zh-CN" altLang="en-US" dirty="0"/>
              <a:t>为网络空间安全导论课程</a:t>
            </a:r>
            <a:r>
              <a:rPr lang="en-US" altLang="zh-CN" dirty="0"/>
              <a:t>-</a:t>
            </a:r>
            <a:r>
              <a:rPr lang="zh-CN" altLang="en-US" dirty="0"/>
              <a:t>第</a:t>
            </a:r>
            <a:r>
              <a:rPr lang="en-US" altLang="zh-CN" dirty="0"/>
              <a:t>14</a:t>
            </a:r>
            <a:r>
              <a:rPr lang="zh-CN" altLang="en-US"/>
              <a:t>章人工智能算法安全</a:t>
            </a:r>
            <a:r>
              <a:rPr lang="en-US" altLang="zh-CN"/>
              <a:t>-</a:t>
            </a:r>
            <a:r>
              <a:rPr lang="zh-CN" altLang="en-US" dirty="0"/>
              <a:t>实验介绍</a:t>
            </a:r>
            <a:r>
              <a:rPr lang="en-US" altLang="zh-CN" dirty="0"/>
              <a:t>PPT</a:t>
            </a:r>
            <a:r>
              <a:rPr lang="zh-CN" altLang="en-US" dirty="0"/>
              <a:t>，如果有问题可发送邮件至</a:t>
            </a:r>
            <a:r>
              <a:rPr lang="en-US" altLang="zh-CN" dirty="0"/>
              <a:t>3220200971@bit.edu.cn</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后门攻击参考实现连接：</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https://github.com/verazuo/badnets-pytorch</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https://github.com/GeorgeTzannetos/badnets</a:t>
            </a:r>
            <a:r>
              <a:rPr lang="zh-CN" altLang="en-US" dirty="0"/>
              <a:t>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其他后门攻击防御参考实现连接：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https://github.com/tonggege001/MyNeuralCleanse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（仅供参考，可寻找其他实现）</a:t>
            </a:r>
            <a:endParaRPr lang="en-US" altLang="zh-CN"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与神经元修剪相比，</a:t>
            </a:r>
            <a:r>
              <a:rPr lang="en-US" altLang="zh-CN" dirty="0"/>
              <a:t>unlearning</a:t>
            </a:r>
            <a:r>
              <a:rPr lang="zh-CN" altLang="en-US" dirty="0"/>
              <a:t>使得模型通过训练来决定哪些权重（而非神经元）应该进行更新。</a:t>
            </a: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该</a:t>
            </a:r>
            <a:r>
              <a:rPr lang="en-US" altLang="zh-CN" dirty="0"/>
              <a:t>PPT</a:t>
            </a:r>
            <a:r>
              <a:rPr lang="zh-CN" altLang="en-US" dirty="0"/>
              <a:t>为网络空间安全导论课程</a:t>
            </a:r>
            <a:r>
              <a:rPr lang="en-US" altLang="zh-CN" dirty="0"/>
              <a:t>-</a:t>
            </a:r>
            <a:r>
              <a:rPr lang="zh-CN" altLang="en-US" dirty="0"/>
              <a:t>第</a:t>
            </a:r>
            <a:r>
              <a:rPr lang="en-US" altLang="zh-CN" dirty="0"/>
              <a:t>11</a:t>
            </a:r>
            <a:r>
              <a:rPr lang="zh-CN" altLang="en-US" dirty="0"/>
              <a:t>章公钥基础设施</a:t>
            </a:r>
            <a:r>
              <a:rPr lang="en-US" altLang="zh-CN"/>
              <a:t>PKI-</a:t>
            </a:r>
            <a:r>
              <a:rPr lang="zh-CN" altLang="en-US" dirty="0"/>
              <a:t>实验介绍</a:t>
            </a:r>
            <a:r>
              <a:rPr lang="en-US" altLang="zh-CN" dirty="0"/>
              <a:t>PPT</a:t>
            </a:r>
            <a:r>
              <a:rPr lang="zh-CN" altLang="en-US" dirty="0"/>
              <a:t>，如果有问题可发送邮件至</a:t>
            </a:r>
            <a:r>
              <a:rPr lang="en-US" altLang="zh-CN" dirty="0"/>
              <a:t>3220200971@bit.edu.cn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3814540-1476-4D8D-AEA9-3FD8EADDB5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目录样式1">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567"/>
            <a:ext cx="5022689" cy="6857433"/>
          </a:xfrm>
          <a:prstGeom prst="rect">
            <a:avLst/>
          </a:prstGeom>
        </p:spPr>
      </p:pic>
      <p:sp>
        <p:nvSpPr>
          <p:cNvPr id="3" name="矩形 白1"/>
          <p:cNvSpPr/>
          <p:nvPr userDrawn="1"/>
        </p:nvSpPr>
        <p:spPr>
          <a:xfrm rot="5400000">
            <a:off x="-917658" y="918223"/>
            <a:ext cx="6858002" cy="5022690"/>
          </a:xfrm>
          <a:prstGeom prst="rect">
            <a:avLst/>
          </a:prstGeom>
          <a:gradFill flip="none" rotWithShape="1">
            <a:gsLst>
              <a:gs pos="50000">
                <a:schemeClr val="bg1">
                  <a:alpha val="50000"/>
                </a:schemeClr>
              </a:gs>
              <a:gs pos="0">
                <a:schemeClr val="bg1"/>
              </a:gs>
              <a:gs pos="100000">
                <a:srgbClr val="FFFFFF">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面样式6">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29" y="-2924"/>
            <a:ext cx="12193057" cy="3633531"/>
          </a:xfrm>
          <a:prstGeom prst="rect">
            <a:avLst/>
          </a:prstGeom>
        </p:spPr>
      </p:pic>
      <p:sp>
        <p:nvSpPr>
          <p:cNvPr id="37" name="任意形状 36"/>
          <p:cNvSpPr/>
          <p:nvPr userDrawn="1"/>
        </p:nvSpPr>
        <p:spPr>
          <a:xfrm>
            <a:off x="-134112" y="-106934"/>
            <a:ext cx="12468264" cy="3829332"/>
          </a:xfrm>
          <a:custGeom>
            <a:avLst/>
            <a:gdLst>
              <a:gd name="connsiteX0" fmla="*/ 0 w 12192000"/>
              <a:gd name="connsiteY0" fmla="*/ 0 h 3632200"/>
              <a:gd name="connsiteX1" fmla="*/ 12192000 w 12192000"/>
              <a:gd name="connsiteY1" fmla="*/ 0 h 3632200"/>
              <a:gd name="connsiteX2" fmla="*/ 12192000 w 12192000"/>
              <a:gd name="connsiteY2" fmla="*/ 2602097 h 3632200"/>
              <a:gd name="connsiteX3" fmla="*/ 11858362 w 12192000"/>
              <a:gd name="connsiteY3" fmla="*/ 2747371 h 3632200"/>
              <a:gd name="connsiteX4" fmla="*/ 6859519 w 12192000"/>
              <a:gd name="connsiteY4" fmla="*/ 3619648 h 3632200"/>
              <a:gd name="connsiteX5" fmla="*/ 6096062 w 12192000"/>
              <a:gd name="connsiteY5" fmla="*/ 3632200 h 3632200"/>
              <a:gd name="connsiteX6" fmla="*/ 6095939 w 12192000"/>
              <a:gd name="connsiteY6" fmla="*/ 3632200 h 3632200"/>
              <a:gd name="connsiteX7" fmla="*/ 5332482 w 12192000"/>
              <a:gd name="connsiteY7" fmla="*/ 3619648 h 3632200"/>
              <a:gd name="connsiteX8" fmla="*/ 333638 w 12192000"/>
              <a:gd name="connsiteY8" fmla="*/ 2747371 h 3632200"/>
              <a:gd name="connsiteX9" fmla="*/ 0 w 12192000"/>
              <a:gd name="connsiteY9" fmla="*/ 2602097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632200">
                <a:moveTo>
                  <a:pt x="0" y="0"/>
                </a:moveTo>
                <a:lnTo>
                  <a:pt x="12192000" y="0"/>
                </a:lnTo>
                <a:lnTo>
                  <a:pt x="12192000" y="2602097"/>
                </a:lnTo>
                <a:lnTo>
                  <a:pt x="11858362" y="2747371"/>
                </a:lnTo>
                <a:cubicBezTo>
                  <a:pt x="10640880" y="3227716"/>
                  <a:pt x="8867829" y="3553239"/>
                  <a:pt x="6859519" y="3619648"/>
                </a:cubicBezTo>
                <a:lnTo>
                  <a:pt x="6096062" y="3632200"/>
                </a:lnTo>
                <a:lnTo>
                  <a:pt x="6095939" y="3632200"/>
                </a:lnTo>
                <a:lnTo>
                  <a:pt x="5332482" y="3619648"/>
                </a:lnTo>
                <a:cubicBezTo>
                  <a:pt x="3324171" y="3553239"/>
                  <a:pt x="1551120" y="3227716"/>
                  <a:pt x="333638" y="2747371"/>
                </a:cubicBezTo>
                <a:lnTo>
                  <a:pt x="0" y="2602097"/>
                </a:ln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Autofit/>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矩形 40"/>
          <p:cNvSpPr/>
          <p:nvPr userDrawn="1"/>
        </p:nvSpPr>
        <p:spPr>
          <a:xfrm>
            <a:off x="0" y="0"/>
            <a:ext cx="12192000" cy="16328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normAutofit fontScale="25000" lnSpcReduction="20000"/>
          </a:bodyPr>
          <a:lstStyle/>
          <a:p>
            <a:pPr marL="0" marR="0" lvl="0" indent="0" algn="l" defTabSz="914400" rtl="0" eaLnBrk="0" fontAlgn="base" latinLnBrk="0" hangingPunct="0">
              <a:lnSpc>
                <a:spcPct val="13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pic>
        <p:nvPicPr>
          <p:cNvPr id="42" name="图片 41"/>
          <p:cNvPicPr>
            <a:picLocks noChangeAspect="1"/>
          </p:cNvPicPr>
          <p:nvPr userDrawn="1"/>
        </p:nvPicPr>
        <p:blipFill>
          <a:blip r:embed="rId3" cstate="print"/>
          <a:stretch>
            <a:fillRect/>
          </a:stretch>
        </p:blipFill>
        <p:spPr>
          <a:xfrm>
            <a:off x="5502191" y="3048198"/>
            <a:ext cx="1193467" cy="1192626"/>
          </a:xfrm>
          <a:prstGeom prst="rect">
            <a:avLst/>
          </a:prstGeom>
        </p:spPr>
      </p:pic>
      <p:sp>
        <p:nvSpPr>
          <p:cNvPr id="43" name="文本框 42"/>
          <p:cNvSpPr txBox="1"/>
          <p:nvPr userDrawn="1"/>
        </p:nvSpPr>
        <p:spPr>
          <a:xfrm>
            <a:off x="150844" y="617414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panose="020B0503020204020204" charset="-122"/>
                <a:ea typeface="微软雅黑" panose="020B050302020402020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1" name="组合 30"/>
          <p:cNvGrpSpPr/>
          <p:nvPr userDrawn="1"/>
        </p:nvGrpSpPr>
        <p:grpSpPr>
          <a:xfrm>
            <a:off x="10272478" y="6396638"/>
            <a:ext cx="1629576" cy="198576"/>
            <a:chOff x="10272478" y="6308389"/>
            <a:chExt cx="1629576" cy="198576"/>
          </a:xfrm>
        </p:grpSpPr>
        <p:grpSp>
          <p:nvGrpSpPr>
            <p:cNvPr id="32" name="组合 31"/>
            <p:cNvGrpSpPr/>
            <p:nvPr userDrawn="1"/>
          </p:nvGrpSpPr>
          <p:grpSpPr>
            <a:xfrm>
              <a:off x="11216726" y="6310650"/>
              <a:ext cx="685328" cy="194486"/>
              <a:chOff x="2373567" y="1096524"/>
              <a:chExt cx="2578404" cy="731714"/>
            </a:xfrm>
          </p:grpSpPr>
          <p:sp>
            <p:nvSpPr>
              <p:cNvPr id="7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6" name="Freeform 6"/>
              <p:cNvSpPr/>
              <p:nvPr/>
            </p:nvSpPr>
            <p:spPr bwMode="auto">
              <a:xfrm>
                <a:off x="4620306" y="1229886"/>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77" name="组合 76"/>
              <p:cNvGrpSpPr/>
              <p:nvPr/>
            </p:nvGrpSpPr>
            <p:grpSpPr>
              <a:xfrm>
                <a:off x="2373567" y="1096524"/>
                <a:ext cx="589817" cy="731714"/>
                <a:chOff x="5548313" y="2084388"/>
                <a:chExt cx="547688" cy="679451"/>
              </a:xfrm>
              <a:solidFill>
                <a:schemeClr val="accent3"/>
              </a:solidFill>
            </p:grpSpPr>
            <p:sp>
              <p:nvSpPr>
                <p:cNvPr id="8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8" name="组合 77"/>
              <p:cNvGrpSpPr/>
              <p:nvPr/>
            </p:nvGrpSpPr>
            <p:grpSpPr>
              <a:xfrm>
                <a:off x="3194779" y="1296598"/>
                <a:ext cx="356817" cy="382445"/>
                <a:chOff x="3792874" y="3156423"/>
                <a:chExt cx="331330" cy="355128"/>
              </a:xfrm>
              <a:solidFill>
                <a:schemeClr val="accent3"/>
              </a:solidFill>
            </p:grpSpPr>
            <p:sp>
              <p:nvSpPr>
                <p:cNvPr id="7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33" name="组合 32"/>
            <p:cNvGrpSpPr/>
            <p:nvPr userDrawn="1"/>
          </p:nvGrpSpPr>
          <p:grpSpPr>
            <a:xfrm>
              <a:off x="10272478" y="6308389"/>
              <a:ext cx="716480" cy="198576"/>
              <a:chOff x="2372715" y="161759"/>
              <a:chExt cx="2695608" cy="747103"/>
            </a:xfrm>
          </p:grpSpPr>
          <p:grpSp>
            <p:nvGrpSpPr>
              <p:cNvPr id="34" name="组合 33"/>
              <p:cNvGrpSpPr/>
              <p:nvPr/>
            </p:nvGrpSpPr>
            <p:grpSpPr>
              <a:xfrm>
                <a:off x="3804781" y="283376"/>
                <a:ext cx="521428" cy="548788"/>
                <a:chOff x="6113463" y="3541713"/>
                <a:chExt cx="484188" cy="509588"/>
              </a:xfrm>
              <a:solidFill>
                <a:schemeClr val="accent3"/>
              </a:solidFill>
            </p:grpSpPr>
            <p:sp>
              <p:nvSpPr>
                <p:cNvPr id="7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5" name="组合 34"/>
              <p:cNvGrpSpPr/>
              <p:nvPr/>
            </p:nvGrpSpPr>
            <p:grpSpPr>
              <a:xfrm>
                <a:off x="2372715" y="161759"/>
                <a:ext cx="591521" cy="747103"/>
                <a:chOff x="6108700" y="2066926"/>
                <a:chExt cx="549275" cy="693738"/>
              </a:xfrm>
              <a:solidFill>
                <a:schemeClr val="accent3"/>
              </a:solidFill>
            </p:grpSpPr>
            <p:sp>
              <p:nvSpPr>
                <p:cNvPr id="7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6" name="组合 35"/>
              <p:cNvGrpSpPr/>
              <p:nvPr/>
            </p:nvGrpSpPr>
            <p:grpSpPr>
              <a:xfrm>
                <a:off x="3173775" y="375308"/>
                <a:ext cx="396626" cy="341923"/>
                <a:chOff x="6186488" y="2930526"/>
                <a:chExt cx="368300" cy="317500"/>
              </a:xfrm>
              <a:solidFill>
                <a:schemeClr val="accent3"/>
              </a:solidFill>
            </p:grpSpPr>
            <p:sp>
              <p:nvSpPr>
                <p:cNvPr id="6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38" name="组合 37"/>
              <p:cNvGrpSpPr/>
              <p:nvPr/>
            </p:nvGrpSpPr>
            <p:grpSpPr>
              <a:xfrm>
                <a:off x="4613362" y="313351"/>
                <a:ext cx="454961" cy="453362"/>
                <a:chOff x="11893465" y="1994536"/>
                <a:chExt cx="274986" cy="274018"/>
              </a:xfrm>
              <a:solidFill>
                <a:schemeClr val="accent3"/>
              </a:solidFill>
            </p:grpSpPr>
            <p:sp>
              <p:nvSpPr>
                <p:cNvPr id="39"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40"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2" r:id="rId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网络空间安全导论课程实验介绍</a:t>
            </a:r>
            <a:endPar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网络空间安全导论课程实验介绍</a:t>
            </a:r>
            <a:endPar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13</a:t>
            </a:r>
            <a:r>
              <a:rPr lang="zh-CN" altLang="en-US" dirty="0"/>
              <a:t>章应用安全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实现本地 </a:t>
            </a:r>
            <a:r>
              <a:rPr lang="en-US" altLang="zh-CN" sz="2000" b="1" dirty="0">
                <a:latin typeface="+mn-ea"/>
              </a:rPr>
              <a:t>Web </a:t>
            </a:r>
            <a:r>
              <a:rPr lang="zh-CN" altLang="en-US" sz="2000" b="1" dirty="0">
                <a:latin typeface="+mn-ea"/>
              </a:rPr>
              <a:t>攻击</a:t>
            </a:r>
            <a:endParaRPr lang="zh-CN" altLang="en-US" sz="2000" b="1" dirty="0">
              <a:latin typeface="+mn-ea"/>
            </a:endParaRPr>
          </a:p>
        </p:txBody>
      </p:sp>
      <p:sp>
        <p:nvSpPr>
          <p:cNvPr id="3" name="文本框 2"/>
          <p:cNvSpPr txBox="1"/>
          <p:nvPr/>
        </p:nvSpPr>
        <p:spPr>
          <a:xfrm>
            <a:off x="846826" y="1903176"/>
            <a:ext cx="10498347" cy="4098290"/>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大多数 </a:t>
            </a:r>
            <a:r>
              <a:rPr lang="en-US" altLang="zh-CN" dirty="0">
                <a:latin typeface="+mn-ea"/>
              </a:rPr>
              <a:t>Web </a:t>
            </a:r>
            <a:r>
              <a:rPr lang="zh-CN" altLang="en-US" dirty="0">
                <a:latin typeface="+mn-ea"/>
              </a:rPr>
              <a:t>应用程序攻击都是来源于</a:t>
            </a:r>
            <a:r>
              <a:rPr lang="en-US" altLang="zh-CN" dirty="0">
                <a:latin typeface="+mn-ea"/>
              </a:rPr>
              <a:t>XSS</a:t>
            </a:r>
            <a:r>
              <a:rPr lang="zh-CN" altLang="en-US" dirty="0">
                <a:latin typeface="+mn-ea"/>
              </a:rPr>
              <a:t>、</a:t>
            </a:r>
            <a:r>
              <a:rPr lang="en-US" altLang="zh-CN" dirty="0">
                <a:latin typeface="+mn-ea"/>
              </a:rPr>
              <a:t>CSRF </a:t>
            </a:r>
            <a:r>
              <a:rPr lang="zh-CN" altLang="en-US" dirty="0">
                <a:latin typeface="+mn-ea"/>
              </a:rPr>
              <a:t>和 </a:t>
            </a:r>
            <a:r>
              <a:rPr lang="en-US" altLang="zh-CN" dirty="0">
                <a:latin typeface="+mn-ea"/>
              </a:rPr>
              <a:t>SQL </a:t>
            </a:r>
            <a:r>
              <a:rPr lang="zh-CN" altLang="en-US" dirty="0">
                <a:latin typeface="+mn-ea"/>
              </a:rPr>
              <a:t>注入攻击，这些攻击通常指的是通过利用网页开发时留下的漏洞，通过巧妙的方法注入恶意指令代码到网页，使用户加载并执行攻击者恶意制造的网页程序，其中</a:t>
            </a:r>
            <a:r>
              <a:rPr lang="en-US" altLang="zh-CN" dirty="0">
                <a:latin typeface="+mn-ea"/>
              </a:rPr>
              <a:t>CSRF</a:t>
            </a:r>
            <a:r>
              <a:rPr lang="zh-CN" altLang="en-US" dirty="0">
                <a:latin typeface="+mn-ea"/>
              </a:rPr>
              <a:t>存在是指攻击者构建的恶意网站被用户访问后，返回一些攻击性代码，并发出一个请求要求访问第三方站点，从而盗用用户身份，如用户名义发送邮件、虚拟货币转账等</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实验目的：</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实现本地</a:t>
            </a:r>
            <a:r>
              <a:rPr lang="en-US" altLang="zh-CN" dirty="0">
                <a:latin typeface="+mn-ea"/>
              </a:rPr>
              <a:t>Web</a:t>
            </a:r>
            <a:r>
              <a:rPr lang="zh-CN" altLang="en-US" dirty="0">
                <a:latin typeface="+mn-ea"/>
              </a:rPr>
              <a:t>攻击和防御</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支持 </a:t>
            </a:r>
            <a:r>
              <a:rPr lang="en-US" altLang="zh-CN" dirty="0">
                <a:latin typeface="+mn-ea"/>
              </a:rPr>
              <a:t>Python 3</a:t>
            </a:r>
            <a:r>
              <a:rPr lang="zh-CN" altLang="en-US" dirty="0">
                <a:latin typeface="+mn-ea"/>
              </a:rPr>
              <a:t>的编程环境</a:t>
            </a:r>
            <a:endParaRPr lang="en-US" altLang="zh-CN" dirty="0">
              <a:latin typeface="+mn-ea"/>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13</a:t>
            </a:r>
            <a:r>
              <a:rPr lang="zh-CN" altLang="en-US" dirty="0"/>
              <a:t>章应用安全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实现本地 </a:t>
            </a:r>
            <a:r>
              <a:rPr lang="en-US" altLang="zh-CN" sz="2000" b="1" dirty="0">
                <a:latin typeface="+mn-ea"/>
              </a:rPr>
              <a:t>Web </a:t>
            </a:r>
            <a:r>
              <a:rPr lang="zh-CN" altLang="en-US" sz="2000" b="1" dirty="0">
                <a:latin typeface="+mn-ea"/>
              </a:rPr>
              <a:t>攻击</a:t>
            </a:r>
            <a:endParaRPr lang="zh-CN" altLang="en-US" sz="2000" b="1" dirty="0">
              <a:latin typeface="+mn-ea"/>
            </a:endParaRPr>
          </a:p>
        </p:txBody>
      </p:sp>
      <p:sp>
        <p:nvSpPr>
          <p:cNvPr id="4" name="文本框 3"/>
          <p:cNvSpPr txBox="1"/>
          <p:nvPr/>
        </p:nvSpPr>
        <p:spPr>
          <a:xfrm>
            <a:off x="876031" y="2095008"/>
            <a:ext cx="10039017" cy="3018790"/>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实验思路举例：</a:t>
            </a:r>
            <a:endParaRPr lang="en-US" altLang="zh-CN"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安装</a:t>
            </a:r>
            <a:r>
              <a:rPr lang="en-US" altLang="zh-CN" dirty="0">
                <a:latin typeface="+mn-ea"/>
              </a:rPr>
              <a:t>Flask</a:t>
            </a:r>
            <a:r>
              <a:rPr lang="zh-CN" altLang="en-US" dirty="0">
                <a:latin typeface="+mn-ea"/>
              </a:rPr>
              <a:t>框架并启动提供的源代码，开发一个简单的网页</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访问网页并实现</a:t>
            </a:r>
            <a:r>
              <a:rPr lang="en-US" altLang="zh-CN" dirty="0">
                <a:latin typeface="+mn-ea"/>
              </a:rPr>
              <a:t>XSS</a:t>
            </a:r>
            <a:r>
              <a:rPr lang="zh-CN" altLang="en-US" dirty="0">
                <a:latin typeface="+mn-ea"/>
              </a:rPr>
              <a:t>反射型与持久型攻击</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使用防御方法，防范</a:t>
            </a:r>
            <a:r>
              <a:rPr lang="en-US" altLang="zh-CN" dirty="0">
                <a:latin typeface="+mn-ea"/>
              </a:rPr>
              <a:t>XSS</a:t>
            </a:r>
            <a:r>
              <a:rPr lang="zh-CN" altLang="en-US" dirty="0">
                <a:latin typeface="+mn-ea"/>
              </a:rPr>
              <a:t>攻击</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en-US" altLang="zh-CN" dirty="0">
                <a:latin typeface="+mn-ea"/>
              </a:rPr>
              <a:t>【</a:t>
            </a:r>
            <a:r>
              <a:rPr lang="zh-CN" altLang="en-US" dirty="0">
                <a:latin typeface="+mn-ea"/>
              </a:rPr>
              <a:t>选做</a:t>
            </a:r>
            <a:r>
              <a:rPr lang="en-US" altLang="zh-CN" dirty="0">
                <a:latin typeface="+mn-ea"/>
              </a:rPr>
              <a:t>】</a:t>
            </a:r>
            <a:r>
              <a:rPr lang="zh-CN" altLang="en-US" dirty="0">
                <a:latin typeface="+mn-ea"/>
              </a:rPr>
              <a:t>增加一个登录功能，设计有 </a:t>
            </a:r>
            <a:r>
              <a:rPr lang="en-US" altLang="zh-CN" dirty="0">
                <a:latin typeface="+mn-ea"/>
              </a:rPr>
              <a:t>SQL </a:t>
            </a:r>
            <a:r>
              <a:rPr lang="zh-CN" altLang="en-US" dirty="0">
                <a:latin typeface="+mn-ea"/>
              </a:rPr>
              <a:t>注入隐患的代码，进行攻击，并且展示如何进行防范</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en-US" altLang="zh-CN" dirty="0">
                <a:latin typeface="+mn-ea"/>
              </a:rPr>
              <a:t>【</a:t>
            </a:r>
            <a:r>
              <a:rPr lang="zh-CN" altLang="en-US" dirty="0">
                <a:latin typeface="+mn-ea"/>
              </a:rPr>
              <a:t>选做</a:t>
            </a:r>
            <a:r>
              <a:rPr lang="en-US" altLang="zh-CN" dirty="0">
                <a:latin typeface="+mn-ea"/>
              </a:rPr>
              <a:t>】</a:t>
            </a:r>
            <a:r>
              <a:rPr lang="zh-CN" altLang="en-US" dirty="0">
                <a:latin typeface="+mn-ea"/>
              </a:rPr>
              <a:t>设计一个 </a:t>
            </a:r>
            <a:r>
              <a:rPr lang="en-US" altLang="zh-CN" dirty="0">
                <a:latin typeface="+mn-ea"/>
              </a:rPr>
              <a:t>CSRF </a:t>
            </a:r>
            <a:r>
              <a:rPr lang="zh-CN" altLang="en-US" dirty="0">
                <a:latin typeface="+mn-ea"/>
              </a:rPr>
              <a:t>攻击范例，并且演示如何防御</a:t>
            </a:r>
            <a:endParaRPr lang="zh-CN" altLang="en-US" dirty="0">
              <a:latin typeface="+mn-ea"/>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网络空间安全导论课程实验介绍</a:t>
            </a:r>
            <a:endPar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14</a:t>
            </a:r>
            <a:r>
              <a:rPr lang="zh-CN" altLang="en-US" dirty="0"/>
              <a:t>章人工智能算法安全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后门攻击的实现</a:t>
            </a:r>
            <a:endParaRPr lang="zh-CN" altLang="en-US" sz="2000" b="1" dirty="0">
              <a:latin typeface="+mn-ea"/>
            </a:endParaRPr>
          </a:p>
        </p:txBody>
      </p:sp>
      <p:sp>
        <p:nvSpPr>
          <p:cNvPr id="3" name="文本框 2"/>
          <p:cNvSpPr txBox="1"/>
          <p:nvPr/>
        </p:nvSpPr>
        <p:spPr>
          <a:xfrm>
            <a:off x="846826" y="2018680"/>
            <a:ext cx="11197590" cy="373824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面向人工智能算法的后门攻击，是指在不改变原有人工智能算法所依赖的深度学习模型结构的条件下，通过向训练数据中增加特定模式的噪音，并按照一定的规则修改训练数据的标签，达到人工智能技术在没有遇到特定模式的噪音时能够正常工作，而一旦遇到包含了特定模式的噪音的数据就会输出与预定规则相匹配的错误行为</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实验目的：</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参考所给论文和代码，实现后门攻击</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支持 </a:t>
            </a:r>
            <a:r>
              <a:rPr lang="en-US" altLang="zh-CN" dirty="0">
                <a:latin typeface="+mn-ea"/>
              </a:rPr>
              <a:t>Pytorch</a:t>
            </a:r>
            <a:r>
              <a:rPr lang="zh-CN" altLang="en-US" dirty="0">
                <a:latin typeface="+mn-ea"/>
              </a:rPr>
              <a:t>深度学习框架、支持 </a:t>
            </a:r>
            <a:r>
              <a:rPr lang="en-US" altLang="zh-CN" dirty="0">
                <a:latin typeface="+mn-ea"/>
              </a:rPr>
              <a:t>Python 3.5</a:t>
            </a:r>
            <a:r>
              <a:rPr lang="zh-CN" altLang="en-US" dirty="0">
                <a:latin typeface="+mn-ea"/>
              </a:rPr>
              <a:t>或更高版本的编程环境</a:t>
            </a:r>
            <a:endParaRPr lang="en-US" altLang="zh-CN" dirty="0">
              <a:latin typeface="+mn-ea"/>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14</a:t>
            </a:r>
            <a:r>
              <a:rPr lang="zh-CN" altLang="en-US" dirty="0"/>
              <a:t>章人工智能算法安全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后门攻击的实现</a:t>
            </a:r>
            <a:endParaRPr lang="zh-CN" altLang="en-US" sz="2000" b="1" dirty="0">
              <a:latin typeface="+mn-ea"/>
            </a:endParaRPr>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10082" r="10048" b="17243"/>
          <a:stretch>
            <a:fillRect/>
          </a:stretch>
        </p:blipFill>
        <p:spPr bwMode="auto">
          <a:xfrm>
            <a:off x="5970855" y="3213108"/>
            <a:ext cx="5985676" cy="2916000"/>
          </a:xfrm>
          <a:prstGeom prst="rect">
            <a:avLst/>
          </a:prstGeom>
          <a:noFill/>
          <a:ln>
            <a:solidFill>
              <a:schemeClr val="accent1"/>
            </a:solidFill>
          </a:ln>
        </p:spPr>
      </p:pic>
      <p:sp>
        <p:nvSpPr>
          <p:cNvPr id="5" name="文本框 4"/>
          <p:cNvSpPr txBox="1"/>
          <p:nvPr/>
        </p:nvSpPr>
        <p:spPr>
          <a:xfrm>
            <a:off x="876031" y="3288540"/>
            <a:ext cx="4802873" cy="2917190"/>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实验思路举例：</a:t>
            </a:r>
            <a:endParaRPr lang="en-US" altLang="zh-CN"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实现</a:t>
            </a:r>
            <a:r>
              <a:rPr lang="en-US" altLang="zh-CN" dirty="0">
                <a:latin typeface="+mn-ea"/>
              </a:rPr>
              <a:t>MNIST</a:t>
            </a:r>
            <a:r>
              <a:rPr lang="zh-CN" altLang="en-US" dirty="0">
                <a:latin typeface="+mn-ea"/>
              </a:rPr>
              <a:t>数据集上的后门攻击方案：如右图所示，给部分图片添加</a:t>
            </a:r>
            <a:r>
              <a:rPr lang="en-US" altLang="zh-CN" dirty="0">
                <a:latin typeface="+mn-ea"/>
              </a:rPr>
              <a:t>Trigger</a:t>
            </a:r>
            <a:r>
              <a:rPr lang="zh-CN" altLang="en-US" dirty="0">
                <a:latin typeface="+mn-ea"/>
              </a:rPr>
              <a:t>，指定标签后参与训练</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在实验过程中，尝试不同比例的后门攻击样本来干扰模型训练。根据实验结果，分析总结后门攻击之所以能够成功的本质</a:t>
            </a:r>
            <a:endParaRPr lang="zh-CN" altLang="en-US" dirty="0">
              <a:latin typeface="+mn-ea"/>
            </a:endParaRPr>
          </a:p>
        </p:txBody>
      </p:sp>
      <p:sp>
        <p:nvSpPr>
          <p:cNvPr id="6" name="文本框 5"/>
          <p:cNvSpPr txBox="1"/>
          <p:nvPr/>
        </p:nvSpPr>
        <p:spPr>
          <a:xfrm>
            <a:off x="837201" y="1845425"/>
            <a:ext cx="11197590" cy="96456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参考论文：</a:t>
            </a:r>
            <a:r>
              <a:rPr lang="en-US" altLang="zh-CN" dirty="0" err="1">
                <a:latin typeface="+mn-ea"/>
              </a:rPr>
              <a:t>BadNets</a:t>
            </a:r>
            <a:r>
              <a:rPr lang="en-US" altLang="zh-CN" dirty="0">
                <a:latin typeface="+mn-ea"/>
              </a:rPr>
              <a:t>: Identifying Vulnerabilities in the Machine Learning Model Supply Chain</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参考代码：</a:t>
            </a:r>
            <a:r>
              <a:rPr lang="en-US" altLang="zh-CN" dirty="0">
                <a:latin typeface="+mn-ea"/>
              </a:rPr>
              <a:t>https://github.com/GeorgeTzannetos/badnets</a:t>
            </a:r>
            <a:r>
              <a:rPr lang="zh-CN" altLang="en-US" dirty="0">
                <a:latin typeface="+mn-ea"/>
              </a:rPr>
              <a:t>（也可参考其他实现版本）</a:t>
            </a:r>
            <a:endParaRPr lang="en-US" altLang="zh-CN" dirty="0">
              <a:latin typeface="+mn-ea"/>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网络空间安全导论课程实验介绍</a:t>
            </a:r>
            <a:endPar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14</a:t>
            </a:r>
            <a:r>
              <a:rPr lang="zh-CN" altLang="en-US" dirty="0"/>
              <a:t>章人工智能算法安全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后门攻击的防御</a:t>
            </a:r>
            <a:endParaRPr lang="zh-CN" altLang="en-US" sz="2000" b="1" dirty="0">
              <a:latin typeface="+mn-ea"/>
            </a:endParaRPr>
          </a:p>
        </p:txBody>
      </p:sp>
      <p:sp>
        <p:nvSpPr>
          <p:cNvPr id="3" name="文本框 2"/>
          <p:cNvSpPr txBox="1"/>
          <p:nvPr/>
        </p:nvSpPr>
        <p:spPr>
          <a:xfrm>
            <a:off x="846826" y="1779117"/>
            <a:ext cx="10457444" cy="373824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面向后门攻击的防御，指的是利用数据的独特属性或者精心设计的防御机制，来降低后门攻击的成功率。为了防御后门攻击，本实验可以主动地识别输入数据中是否包含用于后门攻击的触发器（也就是特定模式的噪音），或者通过数据的其他特性来削弱甚至抵消后门攻击的性能。</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实验目的：</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在已实现后门攻击的基础之上，参考所给论文，实现后门攻击的防御。</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zh-CN" altLang="en-US">
                <a:latin typeface="+mn-ea"/>
              </a:rPr>
              <a:t>支持 </a:t>
            </a:r>
            <a:r>
              <a:rPr lang="en-US" altLang="zh-CN">
                <a:latin typeface="+mn-ea"/>
              </a:rPr>
              <a:t>Pytorch</a:t>
            </a:r>
            <a:r>
              <a:rPr lang="zh-CN" altLang="en-US" dirty="0">
                <a:latin typeface="+mn-ea"/>
              </a:rPr>
              <a:t>深度学习框架、支持 </a:t>
            </a:r>
            <a:r>
              <a:rPr lang="en-US" altLang="zh-CN" dirty="0">
                <a:latin typeface="+mn-ea"/>
              </a:rPr>
              <a:t>Python 3.5</a:t>
            </a:r>
            <a:r>
              <a:rPr lang="zh-CN" altLang="en-US" dirty="0">
                <a:latin typeface="+mn-ea"/>
              </a:rPr>
              <a:t>或更高版本的编程环境</a:t>
            </a:r>
            <a:endParaRPr lang="en-US" altLang="zh-CN" dirty="0">
              <a:latin typeface="+mn-ea"/>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05827" y="5317893"/>
            <a:ext cx="4910154" cy="832539"/>
          </a:xfrm>
          <a:prstGeom prst="rect">
            <a:avLst/>
          </a:prstGeom>
        </p:spPr>
      </p:pic>
      <p:pic>
        <p:nvPicPr>
          <p:cNvPr id="8" name="图片 7"/>
          <p:cNvPicPr>
            <a:picLocks noChangeAspect="1"/>
          </p:cNvPicPr>
          <p:nvPr/>
        </p:nvPicPr>
        <p:blipFill rotWithShape="1">
          <a:blip r:embed="rId2"/>
          <a:srcRect r="2887"/>
          <a:stretch>
            <a:fillRect/>
          </a:stretch>
        </p:blipFill>
        <p:spPr>
          <a:xfrm>
            <a:off x="5818412" y="2313017"/>
            <a:ext cx="6194197" cy="3004876"/>
          </a:xfrm>
          <a:prstGeom prst="rect">
            <a:avLst/>
          </a:prstGeom>
        </p:spPr>
      </p:pic>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14</a:t>
            </a:r>
            <a:r>
              <a:rPr lang="zh-CN" altLang="en-US" dirty="0"/>
              <a:t>章人工智能算法安全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后门攻击的防御</a:t>
            </a:r>
            <a:endParaRPr lang="zh-CN" altLang="en-US" sz="2000" b="1" dirty="0">
              <a:latin typeface="+mn-ea"/>
            </a:endParaRPr>
          </a:p>
        </p:txBody>
      </p:sp>
      <p:sp>
        <p:nvSpPr>
          <p:cNvPr id="5" name="文本框 4"/>
          <p:cNvSpPr txBox="1"/>
          <p:nvPr/>
        </p:nvSpPr>
        <p:spPr>
          <a:xfrm>
            <a:off x="600910" y="2649500"/>
            <a:ext cx="4910154" cy="255714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a:t>
            </a:r>
            <a:endParaRPr lang="zh-CN" altLang="en-US"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训练一个能将后门数据识别为单一指定标签的后门攻击模型</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在步骤</a:t>
            </a:r>
            <a:r>
              <a:rPr lang="en-US" altLang="zh-CN" dirty="0">
                <a:latin typeface="+mn-ea"/>
              </a:rPr>
              <a:t>1</a:t>
            </a:r>
            <a:r>
              <a:rPr lang="zh-CN" altLang="en-US" dirty="0">
                <a:latin typeface="+mn-ea"/>
              </a:rPr>
              <a:t>模型上，针对每个类别生成一个反向触发器，根据各触发器</a:t>
            </a:r>
            <a:r>
              <a:rPr lang="en-US" altLang="zh-CN" dirty="0">
                <a:latin typeface="+mn-ea"/>
              </a:rPr>
              <a:t>L1</a:t>
            </a:r>
            <a:r>
              <a:rPr lang="zh-CN" altLang="en-US" dirty="0">
                <a:latin typeface="+mn-ea"/>
              </a:rPr>
              <a:t>范数大小，基于</a:t>
            </a:r>
            <a:r>
              <a:rPr lang="en-US" altLang="zh-CN" dirty="0">
                <a:latin typeface="+mn-ea"/>
              </a:rPr>
              <a:t>MAD</a:t>
            </a:r>
            <a:r>
              <a:rPr lang="zh-CN" altLang="en-US" dirty="0">
                <a:latin typeface="+mn-ea"/>
              </a:rPr>
              <a:t>技术，判断该模型确被后门所污染</a:t>
            </a:r>
            <a:endParaRPr lang="en-US" altLang="zh-CN" dirty="0">
              <a:latin typeface="+mn-ea"/>
            </a:endParaRPr>
          </a:p>
        </p:txBody>
      </p:sp>
      <p:sp>
        <p:nvSpPr>
          <p:cNvPr id="6" name="文本框 5"/>
          <p:cNvSpPr txBox="1"/>
          <p:nvPr/>
        </p:nvSpPr>
        <p:spPr>
          <a:xfrm>
            <a:off x="577850" y="1599520"/>
            <a:ext cx="11197590" cy="96456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参考论文：</a:t>
            </a:r>
            <a:r>
              <a:rPr lang="en-US" altLang="zh-CN" dirty="0">
                <a:latin typeface="+mn-ea"/>
              </a:rPr>
              <a:t>Neural Cleanse: Identifying and Mitigating Backdoor Attacks in Neural Networks</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参考代码：</a:t>
            </a:r>
            <a:r>
              <a:rPr lang="en-US" altLang="zh-CN" dirty="0">
                <a:latin typeface="+mn-ea"/>
              </a:rPr>
              <a:t>https://github.com/bolunwang/backdoor</a:t>
            </a:r>
            <a:endParaRPr lang="en-US" altLang="zh-CN" dirty="0">
              <a:latin typeface="+mn-ea"/>
            </a:endParaRPr>
          </a:p>
        </p:txBody>
      </p:sp>
      <p:pic>
        <p:nvPicPr>
          <p:cNvPr id="12" name="图片 11"/>
          <p:cNvPicPr>
            <a:picLocks noChangeAspect="1"/>
          </p:cNvPicPr>
          <p:nvPr/>
        </p:nvPicPr>
        <p:blipFill>
          <a:blip r:embed="rId3"/>
          <a:stretch>
            <a:fillRect/>
          </a:stretch>
        </p:blipFill>
        <p:spPr>
          <a:xfrm>
            <a:off x="6466738" y="5376312"/>
            <a:ext cx="4046385" cy="832539"/>
          </a:xfrm>
          <a:prstGeom prst="rect">
            <a:avLst/>
          </a:prstGeom>
        </p:spPr>
      </p:pic>
      <p:sp>
        <p:nvSpPr>
          <p:cNvPr id="13" name="文本框 12"/>
          <p:cNvSpPr txBox="1"/>
          <p:nvPr/>
        </p:nvSpPr>
        <p:spPr>
          <a:xfrm>
            <a:off x="3748446" y="5245024"/>
            <a:ext cx="1887877" cy="337185"/>
          </a:xfrm>
          <a:prstGeom prst="rect">
            <a:avLst/>
          </a:prstGeom>
          <a:noFill/>
        </p:spPr>
        <p:txBody>
          <a:bodyPr wrap="square" rtlCol="0">
            <a:spAutoFit/>
          </a:bodyPr>
          <a:lstStyle/>
          <a:p>
            <a:r>
              <a:rPr lang="zh-CN" altLang="en-US" sz="1600" dirty="0">
                <a:ln w="0"/>
                <a:solidFill>
                  <a:schemeClr val="accent1"/>
                </a:solidFill>
                <a:effectLst>
                  <a:outerShdw blurRad="38100" dist="25400" dir="5400000" algn="ctr" rotWithShape="0">
                    <a:srgbClr val="6E747A">
                      <a:alpha val="43000"/>
                    </a:srgbClr>
                  </a:outerShdw>
                </a:effectLst>
              </a:rPr>
              <a:t>触发器构造</a:t>
            </a:r>
            <a:endParaRPr lang="zh-CN" altLang="en-US" sz="1600" dirty="0">
              <a:ln w="0"/>
              <a:solidFill>
                <a:schemeClr val="accent1"/>
              </a:solidFill>
              <a:effectLst>
                <a:outerShdw blurRad="38100" dist="25400" dir="5400000" algn="ctr" rotWithShape="0">
                  <a:srgbClr val="6E747A">
                    <a:alpha val="43000"/>
                  </a:srgbClr>
                </a:outerShdw>
              </a:effectLst>
            </a:endParaRPr>
          </a:p>
        </p:txBody>
      </p:sp>
      <p:sp>
        <p:nvSpPr>
          <p:cNvPr id="16" name="箭头: 下 15"/>
          <p:cNvSpPr/>
          <p:nvPr/>
        </p:nvSpPr>
        <p:spPr>
          <a:xfrm>
            <a:off x="4235778" y="5586374"/>
            <a:ext cx="331347" cy="169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8526963" y="5859754"/>
            <a:ext cx="2384081" cy="337185"/>
          </a:xfrm>
          <a:prstGeom prst="rect">
            <a:avLst/>
          </a:prstGeom>
          <a:noFill/>
        </p:spPr>
        <p:txBody>
          <a:bodyPr wrap="square" rtlCol="0">
            <a:spAutoFit/>
          </a:bodyPr>
          <a:lstStyle/>
          <a:p>
            <a:r>
              <a:rPr lang="zh-CN" altLang="en-US" sz="1600" dirty="0">
                <a:ln w="0"/>
                <a:solidFill>
                  <a:schemeClr val="accent1"/>
                </a:solidFill>
                <a:effectLst>
                  <a:outerShdw blurRad="38100" dist="25400" dir="5400000" algn="ctr" rotWithShape="0">
                    <a:srgbClr val="6E747A">
                      <a:alpha val="43000"/>
                    </a:srgbClr>
                  </a:outerShdw>
                </a:effectLst>
              </a:rPr>
              <a:t>触发器生成优化函数</a:t>
            </a:r>
            <a:endParaRPr lang="zh-CN" altLang="en-US" sz="1600" dirty="0">
              <a:ln w="0"/>
              <a:solidFill>
                <a:schemeClr val="accent1"/>
              </a:solidFill>
              <a:effectLst>
                <a:outerShdw blurRad="38100" dist="25400" dir="5400000" algn="ctr" rotWithShape="0">
                  <a:srgbClr val="6E747A">
                    <a:alpha val="43000"/>
                  </a:srgbClr>
                </a:outerShdw>
              </a:effectLst>
            </a:endParaRPr>
          </a:p>
        </p:txBody>
      </p:sp>
      <p:sp>
        <p:nvSpPr>
          <p:cNvPr id="19" name="箭头: 下 18"/>
          <p:cNvSpPr/>
          <p:nvPr/>
        </p:nvSpPr>
        <p:spPr>
          <a:xfrm rot="10800000">
            <a:off x="9387656" y="5707943"/>
            <a:ext cx="331347" cy="169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14</a:t>
            </a:r>
            <a:r>
              <a:rPr lang="zh-CN" altLang="en-US" dirty="0"/>
              <a:t>章人工智能算法安全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后门攻击的防御</a:t>
            </a:r>
            <a:endParaRPr lang="zh-CN" altLang="en-US" sz="2000" b="1" dirty="0">
              <a:latin typeface="+mn-ea"/>
            </a:endParaRPr>
          </a:p>
        </p:txBody>
      </p:sp>
      <p:sp>
        <p:nvSpPr>
          <p:cNvPr id="5" name="文本框 4"/>
          <p:cNvSpPr txBox="1"/>
          <p:nvPr/>
        </p:nvSpPr>
        <p:spPr>
          <a:xfrm>
            <a:off x="860855" y="1731186"/>
            <a:ext cx="9037525" cy="96456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a:t>
            </a:r>
            <a:endParaRPr lang="zh-CN" altLang="en-US" b="1" dirty="0">
              <a:latin typeface="+mn-ea"/>
            </a:endParaRPr>
          </a:p>
          <a:p>
            <a:pPr algn="just">
              <a:lnSpc>
                <a:spcPct val="130000"/>
              </a:lnSpc>
              <a:spcBef>
                <a:spcPts val="600"/>
              </a:spcBef>
              <a:spcAft>
                <a:spcPts val="600"/>
              </a:spcAft>
              <a:buClr>
                <a:schemeClr val="tx1"/>
              </a:buClr>
            </a:pPr>
            <a:r>
              <a:rPr lang="en-US" altLang="zh-CN" dirty="0">
                <a:latin typeface="+mn-ea"/>
              </a:rPr>
              <a:t>3.</a:t>
            </a:r>
            <a:r>
              <a:rPr lang="zh-CN" altLang="en-US" dirty="0">
                <a:latin typeface="+mn-ea"/>
              </a:rPr>
              <a:t> 获得后门模型的反向触发器后，从下列三种方法中任选一种，实现后门攻击的防御</a:t>
            </a:r>
            <a:endParaRPr lang="en-US" altLang="zh-CN" dirty="0">
              <a:latin typeface="+mn-ea"/>
            </a:endParaRPr>
          </a:p>
        </p:txBody>
      </p:sp>
      <p:sp>
        <p:nvSpPr>
          <p:cNvPr id="3" name="文本框 2"/>
          <p:cNvSpPr txBox="1"/>
          <p:nvPr/>
        </p:nvSpPr>
        <p:spPr>
          <a:xfrm>
            <a:off x="860855" y="2861099"/>
            <a:ext cx="3337560" cy="36830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识别过滤后门输入</a:t>
            </a:r>
            <a:endParaRPr lang="zh-CN" altLang="en-US" dirty="0"/>
          </a:p>
        </p:txBody>
      </p:sp>
      <p:sp>
        <p:nvSpPr>
          <p:cNvPr id="13" name="文本框 12"/>
          <p:cNvSpPr txBox="1"/>
          <p:nvPr/>
        </p:nvSpPr>
        <p:spPr>
          <a:xfrm>
            <a:off x="1150621" y="3190366"/>
            <a:ext cx="9867899" cy="922020"/>
          </a:xfrm>
          <a:prstGeom prst="rect">
            <a:avLst/>
          </a:prstGeom>
          <a:noFill/>
        </p:spPr>
        <p:txBody>
          <a:bodyPr wrap="square">
            <a:spAutoFit/>
          </a:bodyPr>
          <a:lstStyle/>
          <a:p>
            <a:pPr>
              <a:lnSpc>
                <a:spcPct val="150000"/>
              </a:lnSpc>
            </a:pPr>
            <a:r>
              <a:rPr lang="zh-CN" altLang="en-US" dirty="0"/>
              <a:t>建立神经元激活过滤器。激活值定义为第二层到最后一层中激活值排名前1%的神经元的平均激活值。过滤器将后门输入识别为那些激活值高于一定阈值的输入，模型将不对这些输入进行预测。</a:t>
            </a:r>
            <a:endParaRPr lang="zh-CN" altLang="en-US" dirty="0"/>
          </a:p>
        </p:txBody>
      </p:sp>
      <p:sp>
        <p:nvSpPr>
          <p:cNvPr id="14" name="文本框 13"/>
          <p:cNvSpPr txBox="1"/>
          <p:nvPr/>
        </p:nvSpPr>
        <p:spPr>
          <a:xfrm>
            <a:off x="860855" y="4227410"/>
            <a:ext cx="3337560" cy="36830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后门削弱</a:t>
            </a:r>
            <a:r>
              <a:rPr lang="en-US" altLang="zh-CN" dirty="0"/>
              <a:t>——</a:t>
            </a:r>
            <a:r>
              <a:rPr lang="zh-CN" altLang="en-US" dirty="0"/>
              <a:t>剪枝</a:t>
            </a:r>
            <a:endParaRPr lang="zh-CN" altLang="en-US" dirty="0"/>
          </a:p>
        </p:txBody>
      </p:sp>
      <p:sp>
        <p:nvSpPr>
          <p:cNvPr id="15" name="文本框 14"/>
          <p:cNvSpPr txBox="1"/>
          <p:nvPr/>
        </p:nvSpPr>
        <p:spPr>
          <a:xfrm>
            <a:off x="1150621" y="4592608"/>
            <a:ext cx="9993629" cy="1337945"/>
          </a:xfrm>
          <a:prstGeom prst="rect">
            <a:avLst/>
          </a:prstGeom>
          <a:noFill/>
        </p:spPr>
        <p:txBody>
          <a:bodyPr wrap="square">
            <a:spAutoFit/>
          </a:bodyPr>
          <a:lstStyle/>
          <a:p>
            <a:pPr>
              <a:lnSpc>
                <a:spcPct val="150000"/>
              </a:lnSpc>
            </a:pPr>
            <a:r>
              <a:rPr lang="zh-CN" altLang="en-US" dirty="0"/>
              <a:t>关注神经网络各个中间层神经元的激活值，并修剪一定比例的神经元（优先考虑修改在干净输入和后门输入之间激活差距最大的神经元）。即在推理过程中将这些神经元的输出值设置为</a:t>
            </a:r>
            <a:r>
              <a:rPr lang="en-US" altLang="zh-CN" dirty="0"/>
              <a:t>0</a:t>
            </a:r>
            <a:r>
              <a:rPr lang="zh-CN" altLang="en-US" dirty="0"/>
              <a:t>，当修剪后的模型不再响应反向触发时，停止剪枝。</a:t>
            </a:r>
            <a:endParaRPr lang="zh-CN" alt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a:t>
            </a:r>
            <a:r>
              <a:rPr lang="en-US" altLang="zh-CN" dirty="0"/>
              <a:t>DNS </a:t>
            </a:r>
            <a:r>
              <a:rPr lang="zh-CN" altLang="en-US" dirty="0"/>
              <a:t>安全</a:t>
            </a:r>
            <a:endParaRPr lang="zh-CN" altLang="en-US" dirty="0"/>
          </a:p>
        </p:txBody>
      </p:sp>
      <p:sp>
        <p:nvSpPr>
          <p:cNvPr id="45" name="文本框 44"/>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实现本地 </a:t>
            </a:r>
            <a:r>
              <a:rPr lang="en-US" altLang="zh-CN" sz="2000" b="1" dirty="0">
                <a:latin typeface="+mn-ea"/>
              </a:rPr>
              <a:t>DNS </a:t>
            </a:r>
            <a:r>
              <a:rPr lang="zh-CN" altLang="en-US" sz="2000" b="1" dirty="0">
                <a:latin typeface="+mn-ea"/>
              </a:rPr>
              <a:t>缓存中毒攻击</a:t>
            </a:r>
            <a:endParaRPr lang="zh-CN" altLang="en-US" sz="2000" b="1" dirty="0">
              <a:latin typeface="+mn-ea"/>
            </a:endParaRPr>
          </a:p>
        </p:txBody>
      </p:sp>
      <p:sp>
        <p:nvSpPr>
          <p:cNvPr id="3" name="文本框 2"/>
          <p:cNvSpPr txBox="1"/>
          <p:nvPr/>
        </p:nvSpPr>
        <p:spPr>
          <a:xfrm>
            <a:off x="846826" y="1903176"/>
            <a:ext cx="10498347" cy="3347391"/>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通过污染</a:t>
            </a:r>
            <a:r>
              <a:rPr lang="en-US" altLang="zh-CN" dirty="0">
                <a:latin typeface="+mn-ea"/>
              </a:rPr>
              <a:t>DNS Cache</a:t>
            </a:r>
            <a:r>
              <a:rPr lang="zh-CN" altLang="en-US" dirty="0">
                <a:latin typeface="+mn-ea"/>
              </a:rPr>
              <a:t>，用虚假的</a:t>
            </a:r>
            <a:r>
              <a:rPr lang="en-US" altLang="zh-CN" dirty="0">
                <a:latin typeface="+mn-ea"/>
              </a:rPr>
              <a:t>IP</a:t>
            </a:r>
            <a:r>
              <a:rPr lang="zh-CN" altLang="en-US" dirty="0">
                <a:latin typeface="+mn-ea"/>
              </a:rPr>
              <a:t>地址信息替换</a:t>
            </a:r>
            <a:r>
              <a:rPr lang="en-US" altLang="zh-CN" dirty="0">
                <a:latin typeface="+mn-ea"/>
              </a:rPr>
              <a:t>Cache</a:t>
            </a:r>
            <a:r>
              <a:rPr lang="zh-CN" altLang="en-US" dirty="0">
                <a:latin typeface="+mn-ea"/>
              </a:rPr>
              <a:t>中主机记录的真实</a:t>
            </a:r>
            <a:r>
              <a:rPr lang="en-US" altLang="zh-CN" dirty="0">
                <a:latin typeface="+mn-ea"/>
              </a:rPr>
              <a:t>IP</a:t>
            </a:r>
            <a:r>
              <a:rPr lang="zh-CN" altLang="en-US" dirty="0">
                <a:latin typeface="+mn-ea"/>
              </a:rPr>
              <a:t>地址信息，可以改变域名和</a:t>
            </a:r>
            <a:r>
              <a:rPr lang="en-US" altLang="zh-CN" dirty="0">
                <a:latin typeface="+mn-ea"/>
              </a:rPr>
              <a:t>IP</a:t>
            </a:r>
            <a:r>
              <a:rPr lang="zh-CN" altLang="en-US" dirty="0">
                <a:latin typeface="+mn-ea"/>
              </a:rPr>
              <a:t>的映射关系，使得用户在访问某网站时被错误引导至攻击者的网站中，从而暴露隐私信息</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实验目的：</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了解</a:t>
            </a:r>
            <a:r>
              <a:rPr lang="en-US" altLang="zh-CN" dirty="0">
                <a:latin typeface="+mn-ea"/>
              </a:rPr>
              <a:t>DNS</a:t>
            </a:r>
            <a:r>
              <a:rPr lang="zh-CN" altLang="en-US" dirty="0">
                <a:latin typeface="+mn-ea"/>
              </a:rPr>
              <a:t>缓存中毒原理，实现</a:t>
            </a:r>
            <a:r>
              <a:rPr lang="en-US" altLang="zh-CN" dirty="0">
                <a:latin typeface="+mn-ea"/>
              </a:rPr>
              <a:t>DNS</a:t>
            </a:r>
            <a:r>
              <a:rPr lang="zh-CN" altLang="en-US" dirty="0">
                <a:latin typeface="+mn-ea"/>
              </a:rPr>
              <a:t>缓存中毒攻击</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en-US" altLang="zh-CN" dirty="0">
                <a:latin typeface="+mn-ea"/>
              </a:rPr>
              <a:t>Ubuntu</a:t>
            </a:r>
            <a:r>
              <a:rPr lang="zh-CN" altLang="en-US" dirty="0">
                <a:latin typeface="+mn-ea"/>
              </a:rPr>
              <a:t>虚拟机</a:t>
            </a:r>
            <a:endParaRPr lang="en-US" altLang="zh-CN" dirty="0">
              <a:latin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r="15194" b="33733"/>
          <a:stretch>
            <a:fillRect/>
          </a:stretch>
        </p:blipFill>
        <p:spPr>
          <a:xfrm>
            <a:off x="6096000" y="3238571"/>
            <a:ext cx="5897303" cy="2592000"/>
          </a:xfrm>
          <a:prstGeom prst="rect">
            <a:avLst/>
          </a:prstGeom>
          <a:noFill/>
          <a:ln>
            <a:solidFill>
              <a:schemeClr val="accent1"/>
            </a:solid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4542790" cy="478155"/>
          </a:xfrm>
        </p:spPr>
        <p:txBody>
          <a:bodyPr/>
          <a:lstStyle/>
          <a:p>
            <a:r>
              <a:rPr lang="zh-CN" altLang="en-US" dirty="0"/>
              <a:t>第</a:t>
            </a:r>
            <a:r>
              <a:rPr lang="en-US" altLang="zh-CN" dirty="0"/>
              <a:t>14</a:t>
            </a:r>
            <a:r>
              <a:rPr lang="zh-CN" altLang="en-US" dirty="0"/>
              <a:t>章人工智能算法安全</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后门攻击的防御</a:t>
            </a:r>
            <a:endParaRPr lang="zh-CN" altLang="en-US" sz="2000" b="1" dirty="0">
              <a:latin typeface="+mn-ea"/>
            </a:endParaRPr>
          </a:p>
        </p:txBody>
      </p:sp>
      <p:sp>
        <p:nvSpPr>
          <p:cNvPr id="5" name="文本框 4"/>
          <p:cNvSpPr txBox="1"/>
          <p:nvPr/>
        </p:nvSpPr>
        <p:spPr>
          <a:xfrm>
            <a:off x="826565" y="1730884"/>
            <a:ext cx="9037525" cy="96456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a:t>
            </a:r>
            <a:endParaRPr lang="zh-CN" altLang="en-US" b="1" dirty="0">
              <a:latin typeface="+mn-ea"/>
            </a:endParaRPr>
          </a:p>
          <a:p>
            <a:pPr algn="just">
              <a:lnSpc>
                <a:spcPct val="130000"/>
              </a:lnSpc>
              <a:spcBef>
                <a:spcPts val="600"/>
              </a:spcBef>
              <a:spcAft>
                <a:spcPts val="600"/>
              </a:spcAft>
              <a:buClr>
                <a:schemeClr val="tx1"/>
              </a:buClr>
            </a:pPr>
            <a:r>
              <a:rPr lang="en-US" altLang="zh-CN" dirty="0">
                <a:latin typeface="+mn-ea"/>
              </a:rPr>
              <a:t>3.</a:t>
            </a:r>
            <a:r>
              <a:rPr lang="zh-CN" altLang="en-US" dirty="0">
                <a:latin typeface="+mn-ea"/>
              </a:rPr>
              <a:t> 获得后门模型的反向触发器后，从下列三种方法中任选一种，实现后门攻击的防御</a:t>
            </a:r>
            <a:endParaRPr lang="en-US" altLang="zh-CN" dirty="0">
              <a:latin typeface="+mn-ea"/>
            </a:endParaRPr>
          </a:p>
        </p:txBody>
      </p:sp>
      <p:sp>
        <p:nvSpPr>
          <p:cNvPr id="14" name="文本框 13"/>
          <p:cNvSpPr txBox="1"/>
          <p:nvPr/>
        </p:nvSpPr>
        <p:spPr>
          <a:xfrm>
            <a:off x="826565" y="2930887"/>
            <a:ext cx="3337560" cy="36830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后门削弱</a:t>
            </a:r>
            <a:r>
              <a:rPr lang="en-US" altLang="zh-CN" dirty="0"/>
              <a:t>——Unlearning</a:t>
            </a:r>
            <a:endParaRPr lang="zh-CN" altLang="en-US" dirty="0"/>
          </a:p>
        </p:txBody>
      </p:sp>
      <p:sp>
        <p:nvSpPr>
          <p:cNvPr id="15" name="文本框 14"/>
          <p:cNvSpPr txBox="1"/>
          <p:nvPr/>
        </p:nvSpPr>
        <p:spPr>
          <a:xfrm>
            <a:off x="1026796" y="3310500"/>
            <a:ext cx="9993629" cy="1337945"/>
          </a:xfrm>
          <a:prstGeom prst="rect">
            <a:avLst/>
          </a:prstGeom>
          <a:noFill/>
        </p:spPr>
        <p:txBody>
          <a:bodyPr wrap="square">
            <a:spAutoFit/>
          </a:bodyPr>
          <a:lstStyle/>
          <a:p>
            <a:pPr>
              <a:lnSpc>
                <a:spcPct val="150000"/>
              </a:lnSpc>
            </a:pPr>
            <a:r>
              <a:rPr lang="zh-CN" altLang="en-US" dirty="0"/>
              <a:t>对后门模型进行重新训练，使得模型遗忘原来的后门。使用步骤</a:t>
            </a:r>
            <a:r>
              <a:rPr lang="en-US" altLang="zh-CN" dirty="0"/>
              <a:t>2</a:t>
            </a:r>
            <a:r>
              <a:rPr lang="zh-CN" altLang="en-US" dirty="0"/>
              <a:t>中获得的反向触发器，将其与正常训练数据结合，且数据对应原本的标签。利用构造的新训练集对模型再次进行训练，使得受到后门攻击的模型可以识别后门输入的正确标签。</a:t>
            </a:r>
            <a:endParaRPr lang="zh-CN" altLang="en-US" dirty="0"/>
          </a:p>
        </p:txBody>
      </p:sp>
      <p:sp>
        <p:nvSpPr>
          <p:cNvPr id="11" name="文本框 10"/>
          <p:cNvSpPr txBox="1"/>
          <p:nvPr/>
        </p:nvSpPr>
        <p:spPr>
          <a:xfrm>
            <a:off x="826565" y="4814650"/>
            <a:ext cx="10957765" cy="96456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实验预期：</a:t>
            </a:r>
            <a:endParaRPr lang="zh-CN" altLang="en-US" b="1" dirty="0">
              <a:latin typeface="+mn-ea"/>
            </a:endParaRPr>
          </a:p>
          <a:p>
            <a:pPr algn="just">
              <a:lnSpc>
                <a:spcPct val="130000"/>
              </a:lnSpc>
              <a:spcBef>
                <a:spcPts val="600"/>
              </a:spcBef>
              <a:spcAft>
                <a:spcPts val="600"/>
              </a:spcAft>
              <a:buClr>
                <a:schemeClr val="tx1"/>
              </a:buClr>
            </a:pPr>
            <a:r>
              <a:rPr lang="zh-CN" altLang="en-US" dirty="0">
                <a:latin typeface="+mn-ea"/>
              </a:rPr>
              <a:t>在防御之后，模型被攻击成功的概率将会明显下降，但是模型对良性样本预测的准确率也会略有下降。</a:t>
            </a:r>
            <a:endParaRPr lang="zh-CN" altLang="en-US" dirty="0">
              <a:latin typeface="+mn-ea"/>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a:t>
            </a:r>
            <a:r>
              <a:rPr lang="en-US" altLang="zh-CN" dirty="0"/>
              <a:t>DNS </a:t>
            </a:r>
            <a:r>
              <a:rPr lang="zh-CN" altLang="en-US" dirty="0"/>
              <a:t>安全</a:t>
            </a:r>
            <a:endParaRPr lang="zh-CN" altLang="en-US" dirty="0"/>
          </a:p>
        </p:txBody>
      </p:sp>
      <p:sp>
        <p:nvSpPr>
          <p:cNvPr id="45" name="文本框 44"/>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实现本地 </a:t>
            </a:r>
            <a:r>
              <a:rPr lang="en-US" altLang="zh-CN" sz="2000" b="1" dirty="0">
                <a:latin typeface="+mn-ea"/>
              </a:rPr>
              <a:t>DNS </a:t>
            </a:r>
            <a:r>
              <a:rPr lang="zh-CN" altLang="en-US" sz="2000" b="1" dirty="0">
                <a:latin typeface="+mn-ea"/>
              </a:rPr>
              <a:t>缓存中毒攻击</a:t>
            </a:r>
            <a:endParaRPr lang="zh-CN" altLang="en-US" sz="2000" b="1" dirty="0">
              <a:latin typeface="+mn-ea"/>
            </a:endParaRPr>
          </a:p>
        </p:txBody>
      </p:sp>
      <p:sp>
        <p:nvSpPr>
          <p:cNvPr id="5" name="文本框 4"/>
          <p:cNvSpPr txBox="1"/>
          <p:nvPr/>
        </p:nvSpPr>
        <p:spPr>
          <a:xfrm>
            <a:off x="577850" y="1619467"/>
            <a:ext cx="10106723" cy="4529253"/>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实验思路举例：</a:t>
            </a:r>
            <a:endParaRPr lang="zh-CN" altLang="en-US" b="1" dirty="0">
              <a:latin typeface="+mn-ea"/>
            </a:endParaRPr>
          </a:p>
          <a:p>
            <a:pPr marL="342900" indent="-342900">
              <a:lnSpc>
                <a:spcPct val="130000"/>
              </a:lnSpc>
              <a:spcBef>
                <a:spcPts val="600"/>
              </a:spcBef>
              <a:spcAft>
                <a:spcPts val="600"/>
              </a:spcAft>
              <a:buClr>
                <a:schemeClr val="tx1"/>
              </a:buClr>
              <a:buAutoNum type="arabicPeriod"/>
            </a:pPr>
            <a:r>
              <a:rPr lang="zh-CN" altLang="en-US" dirty="0">
                <a:latin typeface="+mn-ea"/>
              </a:rPr>
              <a:t>配置虚拟机作为</a:t>
            </a:r>
            <a:r>
              <a:rPr lang="en-US" altLang="zh-CN" dirty="0">
                <a:latin typeface="+mn-ea"/>
              </a:rPr>
              <a:t>DNS</a:t>
            </a:r>
            <a:r>
              <a:rPr lang="zh-CN" altLang="en-US" dirty="0">
                <a:latin typeface="+mn-ea"/>
              </a:rPr>
              <a:t>服务器：</a:t>
            </a:r>
            <a:endParaRPr lang="en-US" altLang="zh-CN" dirty="0">
              <a:latin typeface="+mn-ea"/>
            </a:endParaRPr>
          </a:p>
          <a:p>
            <a:pPr marL="800100" lvl="1" indent="-342900">
              <a:lnSpc>
                <a:spcPct val="130000"/>
              </a:lnSpc>
              <a:spcBef>
                <a:spcPts val="600"/>
              </a:spcBef>
              <a:spcAft>
                <a:spcPts val="600"/>
              </a:spcAft>
              <a:buClr>
                <a:schemeClr val="tx1"/>
              </a:buClr>
              <a:buAutoNum type="arabicPeriod"/>
            </a:pPr>
            <a:r>
              <a:rPr lang="zh-CN" altLang="en-US" dirty="0">
                <a:latin typeface="+mn-ea"/>
              </a:rPr>
              <a:t>安装</a:t>
            </a:r>
            <a:r>
              <a:rPr lang="en-US" altLang="zh-CN" dirty="0">
                <a:latin typeface="+mn-ea"/>
              </a:rPr>
              <a:t>Bind 9</a:t>
            </a:r>
            <a:endParaRPr lang="en-US" altLang="zh-CN" dirty="0">
              <a:latin typeface="+mn-ea"/>
            </a:endParaRPr>
          </a:p>
          <a:p>
            <a:pPr marL="800100" lvl="1" indent="-342900">
              <a:lnSpc>
                <a:spcPct val="130000"/>
              </a:lnSpc>
              <a:spcBef>
                <a:spcPts val="600"/>
              </a:spcBef>
              <a:spcAft>
                <a:spcPts val="600"/>
              </a:spcAft>
              <a:buClr>
                <a:schemeClr val="tx1"/>
              </a:buClr>
              <a:buAutoNum type="arabicPeriod"/>
            </a:pPr>
            <a:r>
              <a:rPr lang="zh-CN" altLang="en-US" dirty="0">
                <a:latin typeface="+mn-ea"/>
              </a:rPr>
              <a:t>修改配置文件  </a:t>
            </a:r>
            <a:r>
              <a:rPr lang="en-US" altLang="zh-CN" dirty="0">
                <a:latin typeface="+mn-ea"/>
              </a:rPr>
              <a:t>/</a:t>
            </a:r>
            <a:r>
              <a:rPr lang="en-US" altLang="zh-CN" dirty="0" err="1">
                <a:latin typeface="+mn-ea"/>
              </a:rPr>
              <a:t>etc</a:t>
            </a:r>
            <a:r>
              <a:rPr lang="en-US" altLang="zh-CN" dirty="0">
                <a:latin typeface="+mn-ea"/>
              </a:rPr>
              <a:t>/bind/</a:t>
            </a:r>
            <a:r>
              <a:rPr lang="en-US" altLang="zh-CN" dirty="0" err="1">
                <a:latin typeface="+mn-ea"/>
              </a:rPr>
              <a:t>named.conf.options</a:t>
            </a:r>
            <a:r>
              <a:rPr lang="zh-CN" altLang="en-US" dirty="0">
                <a:latin typeface="+mn-ea"/>
              </a:rPr>
              <a:t>， 设置允许查询和转发，并关闭</a:t>
            </a:r>
            <a:r>
              <a:rPr lang="en-US" altLang="zh-CN" dirty="0" err="1">
                <a:latin typeface="+mn-ea"/>
              </a:rPr>
              <a:t>dnssec</a:t>
            </a:r>
            <a:endParaRPr lang="en-US" altLang="zh-CN" dirty="0">
              <a:latin typeface="+mn-ea"/>
            </a:endParaRPr>
          </a:p>
          <a:p>
            <a:pPr marL="800100" lvl="1" indent="-342900">
              <a:lnSpc>
                <a:spcPct val="130000"/>
              </a:lnSpc>
              <a:spcBef>
                <a:spcPts val="600"/>
              </a:spcBef>
              <a:spcAft>
                <a:spcPts val="600"/>
              </a:spcAft>
              <a:buClr>
                <a:schemeClr val="tx1"/>
              </a:buClr>
              <a:buAutoNum type="arabicPeriod"/>
            </a:pPr>
            <a:r>
              <a:rPr lang="zh-CN" altLang="en-US" dirty="0">
                <a:latin typeface="+mn-ea"/>
              </a:rPr>
              <a:t>重启</a:t>
            </a:r>
            <a:r>
              <a:rPr lang="en-US" altLang="zh-CN" dirty="0">
                <a:latin typeface="+mn-ea"/>
              </a:rPr>
              <a:t>bind9</a:t>
            </a:r>
            <a:r>
              <a:rPr lang="zh-CN" altLang="en-US" dirty="0">
                <a:latin typeface="+mn-ea"/>
              </a:rPr>
              <a:t>服务</a:t>
            </a:r>
            <a:endParaRPr lang="en-US" altLang="zh-CN" dirty="0">
              <a:latin typeface="+mn-ea"/>
            </a:endParaRPr>
          </a:p>
          <a:p>
            <a:pPr marL="342900" indent="-342900">
              <a:lnSpc>
                <a:spcPct val="130000"/>
              </a:lnSpc>
              <a:spcBef>
                <a:spcPts val="600"/>
              </a:spcBef>
              <a:spcAft>
                <a:spcPts val="600"/>
              </a:spcAft>
              <a:buClr>
                <a:schemeClr val="tx1"/>
              </a:buClr>
              <a:buAutoNum type="arabicPeriod"/>
            </a:pPr>
            <a:r>
              <a:rPr lang="zh-CN" altLang="en-US" dirty="0">
                <a:latin typeface="+mn-ea"/>
              </a:rPr>
              <a:t>配置宿主机作为攻击者：</a:t>
            </a:r>
            <a:endParaRPr lang="en-US" altLang="zh-CN" dirty="0">
              <a:latin typeface="+mn-ea"/>
            </a:endParaRPr>
          </a:p>
          <a:p>
            <a:pPr marL="800100" lvl="1" indent="-342900">
              <a:lnSpc>
                <a:spcPct val="130000"/>
              </a:lnSpc>
              <a:spcBef>
                <a:spcPts val="600"/>
              </a:spcBef>
              <a:spcAft>
                <a:spcPts val="600"/>
              </a:spcAft>
              <a:buClr>
                <a:schemeClr val="tx1"/>
              </a:buClr>
              <a:buAutoNum type="arabicPeriod"/>
            </a:pPr>
            <a:r>
              <a:rPr lang="zh-CN" altLang="en-US" dirty="0">
                <a:latin typeface="+mn-ea"/>
              </a:rPr>
              <a:t>基于</a:t>
            </a:r>
            <a:r>
              <a:rPr lang="en-US" altLang="zh-CN" dirty="0">
                <a:latin typeface="+mn-ea"/>
              </a:rPr>
              <a:t>python</a:t>
            </a:r>
            <a:r>
              <a:rPr lang="zh-CN" altLang="en-US" dirty="0">
                <a:latin typeface="+mn-ea"/>
              </a:rPr>
              <a:t>环境，使用</a:t>
            </a:r>
            <a:r>
              <a:rPr lang="en-US" altLang="zh-CN" dirty="0">
                <a:latin typeface="+mn-ea"/>
              </a:rPr>
              <a:t>pip</a:t>
            </a:r>
            <a:r>
              <a:rPr lang="zh-CN" altLang="en-US" dirty="0">
                <a:latin typeface="+mn-ea"/>
              </a:rPr>
              <a:t>安装</a:t>
            </a:r>
            <a:r>
              <a:rPr lang="en-US" altLang="zh-CN" dirty="0" err="1">
                <a:latin typeface="+mn-ea"/>
              </a:rPr>
              <a:t>scapy</a:t>
            </a:r>
            <a:r>
              <a:rPr lang="zh-CN" altLang="en-US" dirty="0">
                <a:latin typeface="+mn-ea"/>
              </a:rPr>
              <a:t>库</a:t>
            </a:r>
            <a:endParaRPr lang="en-US" altLang="zh-CN" dirty="0">
              <a:latin typeface="+mn-ea"/>
            </a:endParaRPr>
          </a:p>
          <a:p>
            <a:pPr marL="800100" lvl="1" indent="-342900">
              <a:lnSpc>
                <a:spcPct val="130000"/>
              </a:lnSpc>
              <a:spcBef>
                <a:spcPts val="600"/>
              </a:spcBef>
              <a:spcAft>
                <a:spcPts val="600"/>
              </a:spcAft>
              <a:buClr>
                <a:schemeClr val="tx1"/>
              </a:buClr>
              <a:buAutoNum type="arabicPeriod"/>
            </a:pPr>
            <a:r>
              <a:rPr lang="zh-CN" altLang="en-US">
                <a:latin typeface="+mn-ea"/>
              </a:rPr>
              <a:t>编写程序使用</a:t>
            </a:r>
            <a:r>
              <a:rPr lang="en-US" altLang="zh-CN">
                <a:latin typeface="+mn-ea"/>
              </a:rPr>
              <a:t>sniff</a:t>
            </a:r>
            <a:r>
              <a:rPr lang="zh-CN" altLang="en-US" dirty="0">
                <a:latin typeface="+mn-ea"/>
              </a:rPr>
              <a:t>监听请求包，伪造 </a:t>
            </a:r>
            <a:r>
              <a:rPr lang="en-US" altLang="zh-CN" dirty="0">
                <a:latin typeface="+mn-ea"/>
              </a:rPr>
              <a:t>DNS </a:t>
            </a:r>
            <a:r>
              <a:rPr lang="zh-CN" altLang="en-US" dirty="0">
                <a:latin typeface="+mn-ea"/>
              </a:rPr>
              <a:t>应答包并发送</a:t>
            </a:r>
            <a:endParaRPr lang="en-US" altLang="zh-CN" dirty="0">
              <a:latin typeface="+mn-ea"/>
            </a:endParaRPr>
          </a:p>
          <a:p>
            <a:pPr algn="just">
              <a:lnSpc>
                <a:spcPct val="130000"/>
              </a:lnSpc>
              <a:spcBef>
                <a:spcPts val="600"/>
              </a:spcBef>
              <a:spcAft>
                <a:spcPts val="600"/>
              </a:spcAft>
              <a:buClr>
                <a:schemeClr val="tx1"/>
              </a:buClr>
            </a:pPr>
            <a:endParaRPr lang="en-US" altLang="zh-CN" dirty="0">
              <a:latin typeface="+mn-ea"/>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9</a:t>
            </a:r>
            <a:r>
              <a:rPr lang="zh-CN" altLang="en-US" dirty="0"/>
              <a:t>章</a:t>
            </a:r>
            <a:r>
              <a:rPr lang="en-US" altLang="zh-CN" dirty="0"/>
              <a:t>DNS </a:t>
            </a:r>
            <a:r>
              <a:rPr lang="zh-CN" altLang="en-US" dirty="0"/>
              <a:t>安全</a:t>
            </a:r>
            <a:endParaRPr lang="zh-CN" altLang="en-US" dirty="0"/>
          </a:p>
        </p:txBody>
      </p:sp>
      <p:sp>
        <p:nvSpPr>
          <p:cNvPr id="45" name="文本框 44"/>
          <p:cNvSpPr txBox="1"/>
          <p:nvPr/>
        </p:nvSpPr>
        <p:spPr>
          <a:xfrm>
            <a:off x="497205" y="1027429"/>
            <a:ext cx="11197590" cy="453457"/>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实现本地 </a:t>
            </a:r>
            <a:r>
              <a:rPr lang="en-US" altLang="zh-CN" sz="2000" b="1" dirty="0">
                <a:latin typeface="+mn-ea"/>
              </a:rPr>
              <a:t>DNS </a:t>
            </a:r>
            <a:r>
              <a:rPr lang="zh-CN" altLang="en-US" sz="2000" b="1" dirty="0">
                <a:latin typeface="+mn-ea"/>
              </a:rPr>
              <a:t>缓存中毒攻击</a:t>
            </a:r>
            <a:endParaRPr lang="zh-CN" altLang="en-US" sz="2000" b="1" dirty="0">
              <a:latin typeface="+mn-ea"/>
            </a:endParaRPr>
          </a:p>
        </p:txBody>
      </p:sp>
      <p:sp>
        <p:nvSpPr>
          <p:cNvPr id="5" name="文本框 4"/>
          <p:cNvSpPr txBox="1"/>
          <p:nvPr/>
        </p:nvSpPr>
        <p:spPr>
          <a:xfrm>
            <a:off x="577850" y="1619467"/>
            <a:ext cx="10106723" cy="2679516"/>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实验思路举例：</a:t>
            </a:r>
            <a:endParaRPr lang="zh-CN" altLang="en-US" b="1" dirty="0">
              <a:latin typeface="+mn-ea"/>
            </a:endParaRPr>
          </a:p>
          <a:p>
            <a:pPr marL="342900" indent="-342900" algn="just">
              <a:lnSpc>
                <a:spcPct val="130000"/>
              </a:lnSpc>
              <a:spcBef>
                <a:spcPts val="600"/>
              </a:spcBef>
              <a:spcAft>
                <a:spcPts val="600"/>
              </a:spcAft>
              <a:buClr>
                <a:schemeClr val="tx1"/>
              </a:buClr>
              <a:buFont typeface="+mj-lt"/>
              <a:buAutoNum type="arabicPeriod" startAt="3"/>
            </a:pPr>
            <a:r>
              <a:rPr lang="zh-CN" altLang="en-US" dirty="0">
                <a:latin typeface="+mn-ea"/>
              </a:rPr>
              <a:t>验证是否能够攻击成功</a:t>
            </a:r>
            <a:endParaRPr lang="en-US" altLang="zh-CN" dirty="0">
              <a:latin typeface="+mn-ea"/>
            </a:endParaRPr>
          </a:p>
          <a:p>
            <a:pPr algn="just">
              <a:lnSpc>
                <a:spcPct val="130000"/>
              </a:lnSpc>
              <a:spcBef>
                <a:spcPts val="600"/>
              </a:spcBef>
              <a:spcAft>
                <a:spcPts val="600"/>
              </a:spcAft>
              <a:buClr>
                <a:schemeClr val="tx1"/>
              </a:buClr>
            </a:pPr>
            <a:r>
              <a:rPr lang="en-US" altLang="zh-CN" dirty="0">
                <a:latin typeface="+mn-ea"/>
              </a:rPr>
              <a:t>1</a:t>
            </a:r>
            <a:r>
              <a:rPr lang="zh-CN" altLang="en-US" dirty="0">
                <a:latin typeface="+mn-ea"/>
              </a:rPr>
              <a:t>） 使用虚拟机访问随机域名，跳转到攻击者设置的</a:t>
            </a:r>
            <a:r>
              <a:rPr lang="en-US" altLang="zh-CN" dirty="0" err="1">
                <a:latin typeface="+mn-ea"/>
              </a:rPr>
              <a:t>ip</a:t>
            </a:r>
            <a:r>
              <a:rPr lang="zh-CN" altLang="en-US" dirty="0">
                <a:latin typeface="+mn-ea"/>
              </a:rPr>
              <a:t>地址</a:t>
            </a:r>
            <a:endParaRPr lang="en-US" altLang="zh-CN" dirty="0">
              <a:latin typeface="+mn-ea"/>
            </a:endParaRPr>
          </a:p>
          <a:p>
            <a:pPr>
              <a:lnSpc>
                <a:spcPct val="130000"/>
              </a:lnSpc>
              <a:spcBef>
                <a:spcPts val="600"/>
              </a:spcBef>
              <a:spcAft>
                <a:spcPts val="600"/>
              </a:spcAft>
              <a:buClr>
                <a:schemeClr val="tx1"/>
              </a:buClr>
            </a:pPr>
            <a:r>
              <a:rPr lang="en-US" altLang="zh-CN" dirty="0">
                <a:latin typeface="+mn-ea"/>
              </a:rPr>
              <a:t>2</a:t>
            </a:r>
            <a:r>
              <a:rPr lang="zh-CN" altLang="en-US" dirty="0">
                <a:latin typeface="+mn-ea"/>
              </a:rPr>
              <a:t>） 有条件的同学，可以使用另一台虚拟机（如</a:t>
            </a:r>
            <a:r>
              <a:rPr lang="en-US" altLang="zh-CN" dirty="0" err="1">
                <a:latin typeface="+mn-ea"/>
              </a:rPr>
              <a:t>wsl</a:t>
            </a:r>
            <a:r>
              <a:rPr lang="zh-CN" altLang="en-US" dirty="0">
                <a:latin typeface="+mn-ea"/>
              </a:rPr>
              <a:t>）作为用户，配置</a:t>
            </a:r>
            <a:r>
              <a:rPr lang="en-US" altLang="zh-CN" dirty="0">
                <a:latin typeface="+mn-ea"/>
              </a:rPr>
              <a:t>DNS</a:t>
            </a:r>
            <a:r>
              <a:rPr lang="zh-CN" altLang="en-US" dirty="0">
                <a:latin typeface="+mn-ea"/>
              </a:rPr>
              <a:t>服务器地址（</a:t>
            </a:r>
            <a:r>
              <a:rPr lang="en-US" altLang="zh-CN" dirty="0">
                <a:latin typeface="+mn-ea"/>
              </a:rPr>
              <a:t>/</a:t>
            </a:r>
            <a:r>
              <a:rPr lang="en-US" altLang="zh-CN" dirty="0" err="1">
                <a:latin typeface="+mn-ea"/>
              </a:rPr>
              <a:t>etc</a:t>
            </a:r>
            <a:r>
              <a:rPr lang="en-US" altLang="zh-CN" dirty="0">
                <a:latin typeface="+mn-ea"/>
              </a:rPr>
              <a:t>/</a:t>
            </a:r>
            <a:r>
              <a:rPr lang="en-US" altLang="zh-CN" dirty="0" err="1">
                <a:latin typeface="+mn-ea"/>
              </a:rPr>
              <a:t>resolv.conf</a:t>
            </a:r>
            <a:r>
              <a:rPr lang="zh-CN" altLang="en-US" dirty="0">
                <a:latin typeface="+mn-ea"/>
              </a:rPr>
              <a:t>），再次访问随机域名（</a:t>
            </a:r>
            <a:r>
              <a:rPr lang="en-US" altLang="zh-CN" dirty="0">
                <a:latin typeface="+mn-ea"/>
              </a:rPr>
              <a:t>curl -L xxxxxxxxxx.com</a:t>
            </a:r>
            <a:r>
              <a:rPr lang="zh-CN" altLang="en-US" dirty="0">
                <a:latin typeface="+mn-ea"/>
              </a:rPr>
              <a:t>），会跳转到攻击者设置的</a:t>
            </a:r>
            <a:r>
              <a:rPr lang="en-US" altLang="zh-CN" dirty="0" err="1">
                <a:latin typeface="+mn-ea"/>
              </a:rPr>
              <a:t>ip</a:t>
            </a:r>
            <a:r>
              <a:rPr lang="zh-CN" altLang="en-US" dirty="0">
                <a:latin typeface="+mn-ea"/>
              </a:rPr>
              <a:t>地址。</a:t>
            </a:r>
            <a:endParaRPr lang="en-US" altLang="zh-CN" dirty="0">
              <a:latin typeface="+mn-ea"/>
            </a:endParaRPr>
          </a:p>
        </p:txBody>
      </p:sp>
      <p:pic>
        <p:nvPicPr>
          <p:cNvPr id="6" name="图片 5"/>
          <p:cNvPicPr>
            <a:picLocks noChangeAspect="1"/>
          </p:cNvPicPr>
          <p:nvPr/>
        </p:nvPicPr>
        <p:blipFill rotWithShape="1">
          <a:blip r:embed="rId1"/>
          <a:srcRect r="61103" b="20634"/>
          <a:stretch>
            <a:fillRect/>
          </a:stretch>
        </p:blipFill>
        <p:spPr>
          <a:xfrm>
            <a:off x="889822" y="4098457"/>
            <a:ext cx="4548876" cy="2128428"/>
          </a:xfrm>
          <a:prstGeom prst="rect">
            <a:avLst/>
          </a:prstGeom>
          <a:ln>
            <a:solidFill>
              <a:schemeClr val="accent1"/>
            </a:solidFill>
          </a:ln>
        </p:spPr>
      </p:pic>
      <p:pic>
        <p:nvPicPr>
          <p:cNvPr id="16" name="图片 15"/>
          <p:cNvPicPr>
            <a:picLocks noChangeAspect="1"/>
          </p:cNvPicPr>
          <p:nvPr/>
        </p:nvPicPr>
        <p:blipFill rotWithShape="1">
          <a:blip r:embed="rId2"/>
          <a:srcRect t="1" r="51225" b="27532"/>
          <a:stretch>
            <a:fillRect/>
          </a:stretch>
        </p:blipFill>
        <p:spPr>
          <a:xfrm>
            <a:off x="6329411" y="4044752"/>
            <a:ext cx="4440798" cy="2182134"/>
          </a:xfrm>
          <a:prstGeom prst="rect">
            <a:avLst/>
          </a:prstGeo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79223" y="4586282"/>
            <a:ext cx="11233553" cy="892503"/>
          </a:xfrm>
          <a:prstGeom prst="rect">
            <a:avLst/>
          </a:prstGeom>
        </p:spPr>
        <p:txBody>
          <a:bodyPr tIns="0" bIns="0" anchor="ctr" anchorCtr="0">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lvl="0" algn="ctr" fontAlgn="base">
              <a:spcAft>
                <a:spcPct val="0"/>
              </a:spcAft>
              <a:defRPr/>
            </a:pPr>
            <a:r>
              <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网络空间安全导论课程实验介绍</a:t>
            </a:r>
            <a:endParaRPr kumimoji="0" lang="zh-CN" altLang="en-US" sz="3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11</a:t>
            </a:r>
            <a:r>
              <a:rPr lang="zh-CN" altLang="en-US" dirty="0"/>
              <a:t>章公钥基础设施 </a:t>
            </a:r>
            <a:r>
              <a:rPr lang="en-US" altLang="zh-CN" dirty="0"/>
              <a:t>PKI</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数字证书的使用</a:t>
            </a:r>
            <a:endParaRPr lang="zh-CN" altLang="en-US" sz="2000" b="1" dirty="0">
              <a:latin typeface="+mn-ea"/>
            </a:endParaRPr>
          </a:p>
        </p:txBody>
      </p:sp>
      <p:sp>
        <p:nvSpPr>
          <p:cNvPr id="3" name="文本框 2"/>
          <p:cNvSpPr txBox="1"/>
          <p:nvPr/>
        </p:nvSpPr>
        <p:spPr>
          <a:xfrm>
            <a:off x="846826" y="1903176"/>
            <a:ext cx="10498347" cy="394398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实验一：使用私钥访问 </a:t>
            </a:r>
            <a:r>
              <a:rPr lang="en-US" altLang="zh-CN" b="1" dirty="0">
                <a:latin typeface="+mn-ea"/>
              </a:rPr>
              <a:t>SSH </a:t>
            </a:r>
            <a:r>
              <a:rPr lang="zh-CN" altLang="en-US" b="1" dirty="0">
                <a:latin typeface="+mn-ea"/>
              </a:rPr>
              <a:t>服务器</a:t>
            </a:r>
            <a:endParaRPr lang="en-US" altLang="zh-CN" b="1" dirty="0">
              <a:latin typeface="+mn-ea"/>
            </a:endParaRPr>
          </a:p>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非对称加密算法生成一对密钥（公钥和私钥），其中，私钥由一方安全保管，而公钥则可对外公开，如果用其中一个密钥加密数据，只有对应密钥才可以解密，利用这一特性可以实现远程服务器对用户身份的认证。在使用私钥访问 </a:t>
            </a:r>
            <a:r>
              <a:rPr lang="en-US" altLang="zh-CN" dirty="0">
                <a:latin typeface="+mn-ea"/>
              </a:rPr>
              <a:t>SSH </a:t>
            </a:r>
            <a:r>
              <a:rPr lang="zh-CN" altLang="en-US" dirty="0">
                <a:latin typeface="+mn-ea"/>
              </a:rPr>
              <a:t>服务器时，用户可以提前将公钥上传至服务器，当用户发起登陆请求时，用户方将利用私钥对服务器发来的随机字符串进行加密，并将密文发送回服务器；服务器收到密文后会根据用户方提供的公钥对密文进行解密，如果成功则用户身份得到验证</a:t>
            </a:r>
            <a:endParaRPr lang="en-US" altLang="zh-CN" dirty="0">
              <a:latin typeface="+mn-ea"/>
            </a:endParaRPr>
          </a:p>
          <a:p>
            <a:pPr algn="just">
              <a:lnSpc>
                <a:spcPct val="130000"/>
              </a:lnSpc>
              <a:spcBef>
                <a:spcPts val="600"/>
              </a:spcBef>
              <a:spcAft>
                <a:spcPts val="600"/>
              </a:spcAft>
              <a:buClr>
                <a:schemeClr val="tx1"/>
              </a:buClr>
            </a:pPr>
            <a:r>
              <a:rPr lang="zh-CN" altLang="en-US" b="1" dirty="0">
                <a:latin typeface="+mn-ea"/>
              </a:rPr>
              <a:t>实验环境：</a:t>
            </a:r>
            <a:endParaRPr lang="en-US" altLang="zh-CN" b="1" dirty="0">
              <a:latin typeface="+mn-ea"/>
            </a:endParaRPr>
          </a:p>
          <a:p>
            <a:pPr algn="just">
              <a:lnSpc>
                <a:spcPct val="130000"/>
              </a:lnSpc>
              <a:spcBef>
                <a:spcPts val="600"/>
              </a:spcBef>
              <a:spcAft>
                <a:spcPts val="600"/>
              </a:spcAft>
              <a:buClr>
                <a:schemeClr val="tx1"/>
              </a:buClr>
            </a:pPr>
            <a:r>
              <a:rPr lang="zh-CN" altLang="en-US" dirty="0">
                <a:latin typeface="+mn-ea"/>
              </a:rPr>
              <a:t>建议使用一台虚拟机充当服务器（需要安装</a:t>
            </a:r>
            <a:r>
              <a:rPr lang="en-US" altLang="zh-CN" dirty="0">
                <a:latin typeface="+mn-ea"/>
              </a:rPr>
              <a:t>SSH</a:t>
            </a:r>
            <a:r>
              <a:rPr lang="zh-CN" altLang="en-US" dirty="0">
                <a:latin typeface="+mn-ea"/>
              </a:rPr>
              <a:t>服务和</a:t>
            </a:r>
            <a:r>
              <a:rPr lang="en-US" altLang="zh-CN" dirty="0">
                <a:latin typeface="+mn-ea"/>
              </a:rPr>
              <a:t>Nginx</a:t>
            </a:r>
            <a:r>
              <a:rPr lang="zh-CN" altLang="en-US" dirty="0">
                <a:latin typeface="+mn-ea"/>
              </a:rPr>
              <a:t>服务），一台本地计算机</a:t>
            </a:r>
            <a:endParaRPr lang="en-US" altLang="zh-CN" dirty="0">
              <a:latin typeface="+mn-ea"/>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11</a:t>
            </a:r>
            <a:r>
              <a:rPr lang="zh-CN" altLang="en-US" dirty="0"/>
              <a:t>章公钥基础设施 </a:t>
            </a:r>
            <a:r>
              <a:rPr lang="en-US" altLang="zh-CN" dirty="0"/>
              <a:t>PKI</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数字证书的使用</a:t>
            </a:r>
            <a:endParaRPr lang="zh-CN" altLang="en-US" sz="2000" b="1" dirty="0">
              <a:latin typeface="+mn-ea"/>
            </a:endParaRPr>
          </a:p>
        </p:txBody>
      </p:sp>
      <p:sp>
        <p:nvSpPr>
          <p:cNvPr id="3" name="文本框 2"/>
          <p:cNvSpPr txBox="1"/>
          <p:nvPr/>
        </p:nvSpPr>
        <p:spPr>
          <a:xfrm>
            <a:off x="846826" y="1903176"/>
            <a:ext cx="10226713" cy="337883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实验一：使用私钥访问 </a:t>
            </a:r>
            <a:r>
              <a:rPr lang="en-US" altLang="zh-CN" b="1" dirty="0">
                <a:latin typeface="+mn-ea"/>
              </a:rPr>
              <a:t>SSH </a:t>
            </a:r>
            <a:r>
              <a:rPr lang="zh-CN" altLang="en-US" b="1" dirty="0">
                <a:latin typeface="+mn-ea"/>
              </a:rPr>
              <a:t>服务器</a:t>
            </a:r>
            <a:endParaRPr lang="en-US" altLang="zh-CN" b="1" dirty="0">
              <a:latin typeface="+mn-ea"/>
            </a:endParaRPr>
          </a:p>
          <a:p>
            <a:pPr algn="just">
              <a:lnSpc>
                <a:spcPct val="130000"/>
              </a:lnSpc>
              <a:spcBef>
                <a:spcPts val="600"/>
              </a:spcBef>
              <a:spcAft>
                <a:spcPts val="600"/>
              </a:spcAft>
              <a:buClr>
                <a:schemeClr val="tx1"/>
              </a:buClr>
            </a:pPr>
            <a:r>
              <a:rPr lang="zh-CN" altLang="en-US" b="1" dirty="0">
                <a:latin typeface="+mn-ea"/>
              </a:rPr>
              <a:t>实验思路举例：</a:t>
            </a:r>
            <a:endParaRPr lang="en-US" altLang="zh-CN"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生成私钥，通过</a:t>
            </a:r>
            <a:r>
              <a:rPr lang="en-US" altLang="zh-CN" dirty="0">
                <a:latin typeface="+mn-ea"/>
              </a:rPr>
              <a:t>OpenSSL</a:t>
            </a:r>
            <a:r>
              <a:rPr lang="zh-CN" altLang="en-US" dirty="0">
                <a:latin typeface="+mn-ea"/>
              </a:rPr>
              <a:t>工具生成公私钥对</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上传公钥到远程服务器对应位置</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开启</a:t>
            </a:r>
            <a:r>
              <a:rPr lang="en-US" altLang="zh-CN" dirty="0">
                <a:latin typeface="+mn-ea"/>
              </a:rPr>
              <a:t>SSH</a:t>
            </a:r>
            <a:r>
              <a:rPr lang="zh-CN" altLang="en-US" dirty="0">
                <a:latin typeface="+mn-ea"/>
              </a:rPr>
              <a:t>服务，通过私钥进行安全链接</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关闭</a:t>
            </a:r>
            <a:r>
              <a:rPr lang="en-US" altLang="zh-CN" dirty="0">
                <a:latin typeface="+mn-ea"/>
              </a:rPr>
              <a:t>SSH</a:t>
            </a:r>
            <a:r>
              <a:rPr lang="zh-CN" altLang="en-US" dirty="0">
                <a:latin typeface="+mn-ea"/>
              </a:rPr>
              <a:t>密码登录功能，服务器只能通过私钥访问，提高安全性，并测试验证无法通过密码进行登录</a:t>
            </a:r>
            <a:endParaRPr lang="zh-CN" altLang="en-US" dirty="0">
              <a:latin typeface="+mn-ea"/>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11</a:t>
            </a:r>
            <a:r>
              <a:rPr lang="zh-CN" altLang="en-US" dirty="0"/>
              <a:t>章公钥基础设施 </a:t>
            </a:r>
            <a:r>
              <a:rPr lang="en-US" altLang="zh-CN" dirty="0"/>
              <a:t>PKI</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数字证书的使用</a:t>
            </a:r>
            <a:endParaRPr lang="zh-CN" altLang="en-US" sz="2000" b="1" dirty="0">
              <a:latin typeface="+mn-ea"/>
            </a:endParaRPr>
          </a:p>
        </p:txBody>
      </p:sp>
      <p:sp>
        <p:nvSpPr>
          <p:cNvPr id="3" name="文本框 2"/>
          <p:cNvSpPr txBox="1"/>
          <p:nvPr/>
        </p:nvSpPr>
        <p:spPr>
          <a:xfrm>
            <a:off x="846826" y="1758796"/>
            <a:ext cx="10498347" cy="4251960"/>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实验二：为网站添加 </a:t>
            </a:r>
            <a:r>
              <a:rPr lang="en-US" altLang="zh-CN" b="1" dirty="0">
                <a:latin typeface="+mn-ea"/>
              </a:rPr>
              <a:t>HTTPS</a:t>
            </a:r>
            <a:endParaRPr lang="en-US" altLang="zh-CN" b="1" dirty="0">
              <a:latin typeface="+mn-ea"/>
            </a:endParaRPr>
          </a:p>
          <a:p>
            <a:pPr algn="just">
              <a:lnSpc>
                <a:spcPct val="130000"/>
              </a:lnSpc>
              <a:spcBef>
                <a:spcPts val="600"/>
              </a:spcBef>
              <a:spcAft>
                <a:spcPts val="600"/>
              </a:spcAft>
              <a:buClr>
                <a:schemeClr val="tx1"/>
              </a:buClr>
            </a:pPr>
            <a:r>
              <a:rPr lang="zh-CN" altLang="en-US" b="1" dirty="0">
                <a:latin typeface="+mn-ea"/>
              </a:rPr>
              <a:t>实验原理：</a:t>
            </a:r>
            <a:endParaRPr lang="en-US" altLang="zh-CN" b="1" dirty="0">
              <a:latin typeface="+mn-ea"/>
            </a:endParaRPr>
          </a:p>
          <a:p>
            <a:pPr algn="just">
              <a:lnSpc>
                <a:spcPct val="130000"/>
              </a:lnSpc>
              <a:spcBef>
                <a:spcPts val="600"/>
              </a:spcBef>
              <a:spcAft>
                <a:spcPts val="600"/>
              </a:spcAft>
              <a:buClr>
                <a:schemeClr val="tx1"/>
              </a:buClr>
            </a:pPr>
            <a:r>
              <a:rPr lang="en-US" altLang="zh-CN" dirty="0">
                <a:latin typeface="+mn-ea"/>
              </a:rPr>
              <a:t>HTTP</a:t>
            </a:r>
            <a:r>
              <a:rPr lang="zh-CN" altLang="en-US" dirty="0">
                <a:latin typeface="+mn-ea"/>
              </a:rPr>
              <a:t>协议传输的数据都是明文的，且不校验通信的双方的身份，所以为了安全起见可以采用</a:t>
            </a:r>
            <a:r>
              <a:rPr lang="en-US" altLang="zh-CN" dirty="0">
                <a:latin typeface="+mn-ea"/>
              </a:rPr>
              <a:t>HTTPS</a:t>
            </a:r>
            <a:r>
              <a:rPr lang="zh-CN" altLang="en-US" dirty="0">
                <a:latin typeface="+mn-ea"/>
              </a:rPr>
              <a:t>协议进行通信，它是由</a:t>
            </a:r>
            <a:r>
              <a:rPr lang="en-US" altLang="zh-CN" dirty="0">
                <a:latin typeface="+mn-ea"/>
              </a:rPr>
              <a:t>SSL+HTTP</a:t>
            </a:r>
            <a:r>
              <a:rPr lang="zh-CN" altLang="en-US" dirty="0">
                <a:latin typeface="+mn-ea"/>
              </a:rPr>
              <a:t>协议构建的可进行加密传输、身份认证的网络协议。数字证书是</a:t>
            </a:r>
            <a:r>
              <a:rPr lang="en-US" altLang="zh-CN" dirty="0">
                <a:latin typeface="+mn-ea"/>
              </a:rPr>
              <a:t>HTTPS</a:t>
            </a:r>
            <a:r>
              <a:rPr lang="zh-CN" altLang="en-US" dirty="0">
                <a:latin typeface="+mn-ea"/>
              </a:rPr>
              <a:t>实现安全传输的基础，它由权威的</a:t>
            </a:r>
            <a:r>
              <a:rPr lang="en-US" altLang="zh-CN" dirty="0">
                <a:latin typeface="+mn-ea"/>
              </a:rPr>
              <a:t>CA</a:t>
            </a:r>
            <a:r>
              <a:rPr lang="zh-CN" altLang="en-US" dirty="0">
                <a:latin typeface="+mn-ea"/>
              </a:rPr>
              <a:t>机构颁发。</a:t>
            </a:r>
            <a:r>
              <a:rPr lang="en-US" altLang="zh-CN" dirty="0">
                <a:latin typeface="+mn-ea"/>
              </a:rPr>
              <a:t>HTTPS</a:t>
            </a:r>
            <a:r>
              <a:rPr lang="zh-CN" altLang="en-US" dirty="0">
                <a:latin typeface="+mn-ea"/>
              </a:rPr>
              <a:t>通信流程大致如下：</a:t>
            </a:r>
            <a:endParaRPr lang="zh-CN" altLang="en-US" dirty="0">
              <a:latin typeface="+mn-ea"/>
            </a:endParaRPr>
          </a:p>
          <a:p>
            <a:pPr algn="just">
              <a:lnSpc>
                <a:spcPct val="130000"/>
              </a:lnSpc>
              <a:spcBef>
                <a:spcPts val="600"/>
              </a:spcBef>
              <a:spcAft>
                <a:spcPts val="600"/>
              </a:spcAft>
              <a:buClr>
                <a:schemeClr val="tx1"/>
              </a:buClr>
            </a:pPr>
            <a:r>
              <a:rPr lang="en-US" altLang="zh-CN" dirty="0">
                <a:latin typeface="+mn-ea"/>
              </a:rPr>
              <a:t>1) </a:t>
            </a:r>
            <a:r>
              <a:rPr lang="zh-CN" altLang="en-US" dirty="0">
                <a:latin typeface="+mn-ea"/>
              </a:rPr>
              <a:t>服务器从可信</a:t>
            </a:r>
            <a:r>
              <a:rPr lang="en-US" altLang="zh-CN" dirty="0">
                <a:latin typeface="+mn-ea"/>
              </a:rPr>
              <a:t>CA</a:t>
            </a:r>
            <a:r>
              <a:rPr lang="zh-CN" altLang="en-US" dirty="0">
                <a:latin typeface="+mn-ea"/>
              </a:rPr>
              <a:t>机构申请证书，本实验可采用自签名生成证书</a:t>
            </a:r>
            <a:endParaRPr lang="zh-CN" altLang="en-US" dirty="0">
              <a:latin typeface="+mn-ea"/>
            </a:endParaRPr>
          </a:p>
          <a:p>
            <a:pPr algn="just">
              <a:lnSpc>
                <a:spcPct val="130000"/>
              </a:lnSpc>
              <a:spcBef>
                <a:spcPts val="600"/>
              </a:spcBef>
              <a:spcAft>
                <a:spcPts val="600"/>
              </a:spcAft>
              <a:buClr>
                <a:schemeClr val="tx1"/>
              </a:buClr>
            </a:pPr>
            <a:r>
              <a:rPr lang="en-US" altLang="zh-CN" dirty="0">
                <a:latin typeface="+mn-ea"/>
              </a:rPr>
              <a:t>2) </a:t>
            </a:r>
            <a:r>
              <a:rPr lang="zh-CN" altLang="en-US" dirty="0">
                <a:latin typeface="+mn-ea"/>
              </a:rPr>
              <a:t>客户端请求服务器建立连接</a:t>
            </a:r>
            <a:endParaRPr lang="zh-CN" altLang="en-US" dirty="0">
              <a:latin typeface="+mn-ea"/>
            </a:endParaRPr>
          </a:p>
          <a:p>
            <a:pPr algn="just">
              <a:lnSpc>
                <a:spcPct val="130000"/>
              </a:lnSpc>
              <a:spcBef>
                <a:spcPts val="600"/>
              </a:spcBef>
              <a:spcAft>
                <a:spcPts val="600"/>
              </a:spcAft>
              <a:buClr>
                <a:schemeClr val="tx1"/>
              </a:buClr>
            </a:pPr>
            <a:r>
              <a:rPr lang="en-US" altLang="zh-CN" dirty="0">
                <a:latin typeface="+mn-ea"/>
              </a:rPr>
              <a:t>3) </a:t>
            </a:r>
            <a:r>
              <a:rPr lang="zh-CN" altLang="en-US" dirty="0">
                <a:latin typeface="+mn-ea"/>
              </a:rPr>
              <a:t>服务器发送网站证书（证书中包含公钥）给客户端</a:t>
            </a:r>
            <a:endParaRPr lang="zh-CN" altLang="en-US" dirty="0">
              <a:latin typeface="+mn-ea"/>
            </a:endParaRPr>
          </a:p>
          <a:p>
            <a:pPr algn="just">
              <a:lnSpc>
                <a:spcPct val="130000"/>
              </a:lnSpc>
              <a:spcBef>
                <a:spcPts val="600"/>
              </a:spcBef>
              <a:spcAft>
                <a:spcPts val="600"/>
              </a:spcAft>
              <a:buClr>
                <a:schemeClr val="tx1"/>
              </a:buClr>
            </a:pPr>
            <a:r>
              <a:rPr lang="en-US" altLang="zh-CN" dirty="0">
                <a:latin typeface="+mn-ea"/>
              </a:rPr>
              <a:t>4) </a:t>
            </a:r>
            <a:r>
              <a:rPr lang="zh-CN" altLang="en-US" dirty="0">
                <a:latin typeface="+mn-ea"/>
              </a:rPr>
              <a:t>客户端验证服务器数字证书，验证通过则协商建立通信</a:t>
            </a:r>
            <a:endParaRPr lang="zh-CN" altLang="en-US" dirty="0">
              <a:latin typeface="+mn-ea"/>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0" y="250055"/>
            <a:ext cx="8643848" cy="478155"/>
          </a:xfrm>
        </p:spPr>
        <p:txBody>
          <a:bodyPr/>
          <a:lstStyle/>
          <a:p>
            <a:r>
              <a:rPr lang="zh-CN" altLang="en-US" dirty="0"/>
              <a:t>第</a:t>
            </a:r>
            <a:r>
              <a:rPr lang="en-US" altLang="zh-CN" dirty="0"/>
              <a:t>11</a:t>
            </a:r>
            <a:r>
              <a:rPr lang="zh-CN" altLang="en-US" dirty="0"/>
              <a:t>章公钥基础设施 </a:t>
            </a:r>
            <a:r>
              <a:rPr lang="en-US" altLang="zh-CN" dirty="0"/>
              <a:t>PKI</a:t>
            </a:r>
            <a:endParaRPr lang="zh-CN" altLang="en-US" dirty="0"/>
          </a:p>
        </p:txBody>
      </p:sp>
      <p:sp>
        <p:nvSpPr>
          <p:cNvPr id="45" name="文本框 44"/>
          <p:cNvSpPr txBox="1"/>
          <p:nvPr/>
        </p:nvSpPr>
        <p:spPr>
          <a:xfrm>
            <a:off x="497205" y="1027429"/>
            <a:ext cx="11197590" cy="491490"/>
          </a:xfrm>
          <a:prstGeom prst="rect">
            <a:avLst/>
          </a:prstGeom>
          <a:noFill/>
        </p:spPr>
        <p:txBody>
          <a:bodyPr wrap="square" rtlCol="0">
            <a:spAutoFit/>
          </a:bodyPr>
          <a:lstStyle/>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000" b="1" dirty="0">
                <a:latin typeface="+mn-ea"/>
              </a:rPr>
              <a:t>数字证书的使用</a:t>
            </a:r>
            <a:endParaRPr lang="zh-CN" altLang="en-US" sz="2000" b="1" dirty="0">
              <a:latin typeface="+mn-ea"/>
            </a:endParaRPr>
          </a:p>
        </p:txBody>
      </p:sp>
      <p:sp>
        <p:nvSpPr>
          <p:cNvPr id="3" name="文本框 2"/>
          <p:cNvSpPr txBox="1"/>
          <p:nvPr/>
        </p:nvSpPr>
        <p:spPr>
          <a:xfrm>
            <a:off x="659501" y="2653947"/>
            <a:ext cx="10498347" cy="2505075"/>
          </a:xfrm>
          <a:prstGeom prst="rect">
            <a:avLst/>
          </a:prstGeom>
          <a:noFill/>
        </p:spPr>
        <p:txBody>
          <a:bodyPr wrap="square" rtlCol="0">
            <a:spAutoFit/>
          </a:bodyPr>
          <a:lstStyle/>
          <a:p>
            <a:pPr algn="just">
              <a:lnSpc>
                <a:spcPct val="130000"/>
              </a:lnSpc>
              <a:spcBef>
                <a:spcPts val="600"/>
              </a:spcBef>
              <a:spcAft>
                <a:spcPts val="600"/>
              </a:spcAft>
              <a:buClr>
                <a:schemeClr val="tx1"/>
              </a:buClr>
            </a:pPr>
            <a:r>
              <a:rPr lang="zh-CN" altLang="en-US" b="1" dirty="0">
                <a:latin typeface="+mn-ea"/>
              </a:rPr>
              <a:t>实验二：为网站添加 </a:t>
            </a:r>
            <a:r>
              <a:rPr lang="en-US" altLang="zh-CN" b="1" dirty="0">
                <a:latin typeface="+mn-ea"/>
              </a:rPr>
              <a:t>HTTPS</a:t>
            </a:r>
            <a:endParaRPr lang="en-US" altLang="zh-CN" b="1" dirty="0">
              <a:latin typeface="+mn-ea"/>
            </a:endParaRPr>
          </a:p>
          <a:p>
            <a:pPr algn="just">
              <a:lnSpc>
                <a:spcPct val="130000"/>
              </a:lnSpc>
              <a:spcBef>
                <a:spcPts val="600"/>
              </a:spcBef>
              <a:spcAft>
                <a:spcPts val="600"/>
              </a:spcAft>
              <a:buClr>
                <a:schemeClr val="tx1"/>
              </a:buClr>
            </a:pPr>
            <a:r>
              <a:rPr lang="zh-CN" altLang="en-US" b="1" dirty="0">
                <a:latin typeface="+mn-ea"/>
              </a:rPr>
              <a:t>实验思路举例：</a:t>
            </a:r>
            <a:endParaRPr lang="en-US" altLang="zh-CN" b="1"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在虚拟机安装并配置</a:t>
            </a:r>
            <a:r>
              <a:rPr lang="en-US" altLang="zh-CN" dirty="0">
                <a:latin typeface="+mn-ea"/>
              </a:rPr>
              <a:t>Nginx</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自己生成公私钥对为网站安装证书，添加</a:t>
            </a:r>
            <a:r>
              <a:rPr lang="en-US" altLang="zh-CN" dirty="0">
                <a:latin typeface="+mn-ea"/>
              </a:rPr>
              <a:t>HTTPS </a:t>
            </a:r>
            <a:r>
              <a:rPr lang="zh-CN" altLang="en-US" dirty="0">
                <a:latin typeface="+mn-ea"/>
              </a:rPr>
              <a:t>协议</a:t>
            </a:r>
            <a:endParaRPr lang="en-US" altLang="zh-CN" dirty="0">
              <a:latin typeface="+mn-ea"/>
            </a:endParaRPr>
          </a:p>
          <a:p>
            <a:pPr marL="342900" indent="-342900" algn="just">
              <a:lnSpc>
                <a:spcPct val="130000"/>
              </a:lnSpc>
              <a:spcBef>
                <a:spcPts val="600"/>
              </a:spcBef>
              <a:spcAft>
                <a:spcPts val="600"/>
              </a:spcAft>
              <a:buClr>
                <a:schemeClr val="tx1"/>
              </a:buClr>
              <a:buAutoNum type="arabicPeriod"/>
            </a:pPr>
            <a:r>
              <a:rPr lang="zh-CN" altLang="en-US" dirty="0">
                <a:latin typeface="+mn-ea"/>
              </a:rPr>
              <a:t>通过网络分析器分别对</a:t>
            </a:r>
            <a:r>
              <a:rPr lang="en-US" altLang="zh-CN" dirty="0">
                <a:latin typeface="+mn-ea"/>
              </a:rPr>
              <a:t>HTTP </a:t>
            </a:r>
            <a:r>
              <a:rPr lang="zh-CN" altLang="en-US" dirty="0">
                <a:latin typeface="+mn-ea"/>
              </a:rPr>
              <a:t>协议会话和</a:t>
            </a:r>
            <a:r>
              <a:rPr lang="en-US" altLang="zh-CN" dirty="0">
                <a:latin typeface="+mn-ea"/>
              </a:rPr>
              <a:t>HTTPS </a:t>
            </a:r>
            <a:r>
              <a:rPr lang="zh-CN" altLang="en-US" dirty="0">
                <a:latin typeface="+mn-ea"/>
              </a:rPr>
              <a:t>会话进行解析，观察通信内容的区别</a:t>
            </a:r>
            <a:endParaRPr lang="en-US" altLang="zh-CN" dirty="0">
              <a:latin typeface="+mn-ea"/>
            </a:endParaRPr>
          </a:p>
        </p:txBody>
      </p:sp>
    </p:spTree>
  </p:cSld>
  <p:clrMapOvr>
    <a:masterClrMapping/>
  </p:clrMapOvr>
  <p:transition spd="med">
    <p:fade/>
  </p:transition>
</p:sld>
</file>

<file path=ppt/tags/tag1.xml><?xml version="1.0" encoding="utf-8"?>
<p:tagLst xmlns:p="http://schemas.openxmlformats.org/presentationml/2006/main">
  <p:tag name="KSO_WPP_MARK_KEY" val="8dc2f715-c266-4cf5-87e3-ca9720628cd1"/>
  <p:tag name="COMMONDATA" val="eyJoZGlkIjoiNWFkZDQzZGZlMjk1OWQwODZiYzdkNWQxZWZjYjYwNTUifQ=="/>
</p:tagLst>
</file>

<file path=ppt/theme/theme1.xml><?xml version="1.0" encoding="utf-8"?>
<a:theme xmlns:a="http://schemas.openxmlformats.org/drawingml/2006/main" name="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封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3329</Words>
  <Application>WPS 演示</Application>
  <PresentationFormat>宽屏</PresentationFormat>
  <Paragraphs>186</Paragraphs>
  <Slides>20</Slides>
  <Notes>4</Notes>
  <HiddenSlides>0</HiddenSlides>
  <MMClips>0</MMClips>
  <ScaleCrop>false</ScaleCrop>
  <HeadingPairs>
    <vt:vector size="6" baseType="variant">
      <vt:variant>
        <vt:lpstr>已用的字体</vt:lpstr>
      </vt:variant>
      <vt:variant>
        <vt:i4>10</vt:i4>
      </vt:variant>
      <vt:variant>
        <vt:lpstr>主题</vt:lpstr>
      </vt:variant>
      <vt:variant>
        <vt:i4>18</vt:i4>
      </vt:variant>
      <vt:variant>
        <vt:lpstr>幻灯片标题</vt:lpstr>
      </vt:variant>
      <vt:variant>
        <vt:i4>20</vt:i4>
      </vt:variant>
    </vt:vector>
  </HeadingPairs>
  <TitlesOfParts>
    <vt:vector size="48" baseType="lpstr">
      <vt:lpstr>Arial</vt:lpstr>
      <vt:lpstr>宋体</vt:lpstr>
      <vt:lpstr>Wingdings</vt:lpstr>
      <vt:lpstr>微软雅黑</vt:lpstr>
      <vt:lpstr>Century Gothic</vt:lpstr>
      <vt:lpstr>微软雅黑 Light</vt:lpstr>
      <vt:lpstr>Times New Roman</vt:lpstr>
      <vt:lpstr>Arial Unicode MS</vt:lpstr>
      <vt:lpstr>等线</vt:lpstr>
      <vt:lpstr>Calibri</vt:lpstr>
      <vt:lpstr>封6​​</vt:lpstr>
      <vt:lpstr>目1​​</vt:lpstr>
      <vt:lpstr>1_封6​​</vt:lpstr>
      <vt:lpstr>2_封6​​</vt:lpstr>
      <vt:lpstr>3_封6​​</vt:lpstr>
      <vt:lpstr>4_封6​​</vt:lpstr>
      <vt:lpstr>5_封6​​</vt:lpstr>
      <vt:lpstr>6_封6​​</vt:lpstr>
      <vt:lpstr>7_封6​​</vt:lpstr>
      <vt:lpstr>8_封6​​</vt:lpstr>
      <vt:lpstr>9_封6​​</vt:lpstr>
      <vt:lpstr>10_封6​​</vt:lpstr>
      <vt:lpstr>11_封6​​</vt:lpstr>
      <vt:lpstr>12_封6​​</vt:lpstr>
      <vt:lpstr>13_封6​​</vt:lpstr>
      <vt:lpstr>14_封6​​</vt:lpstr>
      <vt:lpstr>15_封6​​</vt:lpstr>
      <vt:lpstr>16_封6​​</vt:lpstr>
      <vt:lpstr>PowerPoint 演示文稿</vt:lpstr>
      <vt:lpstr>第9章DNS 安全</vt:lpstr>
      <vt:lpstr>第9章DNS 安全</vt:lpstr>
      <vt:lpstr>第9章DNS 安全</vt:lpstr>
      <vt:lpstr>PowerPoint 演示文稿</vt:lpstr>
      <vt:lpstr>第11章公钥基础设施 PKI</vt:lpstr>
      <vt:lpstr>第11章公钥基础设施 PKI</vt:lpstr>
      <vt:lpstr>第11章公钥基础设施 PKI</vt:lpstr>
      <vt:lpstr>第11章公钥基础设施 PKI</vt:lpstr>
      <vt:lpstr>PowerPoint 演示文稿</vt:lpstr>
      <vt:lpstr>第13章应用安全</vt:lpstr>
      <vt:lpstr>第13章应用安全</vt:lpstr>
      <vt:lpstr>PowerPoint 演示文稿</vt:lpstr>
      <vt:lpstr>第14章人工智能算法安全</vt:lpstr>
      <vt:lpstr>第14章人工智能算法安全</vt:lpstr>
      <vt:lpstr>PowerPoint 演示文稿</vt:lpstr>
      <vt:lpstr>第14章人工智能算法安全</vt:lpstr>
      <vt:lpstr>第14章人工智能算法安全</vt:lpstr>
      <vt:lpstr>第14章人工智能算法安全</vt:lpstr>
      <vt:lpstr>第14章人工智能算法安全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 玲</dc:creator>
  <cp:lastModifiedBy>Euler0525</cp:lastModifiedBy>
  <cp:revision>1878</cp:revision>
  <dcterms:created xsi:type="dcterms:W3CDTF">2020-10-27T09:09:00Z</dcterms:created>
  <dcterms:modified xsi:type="dcterms:W3CDTF">2023-04-28T15:36:47Z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3DC1DB5689324A86AF62EABDCDE63083_13</vt:lpwstr>
  </property>
  <property fmtid="{D5CDD505-2E9C-101B-9397-08002B2CF9AE}" pid="3" name="KSOProductBuildVer">
    <vt:lpwstr>2052-11.1.0.14036</vt:lpwstr>
  </property>
</Properties>
</file>