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F6093"/>
    <a:srgbClr val="F1DB66"/>
    <a:srgbClr val="052754"/>
    <a:srgbClr val="DE6225"/>
    <a:srgbClr val="577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6"/>
    <p:restoredTop sz="94554"/>
  </p:normalViewPr>
  <p:slideViewPr>
    <p:cSldViewPr snapToObjects="1">
      <p:cViewPr>
        <p:scale>
          <a:sx n="74" d="100"/>
          <a:sy n="74" d="100"/>
        </p:scale>
        <p:origin x="-11008" y="-104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10/12/17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ea typeface="ＭＳ Ｐゴシック" pitchFamily="-65" charset="-128"/>
            </a:endParaRPr>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4A9781B9-3200-4DD3-B306-A216ECC978D1}"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10/12/17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10/12/17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10/12/17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10/12/17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10/12/17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10/12/17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10/12/17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10/12/17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10/12/17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10/12/17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10/12/17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CCA49F0C-5252-4983-9722-A40AADD52538}" type="datetime1">
              <a:rPr lang="en-US"/>
              <a:pPr/>
              <a:t>10/12/17</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emf"/><Relationship Id="rId20" Type="http://schemas.openxmlformats.org/officeDocument/2006/relationships/image" Target="../media/image16.png"/><Relationship Id="rId10" Type="http://schemas.openxmlformats.org/officeDocument/2006/relationships/image" Target="../media/image6.emf"/><Relationship Id="rId11" Type="http://schemas.openxmlformats.org/officeDocument/2006/relationships/image" Target="../media/image7.emf"/><Relationship Id="rId12" Type="http://schemas.openxmlformats.org/officeDocument/2006/relationships/image" Target="../media/image8.emf"/><Relationship Id="rId13" Type="http://schemas.openxmlformats.org/officeDocument/2006/relationships/image" Target="../media/image9.emf"/><Relationship Id="rId14" Type="http://schemas.openxmlformats.org/officeDocument/2006/relationships/image" Target="../media/image10.emf"/><Relationship Id="rId15" Type="http://schemas.openxmlformats.org/officeDocument/2006/relationships/image" Target="../media/image11.emf"/><Relationship Id="rId16" Type="http://schemas.openxmlformats.org/officeDocument/2006/relationships/image" Target="../media/image12.emf"/><Relationship Id="rId17" Type="http://schemas.openxmlformats.org/officeDocument/2006/relationships/image" Target="../media/image13.emf"/><Relationship Id="rId18" Type="http://schemas.openxmlformats.org/officeDocument/2006/relationships/image" Target="../media/image14.png"/><Relationship Id="rId19"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EulerProject/ASIST17" TargetMode="External"/><Relationship Id="rId5" Type="http://schemas.openxmlformats.org/officeDocument/2006/relationships/hyperlink" Target="mailto:yiyunyc2@illinois.edu" TargetMode="External"/><Relationship Id="rId6" Type="http://schemas.openxmlformats.org/officeDocument/2006/relationships/image" Target="../media/image2.emf"/><Relationship Id="rId7" Type="http://schemas.openxmlformats.org/officeDocument/2006/relationships/image" Target="../media/image3.emf"/><Relationship Id="rId8"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143000" y="2467665"/>
            <a:ext cx="41605200" cy="17233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smtClean="0"/>
              <a:t>Yi-Yun Cheng</a:t>
            </a:r>
            <a:r>
              <a:rPr lang="en-US" sz="5000" b="1" baseline="30000" dirty="0" smtClean="0"/>
              <a:t>1</a:t>
            </a:r>
            <a:r>
              <a:rPr lang="en-US" sz="5000" b="1" dirty="0" smtClean="0"/>
              <a:t>, Nico Franz</a:t>
            </a:r>
            <a:r>
              <a:rPr lang="en-US" sz="5000" b="1" baseline="30000" dirty="0" smtClean="0"/>
              <a:t>2</a:t>
            </a:r>
            <a:r>
              <a:rPr lang="en-US" sz="5000" b="1" dirty="0" smtClean="0"/>
              <a:t>, Jodi Schneider</a:t>
            </a:r>
            <a:r>
              <a:rPr lang="en-US" sz="5000" b="1" baseline="30000" dirty="0" smtClean="0"/>
              <a:t>1</a:t>
            </a:r>
            <a:r>
              <a:rPr lang="en-US" sz="5000" b="1" dirty="0" smtClean="0"/>
              <a:t>, </a:t>
            </a:r>
            <a:r>
              <a:rPr lang="en-US" sz="5000" b="1" dirty="0" err="1" smtClean="0"/>
              <a:t>Shizhuo</a:t>
            </a:r>
            <a:r>
              <a:rPr lang="en-US" sz="5000" b="1" dirty="0" smtClean="0"/>
              <a:t> Yu</a:t>
            </a:r>
            <a:r>
              <a:rPr lang="en-US" sz="5000" b="1" baseline="30000" dirty="0" smtClean="0"/>
              <a:t>3</a:t>
            </a:r>
            <a:r>
              <a:rPr lang="en-US" sz="5000" b="1" dirty="0" smtClean="0"/>
              <a:t>, Thomas Rodenhausen</a:t>
            </a:r>
            <a:r>
              <a:rPr lang="en-US" sz="5000" b="1" baseline="30000" dirty="0" smtClean="0"/>
              <a:t>4</a:t>
            </a:r>
            <a:r>
              <a:rPr lang="en-US" sz="5000" b="1" dirty="0" smtClean="0"/>
              <a:t>, Bertram Ludäscher</a:t>
            </a:r>
            <a:r>
              <a:rPr lang="en-US" sz="5000" b="1" baseline="30000" dirty="0" smtClean="0"/>
              <a:t>1</a:t>
            </a:r>
            <a:r>
              <a:rPr lang="en-US" sz="4800" dirty="0" smtClean="0"/>
              <a:t> </a:t>
            </a:r>
            <a:r>
              <a:rPr lang="en-US" sz="4800" b="1" dirty="0" smtClean="0"/>
              <a:t/>
            </a:r>
            <a:br>
              <a:rPr lang="en-US" sz="4800" b="1" dirty="0" smtClean="0"/>
            </a:br>
            <a:r>
              <a:rPr lang="en-US" sz="2800" b="1" baseline="30000" dirty="0" smtClean="0"/>
              <a:t>1 </a:t>
            </a:r>
            <a:r>
              <a:rPr lang="en-US" sz="2800" b="1" dirty="0" smtClean="0"/>
              <a:t>School of Information Sciences, University of Illinois at Urbana-Champaign; </a:t>
            </a:r>
            <a:r>
              <a:rPr lang="en-US" sz="2800" b="1" baseline="30000" dirty="0" smtClean="0"/>
              <a:t>2 </a:t>
            </a:r>
            <a:r>
              <a:rPr lang="en-US" sz="2800" b="1" dirty="0" smtClean="0"/>
              <a:t>School of Life Sciences, Arizona State University; </a:t>
            </a:r>
            <a:br>
              <a:rPr lang="en-US" sz="2800" b="1" dirty="0" smtClean="0"/>
            </a:br>
            <a:r>
              <a:rPr lang="en-US" sz="2800" b="1" baseline="30000" dirty="0" smtClean="0"/>
              <a:t>3 </a:t>
            </a:r>
            <a:r>
              <a:rPr lang="en-US" sz="2800" b="1" dirty="0" smtClean="0"/>
              <a:t>Department of Computer Science, University of California at Davis; </a:t>
            </a:r>
            <a:r>
              <a:rPr lang="en-US" sz="2800" b="1" baseline="30000" dirty="0" smtClean="0"/>
              <a:t>4 </a:t>
            </a:r>
            <a:r>
              <a:rPr lang="en-US" sz="2800" b="1" dirty="0" smtClean="0"/>
              <a:t>School of Information, University of Arizona</a:t>
            </a:r>
            <a:endParaRPr lang="en-US" sz="2800" b="1" dirty="0"/>
          </a:p>
        </p:txBody>
      </p:sp>
      <p:cxnSp>
        <p:nvCxnSpPr>
          <p:cNvPr id="70" name="Straight Connector 69"/>
          <p:cNvCxnSpPr>
            <a:cxnSpLocks noChangeShapeType="1"/>
          </p:cNvCxnSpPr>
          <p:nvPr/>
        </p:nvCxnSpPr>
        <p:spPr bwMode="auto">
          <a:xfrm>
            <a:off x="-3810000" y="4540194"/>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 xmlns:a14="http://schemas.microsoft.com/office/drawing/2010/main">
                <a:noFill/>
              </a14:hiddenFill>
            </a:ext>
          </a:extLst>
        </p:spPr>
      </p:cxnSp>
      <p:sp>
        <p:nvSpPr>
          <p:cNvPr id="16388" name="TextBox 91"/>
          <p:cNvSpPr txBox="1">
            <a:spLocks noChangeArrowheads="1"/>
          </p:cNvSpPr>
          <p:nvPr/>
        </p:nvSpPr>
        <p:spPr bwMode="auto">
          <a:xfrm>
            <a:off x="1143000" y="376297"/>
            <a:ext cx="416052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sz="6000" dirty="0" smtClean="0">
                <a:solidFill>
                  <a:srgbClr val="052754"/>
                </a:solidFill>
                <a:latin typeface="Arial Black" pitchFamily="-65" charset="0"/>
              </a:rPr>
              <a:t>AGREEING TO DISAGREE: RECONCILING CONFLICTING TAXONOMIC VIEWS </a:t>
            </a:r>
          </a:p>
          <a:p>
            <a:pPr eaLnBrk="1" hangingPunct="1"/>
            <a:r>
              <a:rPr lang="en-US" sz="6000" dirty="0" smtClean="0">
                <a:solidFill>
                  <a:srgbClr val="052754"/>
                </a:solidFill>
                <a:latin typeface="Arial Black" pitchFamily="-65" charset="0"/>
              </a:rPr>
              <a:t>USING A LOGIC-BASED APPROACH</a:t>
            </a:r>
            <a:endParaRPr lang="en-US" sz="6000" dirty="0">
              <a:solidFill>
                <a:srgbClr val="052754"/>
              </a:solidFill>
              <a:latin typeface="Arial Black" pitchFamily="-65" charset="0"/>
            </a:endParaRPr>
          </a:p>
        </p:txBody>
      </p:sp>
      <p:sp>
        <p:nvSpPr>
          <p:cNvPr id="16389" name="Rectangle 35"/>
          <p:cNvSpPr>
            <a:spLocks noChangeArrowheads="1"/>
          </p:cNvSpPr>
          <p:nvPr/>
        </p:nvSpPr>
        <p:spPr bwMode="auto">
          <a:xfrm>
            <a:off x="31996500" y="28161972"/>
            <a:ext cx="11390787" cy="4377200"/>
          </a:xfrm>
          <a:prstGeom prst="rect">
            <a:avLst/>
          </a:prstGeom>
          <a:solidFill>
            <a:schemeClr val="bg1"/>
          </a:solidFill>
          <a:ln w="127000">
            <a:solidFill>
              <a:schemeClr val="accent1"/>
            </a:solid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smtClean="0">
                <a:solidFill>
                  <a:srgbClr val="CC3300"/>
                </a:solidFill>
              </a:rPr>
              <a:t>ACKNOWLEDGEMENTS</a:t>
            </a:r>
            <a:endParaRPr lang="en-GB" sz="4000" b="1" dirty="0">
              <a:solidFill>
                <a:srgbClr val="CC3300"/>
              </a:solidFill>
            </a:endParaRPr>
          </a:p>
          <a:p>
            <a:r>
              <a:rPr lang="en-US" sz="2800" dirty="0"/>
              <a:t/>
            </a:r>
            <a:br>
              <a:rPr lang="en-US" sz="2800" dirty="0"/>
            </a:br>
            <a:r>
              <a:rPr lang="en-US" sz="2800" dirty="0" smtClean="0"/>
              <a:t>Support </a:t>
            </a:r>
            <a:r>
              <a:rPr lang="en-US" sz="2800" dirty="0"/>
              <a:t>of the authors’ research through the National Science Foundation is kindly acknowledged (DEB-1155984, DBI-1342595, and DBI-1643002). The authors thank Professor Kathryn La Barre for her comments and suggestions. We would also like to thank Dr. Laetitia Navarro and Jeff </a:t>
            </a:r>
            <a:r>
              <a:rPr lang="en-US" sz="2800" dirty="0" err="1"/>
              <a:t>Terstriep</a:t>
            </a:r>
            <a:r>
              <a:rPr lang="en-US" sz="2800" dirty="0"/>
              <a:t> for help with creating map overlays in QGIS.</a:t>
            </a:r>
          </a:p>
        </p:txBody>
      </p:sp>
      <p:sp>
        <p:nvSpPr>
          <p:cNvPr id="16390" name="Rectangle 34"/>
          <p:cNvSpPr>
            <a:spLocks noChangeArrowheads="1"/>
          </p:cNvSpPr>
          <p:nvPr/>
        </p:nvSpPr>
        <p:spPr bwMode="auto">
          <a:xfrm>
            <a:off x="31953794" y="16085895"/>
            <a:ext cx="11433493" cy="11812742"/>
          </a:xfrm>
          <a:prstGeom prst="rect">
            <a:avLst/>
          </a:prstGeom>
          <a:solidFill>
            <a:schemeClr val="bg1"/>
          </a:solidFill>
          <a:ln w="127000">
            <a:solidFill>
              <a:schemeClr val="accent1"/>
            </a:solid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smtClean="0">
                <a:solidFill>
                  <a:srgbClr val="CC3300"/>
                </a:solidFill>
              </a:rPr>
              <a:t>CONCLUSION</a:t>
            </a:r>
            <a:endParaRPr lang="en-GB" sz="4000" b="1" dirty="0">
              <a:solidFill>
                <a:srgbClr val="CC3300"/>
              </a:solidFill>
            </a:endParaRPr>
          </a:p>
          <a:p>
            <a:pPr marL="514350" indent="-514350">
              <a:buFont typeface="+mj-lt"/>
              <a:buAutoNum type="arabicPeriod"/>
            </a:pPr>
            <a:endParaRPr lang="en-US" sz="2800" dirty="0"/>
          </a:p>
          <a:p>
            <a:pPr marL="514350" indent="-514350">
              <a:buFont typeface="Arial" charset="0"/>
              <a:buChar char="•"/>
            </a:pPr>
            <a:r>
              <a:rPr lang="en-US" sz="2800" b="1" dirty="0" smtClean="0"/>
              <a:t>Our </a:t>
            </a:r>
            <a:r>
              <a:rPr lang="en-US" sz="2800" b="1" dirty="0"/>
              <a:t>logic-based taxonomy alignment approach can be used to solve </a:t>
            </a:r>
            <a:r>
              <a:rPr lang="en-US" sz="2800" b="1" dirty="0" err="1" smtClean="0"/>
              <a:t>crosswalking</a:t>
            </a:r>
            <a:r>
              <a:rPr lang="en-US" sz="2800" b="1" dirty="0" smtClean="0"/>
              <a:t> issues</a:t>
            </a:r>
            <a:br>
              <a:rPr lang="en-US" sz="2800" b="1" dirty="0" smtClean="0"/>
            </a:br>
            <a:r>
              <a:rPr lang="en-US" sz="2800" dirty="0" smtClean="0"/>
              <a:t>We </a:t>
            </a:r>
            <a:r>
              <a:rPr lang="en-US" sz="2800" dirty="0"/>
              <a:t>will be able to mitigate the membership condition </a:t>
            </a:r>
            <a:r>
              <a:rPr lang="en-US" sz="2800" dirty="0" smtClean="0"/>
              <a:t>problems that occur </a:t>
            </a:r>
            <a:r>
              <a:rPr lang="en-US" sz="2800" dirty="0"/>
              <a:t>in equivalent </a:t>
            </a:r>
            <a:r>
              <a:rPr lang="en-US" sz="2800" dirty="0" err="1" smtClean="0"/>
              <a:t>crosswalking</a:t>
            </a:r>
            <a:r>
              <a:rPr lang="en-US" sz="2800" dirty="0" smtClean="0"/>
              <a:t>.</a:t>
            </a:r>
            <a:br>
              <a:rPr lang="en-US" sz="2800" dirty="0" smtClean="0"/>
            </a:br>
            <a:endParaRPr lang="en-US" sz="2800" dirty="0" smtClean="0"/>
          </a:p>
          <a:p>
            <a:pPr marL="457200" indent="-457200">
              <a:buFont typeface="Arial" charset="0"/>
              <a:buChar char="•"/>
            </a:pPr>
            <a:r>
              <a:rPr lang="en-US" sz="2800" b="1" dirty="0"/>
              <a:t>RCC-5 approach preserves the original taxonomies while providing an alignment </a:t>
            </a:r>
            <a:r>
              <a:rPr lang="en-US" sz="2800" b="1" dirty="0" smtClean="0"/>
              <a:t>view</a:t>
            </a:r>
            <a:br>
              <a:rPr lang="en-US" sz="2800" b="1" dirty="0" smtClean="0"/>
            </a:br>
            <a:r>
              <a:rPr lang="en-US" sz="2800" dirty="0" smtClean="0"/>
              <a:t>We can </a:t>
            </a:r>
            <a:r>
              <a:rPr lang="en-US" sz="2800" dirty="0"/>
              <a:t>solve data integration problems that happen in the more coarse-grained relative </a:t>
            </a:r>
            <a:r>
              <a:rPr lang="en-US" sz="2800" dirty="0" err="1"/>
              <a:t>crosswalking</a:t>
            </a:r>
            <a:r>
              <a:rPr lang="en-US" sz="2800" dirty="0"/>
              <a:t>, which otherwise is subjected to information </a:t>
            </a:r>
            <a:r>
              <a:rPr lang="en-US" sz="2800" dirty="0" smtClean="0"/>
              <a:t>loss.</a:t>
            </a:r>
            <a:br>
              <a:rPr lang="en-US" sz="2800" dirty="0" smtClean="0"/>
            </a:br>
            <a:endParaRPr lang="en-US" sz="2800" dirty="0" smtClean="0"/>
          </a:p>
          <a:p>
            <a:pPr marL="457200" indent="-457200">
              <a:buFont typeface="Arial" charset="0"/>
              <a:buChar char="•"/>
            </a:pPr>
            <a:r>
              <a:rPr lang="en-US" sz="2800" b="1" dirty="0"/>
              <a:t>O</a:t>
            </a:r>
            <a:r>
              <a:rPr lang="en-US" sz="2800" b="1" dirty="0" smtClean="0"/>
              <a:t>ur </a:t>
            </a:r>
            <a:r>
              <a:rPr lang="en-US" sz="2800" b="1" dirty="0"/>
              <a:t>study also underscores the benefits of designing different alignment </a:t>
            </a:r>
            <a:r>
              <a:rPr lang="en-US" sz="2800" b="1" dirty="0" smtClean="0"/>
              <a:t>workflows (Bottom-up vs. Top-down) to </a:t>
            </a:r>
            <a:r>
              <a:rPr lang="en-US" sz="2800" b="1" dirty="0"/>
              <a:t>match the needs of specific taxonomy alignment </a:t>
            </a:r>
            <a:r>
              <a:rPr lang="en-US" sz="2800" b="1" dirty="0" smtClean="0"/>
              <a:t>problems</a:t>
            </a:r>
            <a:br>
              <a:rPr lang="en-US" sz="2800" b="1" dirty="0" smtClean="0"/>
            </a:br>
            <a:r>
              <a:rPr lang="en-US" sz="2800" i="1" dirty="0" smtClean="0"/>
              <a:t>Bottom-up approach: </a:t>
            </a:r>
            <a:r>
              <a:rPr lang="en-US" sz="2800" dirty="0" smtClean="0"/>
              <a:t>seems </a:t>
            </a:r>
            <a:r>
              <a:rPr lang="en-US" sz="2800" dirty="0"/>
              <a:t>to work well whenever we have non-overlapping relationships at the leaf-level (lowest-level) articulations, and we are not sure how the higher-level concepts should be </a:t>
            </a:r>
            <a:r>
              <a:rPr lang="en-US" sz="2800" dirty="0" smtClean="0"/>
              <a:t>aligned.</a:t>
            </a:r>
            <a:br>
              <a:rPr lang="en-US" sz="2800" dirty="0" smtClean="0"/>
            </a:br>
            <a:r>
              <a:rPr lang="en-US" sz="2800" i="1" dirty="0" smtClean="0"/>
              <a:t/>
            </a:r>
            <a:br>
              <a:rPr lang="en-US" sz="2800" i="1" dirty="0" smtClean="0"/>
            </a:br>
            <a:r>
              <a:rPr lang="en-US" sz="2800" i="1" dirty="0" smtClean="0"/>
              <a:t>Top-down approach: </a:t>
            </a:r>
            <a:r>
              <a:rPr lang="en-US" sz="2800" dirty="0" smtClean="0"/>
              <a:t>seems </a:t>
            </a:r>
            <a:r>
              <a:rPr lang="en-US" sz="2800" dirty="0"/>
              <a:t>favorable when there is an expectation of certain higher-level articulations in conjunction with under-specified, complex, and often overlapping leaf-level </a:t>
            </a:r>
            <a:r>
              <a:rPr lang="en-US" sz="2800" dirty="0" smtClean="0"/>
              <a:t>relations.</a:t>
            </a:r>
          </a:p>
          <a:p>
            <a:pPr marL="457200" indent="-457200">
              <a:buFont typeface="Arial" charset="0"/>
              <a:buChar char="•"/>
            </a:pPr>
            <a:endParaRPr lang="en-US" sz="2800" dirty="0"/>
          </a:p>
        </p:txBody>
      </p:sp>
      <p:sp>
        <p:nvSpPr>
          <p:cNvPr id="16391" name="Rectangle 33"/>
          <p:cNvSpPr>
            <a:spLocks noChangeArrowheads="1"/>
          </p:cNvSpPr>
          <p:nvPr/>
        </p:nvSpPr>
        <p:spPr bwMode="auto">
          <a:xfrm>
            <a:off x="497811" y="20256632"/>
            <a:ext cx="10902699" cy="9818187"/>
          </a:xfrm>
          <a:prstGeom prst="rect">
            <a:avLst/>
          </a:prstGeom>
          <a:solidFill>
            <a:schemeClr val="bg1"/>
          </a:solidFill>
          <a:ln w="127000">
            <a:solidFill>
              <a:schemeClr val="accent1"/>
            </a:solid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4000" b="1" dirty="0" smtClean="0">
                <a:solidFill>
                  <a:srgbClr val="CC3300"/>
                </a:solidFill>
              </a:rPr>
              <a:t>RELATED WORK</a:t>
            </a:r>
            <a:endParaRPr lang="en-US" sz="2800" dirty="0"/>
          </a:p>
          <a:p>
            <a:pPr marL="457200" indent="-457200">
              <a:buFont typeface="Arial" charset="0"/>
              <a:buChar char="•"/>
            </a:pPr>
            <a:endParaRPr lang="en-US" sz="2800" b="1" dirty="0"/>
          </a:p>
          <a:p>
            <a:pPr marL="457200" indent="-457200">
              <a:buFont typeface="Arial" charset="0"/>
              <a:buChar char="•"/>
            </a:pPr>
            <a:r>
              <a:rPr lang="en-US" sz="2800" b="1" dirty="0" smtClean="0"/>
              <a:t>Taxonomy Alignment Problems (TAP) </a:t>
            </a:r>
          </a:p>
          <a:p>
            <a:r>
              <a:rPr lang="en-US" sz="2800" dirty="0" smtClean="0"/>
              <a:t>Taxonomies </a:t>
            </a:r>
            <a:r>
              <a:rPr lang="en-US" sz="2800" i="1" dirty="0" smtClean="0"/>
              <a:t>T</a:t>
            </a:r>
            <a:r>
              <a:rPr lang="en-US" sz="2800" baseline="-25000" dirty="0" smtClean="0"/>
              <a:t>1</a:t>
            </a:r>
            <a:r>
              <a:rPr lang="en-US" sz="2800" dirty="0"/>
              <a:t>, </a:t>
            </a:r>
            <a:r>
              <a:rPr lang="en-US" sz="2800" i="1" dirty="0"/>
              <a:t>T</a:t>
            </a:r>
            <a:r>
              <a:rPr lang="en-US" sz="2800" baseline="-25000" dirty="0"/>
              <a:t>2</a:t>
            </a:r>
            <a:r>
              <a:rPr lang="en-US" sz="2800" dirty="0"/>
              <a:t> are inter-linked </a:t>
            </a:r>
            <a:r>
              <a:rPr lang="en-US" sz="2800" dirty="0" smtClean="0"/>
              <a:t>via </a:t>
            </a:r>
            <a:r>
              <a:rPr lang="en-US" sz="2800" dirty="0"/>
              <a:t>a set of input </a:t>
            </a:r>
            <a:r>
              <a:rPr lang="en-US" sz="2800" i="1" dirty="0"/>
              <a:t>articulations</a:t>
            </a:r>
            <a:r>
              <a:rPr lang="en-US" sz="2800" dirty="0"/>
              <a:t> </a:t>
            </a:r>
            <a:r>
              <a:rPr lang="en-US" sz="2800" i="1" dirty="0"/>
              <a:t>A</a:t>
            </a:r>
            <a:r>
              <a:rPr lang="en-US" sz="2800" dirty="0"/>
              <a:t>, defined as RCC-5 </a:t>
            </a:r>
            <a:r>
              <a:rPr lang="en-US" sz="2800" dirty="0" smtClean="0"/>
              <a:t>relations</a:t>
            </a:r>
            <a:r>
              <a:rPr lang="en-US" sz="2800" i="1" dirty="0" smtClean="0"/>
              <a:t>,</a:t>
            </a:r>
            <a:r>
              <a:rPr lang="en-US" sz="2800" dirty="0" smtClean="0"/>
              <a:t> </a:t>
            </a:r>
            <a:r>
              <a:rPr lang="en-US" sz="2800" dirty="0"/>
              <a:t>to yield a “merged” taxonomy </a:t>
            </a:r>
            <a:r>
              <a:rPr lang="en-US" sz="2800" i="1" dirty="0"/>
              <a:t>T</a:t>
            </a:r>
            <a:r>
              <a:rPr lang="en-US" sz="2800" baseline="-25000" dirty="0"/>
              <a:t>3</a:t>
            </a:r>
            <a:r>
              <a:rPr lang="en-US" sz="2800" dirty="0"/>
              <a:t> </a:t>
            </a:r>
            <a:r>
              <a:rPr lang="en-US" sz="2800" dirty="0" smtClean="0"/>
              <a:t>.</a:t>
            </a:r>
            <a:endParaRPr lang="en-US" sz="2800" b="1" dirty="0" smtClean="0"/>
          </a:p>
          <a:p>
            <a:endParaRPr lang="en-US" sz="2800" b="1" dirty="0" smtClean="0"/>
          </a:p>
          <a:p>
            <a:pPr marL="457200" indent="-457200">
              <a:buFont typeface="Arial" charset="0"/>
              <a:buChar char="•"/>
            </a:pPr>
            <a:r>
              <a:rPr lang="en-US" sz="2800" b="1" dirty="0" smtClean="0"/>
              <a:t>Euler/X</a:t>
            </a:r>
          </a:p>
          <a:p>
            <a:r>
              <a:rPr lang="en-US" sz="2800" b="1" i="1" dirty="0" smtClean="0"/>
              <a:t>Articulations</a:t>
            </a:r>
            <a:r>
              <a:rPr lang="en-US" sz="2800" i="1" dirty="0" smtClean="0"/>
              <a:t> – </a:t>
            </a:r>
            <a:r>
              <a:rPr lang="en-US" sz="2800" dirty="0" smtClean="0"/>
              <a:t>a </a:t>
            </a:r>
            <a:r>
              <a:rPr lang="en-US" sz="2800" dirty="0"/>
              <a:t>constraint or rule that defines a relationship (a set constraint) between two concepts from different taxonomies </a:t>
            </a:r>
            <a:r>
              <a:rPr lang="en-US" sz="2800" dirty="0" smtClean="0"/>
              <a:t>.</a:t>
            </a:r>
          </a:p>
          <a:p>
            <a:endParaRPr lang="en-US" sz="2800" dirty="0" smtClean="0"/>
          </a:p>
          <a:p>
            <a:r>
              <a:rPr lang="en-US" sz="2800" b="1" i="1" dirty="0" smtClean="0"/>
              <a:t>Region </a:t>
            </a:r>
            <a:r>
              <a:rPr lang="en-US" sz="2800" b="1" i="1" dirty="0"/>
              <a:t>Connection Calculus (</a:t>
            </a:r>
            <a:r>
              <a:rPr lang="en-US" sz="2800" b="1" i="1" dirty="0" smtClean="0"/>
              <a:t>RCC-5)</a:t>
            </a:r>
          </a:p>
          <a:p>
            <a:endParaRPr lang="en-US" sz="2800" i="1" dirty="0"/>
          </a:p>
          <a:p>
            <a:endParaRPr lang="en-US" sz="2800" i="1" dirty="0" smtClean="0"/>
          </a:p>
          <a:p>
            <a:endParaRPr lang="en-US" sz="2800" i="1" dirty="0"/>
          </a:p>
          <a:p>
            <a:endParaRPr lang="en-US" sz="2800" i="1" dirty="0" smtClean="0"/>
          </a:p>
          <a:p>
            <a:endParaRPr lang="en-US" sz="2800" i="1" dirty="0" smtClean="0"/>
          </a:p>
          <a:p>
            <a:r>
              <a:rPr lang="en-US" sz="2800" b="1" i="1" dirty="0" smtClean="0"/>
              <a:t>Possible Worlds </a:t>
            </a:r>
            <a:r>
              <a:rPr lang="en-US" sz="2800" i="1" dirty="0" smtClean="0"/>
              <a:t>– </a:t>
            </a:r>
            <a:r>
              <a:rPr lang="en-US" sz="2800" dirty="0" smtClean="0"/>
              <a:t>When </a:t>
            </a:r>
            <a:r>
              <a:rPr lang="en-US" sz="2800" dirty="0"/>
              <a:t>encoding and solving TAPs via ASP, the different answer sets represent alternative taxonomy merge solutions or possible worlds (PWs). </a:t>
            </a:r>
          </a:p>
          <a:p>
            <a:endParaRPr lang="en-US" sz="2800" dirty="0"/>
          </a:p>
          <a:p>
            <a:endParaRPr lang="en-US" sz="2800" dirty="0"/>
          </a:p>
        </p:txBody>
      </p:sp>
      <p:sp>
        <p:nvSpPr>
          <p:cNvPr id="16392" name="Rectangle 49"/>
          <p:cNvSpPr>
            <a:spLocks noChangeArrowheads="1"/>
          </p:cNvSpPr>
          <p:nvPr/>
        </p:nvSpPr>
        <p:spPr bwMode="auto">
          <a:xfrm>
            <a:off x="478971" y="4724400"/>
            <a:ext cx="10921540" cy="15181450"/>
          </a:xfrm>
          <a:prstGeom prst="rect">
            <a:avLst/>
          </a:prstGeom>
          <a:solidFill>
            <a:schemeClr val="bg1"/>
          </a:solidFill>
          <a:ln w="127000">
            <a:solidFill>
              <a:schemeClr val="accent1"/>
            </a:solid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smtClean="0">
                <a:solidFill>
                  <a:srgbClr val="CC3300"/>
                </a:solidFill>
              </a:rPr>
              <a:t>INTRODUCTION</a:t>
            </a:r>
            <a:endParaRPr lang="en-GB" sz="4000" b="1" dirty="0">
              <a:solidFill>
                <a:srgbClr val="CC3300"/>
              </a:solidFill>
            </a:endParaRPr>
          </a:p>
          <a:p>
            <a:r>
              <a:rPr lang="en-US" sz="2800" b="1" dirty="0"/>
              <a:t> </a:t>
            </a:r>
            <a:endParaRPr lang="en-US" sz="2800" b="1" dirty="0" smtClean="0"/>
          </a:p>
          <a:p>
            <a:r>
              <a:rPr lang="en-US" sz="2800" b="1" i="1" dirty="0"/>
              <a:t>Tina</a:t>
            </a:r>
            <a:r>
              <a:rPr lang="en-US" sz="2800" i="1" dirty="0"/>
              <a:t>: Hey Amy, can you recommend a signature dish from where you live?</a:t>
            </a:r>
            <a:endParaRPr lang="en-US" sz="2800" dirty="0"/>
          </a:p>
          <a:p>
            <a:r>
              <a:rPr lang="en-US" sz="2800" b="1" i="1" dirty="0"/>
              <a:t> </a:t>
            </a:r>
            <a:endParaRPr lang="en-US" sz="2800" dirty="0"/>
          </a:p>
          <a:p>
            <a:r>
              <a:rPr lang="en-US" sz="2800" b="1" i="1" dirty="0"/>
              <a:t>Amy</a:t>
            </a:r>
            <a:r>
              <a:rPr lang="en-US" sz="2800" i="1" dirty="0"/>
              <a:t>: Oh, definitely the half-smokes from the Northeast! They are these tasty half-pork and half-beef sausages. </a:t>
            </a:r>
            <a:endParaRPr lang="en-US" sz="2800" dirty="0"/>
          </a:p>
          <a:p>
            <a:r>
              <a:rPr lang="en-US" sz="2800" b="1" i="1" dirty="0"/>
              <a:t> </a:t>
            </a:r>
            <a:endParaRPr lang="en-US" sz="2800" dirty="0"/>
          </a:p>
          <a:p>
            <a:r>
              <a:rPr lang="en-US" sz="2800" b="1" i="1" dirty="0"/>
              <a:t>Tina</a:t>
            </a:r>
            <a:r>
              <a:rPr lang="en-US" sz="2800" i="1" dirty="0"/>
              <a:t>: What a coincidence! We have half-smokes in the South, too! Where do you live in the Northeast? New York? Boston? </a:t>
            </a:r>
            <a:endParaRPr lang="en-US" sz="2800" dirty="0"/>
          </a:p>
          <a:p>
            <a:r>
              <a:rPr lang="en-US" sz="2800" b="1" i="1" dirty="0"/>
              <a:t> </a:t>
            </a:r>
            <a:endParaRPr lang="en-US" sz="2800" dirty="0"/>
          </a:p>
          <a:p>
            <a:r>
              <a:rPr lang="en-US" sz="2800" b="1" i="1" dirty="0"/>
              <a:t>Amy</a:t>
            </a:r>
            <a:r>
              <a:rPr lang="en-US" sz="2800" i="1" dirty="0"/>
              <a:t>: Wrong guesses! Where do you live in the South? </a:t>
            </a:r>
            <a:endParaRPr lang="en-US" sz="2800" dirty="0"/>
          </a:p>
          <a:p>
            <a:r>
              <a:rPr lang="en-US" sz="2800" b="1" i="1" dirty="0"/>
              <a:t> </a:t>
            </a:r>
            <a:endParaRPr lang="en-US" sz="2800" dirty="0"/>
          </a:p>
          <a:p>
            <a:r>
              <a:rPr lang="en-US" sz="2800" b="1" i="1" dirty="0"/>
              <a:t>Tina and Amy together</a:t>
            </a:r>
            <a:r>
              <a:rPr lang="en-US" sz="2800" i="1" dirty="0"/>
              <a:t>: Washington, D.C.  </a:t>
            </a:r>
            <a:endParaRPr lang="en-US" sz="2800" dirty="0"/>
          </a:p>
          <a:p>
            <a:r>
              <a:rPr lang="en-US" sz="2800" i="1" dirty="0"/>
              <a:t> </a:t>
            </a:r>
            <a:endParaRPr lang="en-US" sz="2800" dirty="0"/>
          </a:p>
          <a:p>
            <a:r>
              <a:rPr lang="en-US" sz="2800" i="1" dirty="0"/>
              <a:t>[The two of them look at each other, confused.]</a:t>
            </a:r>
            <a:endParaRPr lang="en-US" sz="2800" dirty="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smtClean="0"/>
          </a:p>
          <a:p>
            <a:r>
              <a:rPr lang="en-US" sz="2800" dirty="0" smtClean="0"/>
              <a:t>“</a:t>
            </a:r>
            <a:r>
              <a:rPr lang="en-US" sz="2800" i="1" dirty="0" smtClean="0"/>
              <a:t>In </a:t>
            </a:r>
            <a:r>
              <a:rPr lang="en-US" sz="2800" i="1" dirty="0"/>
              <a:t>the face of incompatible information or data structures among users or among those specifying the system, attempts to create unitary knowledge categories are futile. Rather, parallel or multiple representational forms are </a:t>
            </a:r>
            <a:r>
              <a:rPr lang="en-US" sz="2800" i="1" dirty="0" smtClean="0"/>
              <a:t>required</a:t>
            </a:r>
            <a:r>
              <a:rPr lang="is-IS" sz="2800" i="1" dirty="0" smtClean="0"/>
              <a:t>…</a:t>
            </a:r>
            <a:r>
              <a:rPr lang="en-US" sz="2800" dirty="0" smtClean="0"/>
              <a:t>” (Bowker &amp; Star, 2000).</a:t>
            </a:r>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dirty="0"/>
          </a:p>
          <a:p>
            <a:r>
              <a:rPr lang="en-US" sz="2800" dirty="0"/>
              <a:t> </a:t>
            </a:r>
          </a:p>
        </p:txBody>
      </p:sp>
      <p:sp>
        <p:nvSpPr>
          <p:cNvPr id="51" name="Rectangle 50"/>
          <p:cNvSpPr>
            <a:spLocks noChangeArrowheads="1"/>
          </p:cNvSpPr>
          <p:nvPr/>
        </p:nvSpPr>
        <p:spPr bwMode="auto">
          <a:xfrm>
            <a:off x="11734799" y="4724400"/>
            <a:ext cx="19884707" cy="19388193"/>
          </a:xfrm>
          <a:prstGeom prst="rect">
            <a:avLst/>
          </a:prstGeom>
          <a:solidFill>
            <a:schemeClr val="bg1"/>
          </a:solidFill>
          <a:ln w="127000">
            <a:solidFill>
              <a:schemeClr val="accent1"/>
            </a:solidFill>
            <a:miter lim="800000"/>
            <a:headEnd/>
            <a:tailEnd/>
          </a:ln>
        </p:spPr>
        <p:txBody>
          <a:bodyPr lIns="360000" tIns="360000" rIns="360000" bIns="360000"/>
          <a:lstStyle/>
          <a:p>
            <a:pPr marL="381000" indent="-381000">
              <a:spcBef>
                <a:spcPct val="50000"/>
              </a:spcBef>
            </a:pPr>
            <a:r>
              <a:rPr lang="en-GB" sz="4000" b="1" dirty="0" smtClean="0">
                <a:solidFill>
                  <a:srgbClr val="CC3300"/>
                </a:solidFill>
              </a:rPr>
              <a:t>CASE 1 RESULTS: CEN vs. NDC</a:t>
            </a:r>
            <a:endParaRPr lang="en-GB" sz="4000" b="1" dirty="0">
              <a:solidFill>
                <a:srgbClr val="CC3300"/>
              </a:solidFill>
            </a:endParaRPr>
          </a:p>
          <a:p>
            <a:pPr marL="381000" indent="-381000"/>
            <a:endParaRPr lang="en-US" sz="2800" b="1" dirty="0"/>
          </a:p>
          <a:p>
            <a:pPr marL="457200" indent="-457200">
              <a:buFont typeface="Arial" charset="0"/>
              <a:buChar char="•"/>
            </a:pPr>
            <a:r>
              <a:rPr lang="en-US" sz="2800" b="1" dirty="0"/>
              <a:t>State-level alignments are all </a:t>
            </a:r>
            <a:r>
              <a:rPr lang="en-US" sz="2800" b="1" dirty="0" smtClean="0"/>
              <a:t>congruent (Bottom-up)</a:t>
            </a:r>
            <a:endParaRPr lang="en-US" sz="2800" b="1" dirty="0"/>
          </a:p>
          <a:p>
            <a:pPr marL="457200" indent="-457200">
              <a:buFont typeface="Arial" charset="0"/>
              <a:buChar char="•"/>
            </a:pPr>
            <a:r>
              <a:rPr lang="en-US" sz="2800" b="1" dirty="0"/>
              <a:t>Inferred new articulations for regional-level </a:t>
            </a:r>
            <a:r>
              <a:rPr lang="en-US" sz="2800" b="1" dirty="0" smtClean="0"/>
              <a:t>alignments</a:t>
            </a:r>
            <a:endParaRPr lang="en-US" sz="2800" b="1" dirty="0"/>
          </a:p>
        </p:txBody>
      </p:sp>
      <p:sp>
        <p:nvSpPr>
          <p:cNvPr id="16394" name="Rectangle 51"/>
          <p:cNvSpPr>
            <a:spLocks noChangeArrowheads="1"/>
          </p:cNvSpPr>
          <p:nvPr/>
        </p:nvSpPr>
        <p:spPr bwMode="auto">
          <a:xfrm>
            <a:off x="11734800" y="24446733"/>
            <a:ext cx="19884706" cy="8092440"/>
          </a:xfrm>
          <a:prstGeom prst="rect">
            <a:avLst/>
          </a:prstGeom>
          <a:solidFill>
            <a:schemeClr val="bg1"/>
          </a:solidFill>
          <a:ln w="127000">
            <a:solidFill>
              <a:schemeClr val="accent1"/>
            </a:solid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smtClean="0">
                <a:solidFill>
                  <a:srgbClr val="CC3300"/>
                </a:solidFill>
              </a:rPr>
              <a:t>CASE 2 RESULTS: CEN vs. TZ</a:t>
            </a:r>
            <a:endParaRPr lang="en-GB" sz="4000" b="1" dirty="0">
              <a:solidFill>
                <a:srgbClr val="CC3300"/>
              </a:solidFill>
            </a:endParaRPr>
          </a:p>
          <a:p>
            <a:endParaRPr lang="en-US" sz="2800" dirty="0" smtClean="0"/>
          </a:p>
          <a:p>
            <a:pPr marL="457200" indent="-457200">
              <a:buFont typeface="Arial" charset="0"/>
              <a:buChar char="•"/>
            </a:pPr>
            <a:endParaRPr lang="en-US" sz="2800" b="1" dirty="0"/>
          </a:p>
          <a:p>
            <a:endParaRPr lang="en-US" sz="2800" dirty="0"/>
          </a:p>
          <a:p>
            <a:pPr>
              <a:spcBef>
                <a:spcPct val="50000"/>
              </a:spcBef>
            </a:pPr>
            <a:endParaRPr lang="en-US" sz="4000" b="1" dirty="0">
              <a:solidFill>
                <a:srgbClr val="CC3300"/>
              </a:solidFill>
            </a:endParaRPr>
          </a:p>
        </p:txBody>
      </p:sp>
      <p:sp>
        <p:nvSpPr>
          <p:cNvPr id="16403" name="Text Box 20"/>
          <p:cNvSpPr txBox="1">
            <a:spLocks noChangeArrowheads="1"/>
          </p:cNvSpPr>
          <p:nvPr/>
        </p:nvSpPr>
        <p:spPr bwMode="auto">
          <a:xfrm>
            <a:off x="18174032" y="22974763"/>
            <a:ext cx="1214561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r>
              <a:rPr lang="en-US" sz="2000" i="1" dirty="0" smtClean="0"/>
              <a:t>Figure 3. (Left) CEN-NDC </a:t>
            </a:r>
            <a:r>
              <a:rPr lang="en-US" sz="2000" i="1" dirty="0"/>
              <a:t>taxonomy alignment problem with 49 input articulations between T</a:t>
            </a:r>
            <a:r>
              <a:rPr lang="en-US" sz="2000" i="1" baseline="-25000" dirty="0"/>
              <a:t>CEN</a:t>
            </a:r>
            <a:r>
              <a:rPr lang="en-US" sz="2000" i="1" dirty="0"/>
              <a:t> and T</a:t>
            </a:r>
            <a:r>
              <a:rPr lang="en-US" sz="2000" i="1" baseline="-25000" dirty="0"/>
              <a:t>NDC</a:t>
            </a:r>
            <a:r>
              <a:rPr lang="en-US" sz="2000" i="1" dirty="0"/>
              <a:t> </a:t>
            </a:r>
            <a:endParaRPr lang="en-AU" sz="2000" i="1" dirty="0"/>
          </a:p>
          <a:p>
            <a:r>
              <a:rPr lang="en-US" sz="2000" i="1" dirty="0"/>
              <a:t>Figure </a:t>
            </a:r>
            <a:r>
              <a:rPr lang="en-US" sz="2000" i="1" dirty="0" smtClean="0"/>
              <a:t>4. (Right)  </a:t>
            </a:r>
            <a:r>
              <a:rPr lang="en-US" sz="2000" i="1" dirty="0"/>
              <a:t>The unique possible world (PW) T</a:t>
            </a:r>
            <a:r>
              <a:rPr lang="en-US" sz="2000" i="1" baseline="-25000" dirty="0"/>
              <a:t>3</a:t>
            </a:r>
            <a:r>
              <a:rPr lang="en-US" sz="2000" i="1" dirty="0"/>
              <a:t> reconciling T</a:t>
            </a:r>
            <a:r>
              <a:rPr lang="en-US" sz="2000" i="1" baseline="-25000" dirty="0"/>
              <a:t>CEN</a:t>
            </a:r>
            <a:r>
              <a:rPr lang="en-US" sz="2000" i="1" dirty="0"/>
              <a:t> and T</a:t>
            </a:r>
            <a:r>
              <a:rPr lang="en-US" sz="2000" i="1" baseline="-25000" dirty="0"/>
              <a:t>NDC</a:t>
            </a:r>
            <a:r>
              <a:rPr lang="en-US" sz="2000" i="1" dirty="0"/>
              <a:t> via inferred relationships</a:t>
            </a:r>
          </a:p>
        </p:txBody>
      </p:sp>
      <p:sp>
        <p:nvSpPr>
          <p:cNvPr id="16405" name="Text Box 22"/>
          <p:cNvSpPr txBox="1">
            <a:spLocks noChangeArrowheads="1"/>
          </p:cNvSpPr>
          <p:nvPr/>
        </p:nvSpPr>
        <p:spPr bwMode="auto">
          <a:xfrm>
            <a:off x="1009466" y="15436417"/>
            <a:ext cx="9810934" cy="979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dirty="0" smtClean="0"/>
              <a:t>Figure 1. National Diversity Council map (NDC) vs. Census Bureau map (CEN) </a:t>
            </a:r>
            <a:endParaRPr lang="en-AU" sz="2000" i="1" dirty="0"/>
          </a:p>
          <a:p>
            <a:pPr eaLnBrk="1" hangingPunct="1"/>
            <a:endParaRPr lang="en-AU" sz="2000" i="1" dirty="0"/>
          </a:p>
        </p:txBody>
      </p:sp>
      <p:pic>
        <p:nvPicPr>
          <p:cNvPr id="29" name="Picture 28" descr="iSchoolwordmark_Ima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08831" y="685801"/>
            <a:ext cx="8405970" cy="1875606"/>
          </a:xfrm>
          <a:prstGeom prst="rect">
            <a:avLst/>
          </a:prstGeom>
        </p:spPr>
      </p:pic>
      <p:sp>
        <p:nvSpPr>
          <p:cNvPr id="27" name="Rectangle 35"/>
          <p:cNvSpPr>
            <a:spLocks noChangeArrowheads="1"/>
          </p:cNvSpPr>
          <p:nvPr/>
        </p:nvSpPr>
        <p:spPr bwMode="auto">
          <a:xfrm>
            <a:off x="497812" y="30384087"/>
            <a:ext cx="10902698" cy="2155085"/>
          </a:xfrm>
          <a:prstGeom prst="rect">
            <a:avLst/>
          </a:prstGeom>
          <a:solidFill>
            <a:schemeClr val="bg1"/>
          </a:solidFill>
          <a:ln w="127000">
            <a:solidFill>
              <a:schemeClr val="accent1"/>
            </a:solid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457200" indent="-457200">
              <a:buFont typeface="Arial" charset="0"/>
              <a:buChar char="•"/>
            </a:pPr>
            <a:r>
              <a:rPr lang="en-US" sz="2800" b="1" dirty="0" err="1" smtClean="0"/>
              <a:t>Github</a:t>
            </a:r>
            <a:r>
              <a:rPr lang="en-US" sz="2800" b="1" dirty="0" smtClean="0"/>
              <a:t> link</a:t>
            </a:r>
            <a:r>
              <a:rPr lang="en-US" sz="2800" dirty="0" smtClean="0"/>
              <a:t>: </a:t>
            </a:r>
            <a:br>
              <a:rPr lang="en-US" sz="2800" dirty="0" smtClean="0"/>
            </a:br>
            <a:r>
              <a:rPr lang="en-US" sz="2800" dirty="0" smtClean="0"/>
              <a:t> </a:t>
            </a:r>
            <a:r>
              <a:rPr lang="en-US" sz="2800" u="sng" dirty="0" smtClean="0">
                <a:hlinkClick r:id="rId4"/>
              </a:rPr>
              <a:t>https</a:t>
            </a:r>
            <a:r>
              <a:rPr lang="en-US" sz="2800" u="sng" dirty="0">
                <a:hlinkClick r:id="rId4"/>
              </a:rPr>
              <a:t>://</a:t>
            </a:r>
            <a:r>
              <a:rPr lang="en-US" sz="2800" u="sng" dirty="0" smtClean="0">
                <a:hlinkClick r:id="rId4"/>
              </a:rPr>
              <a:t>github.com/EulerProject/ASIST17</a:t>
            </a:r>
            <a:endParaRPr lang="en-US" sz="2800" dirty="0" smtClean="0"/>
          </a:p>
          <a:p>
            <a:pPr marL="457200" indent="-457200">
              <a:buFont typeface="Arial" charset="0"/>
              <a:buChar char="•"/>
            </a:pPr>
            <a:r>
              <a:rPr lang="en-US" sz="2800" b="1" dirty="0" smtClean="0"/>
              <a:t>Email</a:t>
            </a:r>
            <a:r>
              <a:rPr lang="en-US" sz="2800" dirty="0" smtClean="0"/>
              <a:t>: </a:t>
            </a:r>
            <a:r>
              <a:rPr lang="en-US" sz="2800" dirty="0" smtClean="0">
                <a:hlinkClick r:id="rId5"/>
              </a:rPr>
              <a:t>yiyunyc2@illinois.edu</a:t>
            </a:r>
            <a:r>
              <a:rPr lang="en-US" sz="2800" dirty="0" smtClean="0"/>
              <a:t> </a:t>
            </a:r>
            <a:endParaRPr lang="en-US" sz="2800" dirty="0"/>
          </a:p>
        </p:txBody>
      </p:sp>
      <p:pic>
        <p:nvPicPr>
          <p:cNvPr id="26" name="圖片 70" descr="ASISTWriting/NDC_newFigure.pdf"/>
          <p:cNvPicPr/>
          <p:nvPr/>
        </p:nvPicPr>
        <p:blipFill rotWithShape="1">
          <a:blip r:embed="rId6" cstate="print">
            <a:extLst>
              <a:ext uri="{28A0092B-C50C-407E-A947-70E740481C1C}">
                <a14:useLocalDpi xmlns:a14="http://schemas.microsoft.com/office/drawing/2010/main" val="0"/>
              </a:ext>
            </a:extLst>
          </a:blip>
          <a:srcRect l="7231" r="6022" b="11209"/>
          <a:stretch/>
        </p:blipFill>
        <p:spPr bwMode="auto">
          <a:xfrm>
            <a:off x="629238" y="12147004"/>
            <a:ext cx="5085762" cy="3234510"/>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pic>
        <p:nvPicPr>
          <p:cNvPr id="28" name="圖片 71" descr="ASISTWriting/CEN_newFigure.pdf"/>
          <p:cNvPicPr/>
          <p:nvPr/>
        </p:nvPicPr>
        <p:blipFill rotWithShape="1">
          <a:blip r:embed="rId7" cstate="print">
            <a:extLst>
              <a:ext uri="{28A0092B-C50C-407E-A947-70E740481C1C}">
                <a14:useLocalDpi xmlns:a14="http://schemas.microsoft.com/office/drawing/2010/main" val="0"/>
              </a:ext>
            </a:extLst>
          </a:blip>
          <a:srcRect l="8545" t="1" r="8979" b="11208"/>
          <a:stretch/>
        </p:blipFill>
        <p:spPr bwMode="auto">
          <a:xfrm>
            <a:off x="5735934" y="12147004"/>
            <a:ext cx="5084466" cy="3332482"/>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pic>
        <p:nvPicPr>
          <p:cNvPr id="39" name="圖片 4" descr="ASISTWriting/CEN_TZ_map2.pdf"/>
          <p:cNvPicPr/>
          <p:nvPr/>
        </p:nvPicPr>
        <p:blipFill rotWithShape="1">
          <a:blip r:embed="rId8" cstate="print">
            <a:extLst>
              <a:ext uri="{28A0092B-C50C-407E-A947-70E740481C1C}">
                <a14:useLocalDpi xmlns:a14="http://schemas.microsoft.com/office/drawing/2010/main" val="0"/>
              </a:ext>
            </a:extLst>
          </a:blip>
          <a:srcRect l="765" r="17097" b="5453"/>
          <a:stretch/>
        </p:blipFill>
        <p:spPr bwMode="auto">
          <a:xfrm>
            <a:off x="23264796" y="24612600"/>
            <a:ext cx="4091004" cy="2664331"/>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pic>
        <p:nvPicPr>
          <p:cNvPr id="40" name="圖片 5" descr="ASISTWriting/CEN_TZ_map1.pdf"/>
          <p:cNvPicPr/>
          <p:nvPr/>
        </p:nvPicPr>
        <p:blipFill rotWithShape="1">
          <a:blip r:embed="rId9" cstate="print">
            <a:extLst>
              <a:ext uri="{28A0092B-C50C-407E-A947-70E740481C1C}">
                <a14:useLocalDpi xmlns:a14="http://schemas.microsoft.com/office/drawing/2010/main" val="0"/>
              </a:ext>
            </a:extLst>
          </a:blip>
          <a:srcRect r="16843" b="3193"/>
          <a:stretch/>
        </p:blipFill>
        <p:spPr bwMode="auto">
          <a:xfrm>
            <a:off x="27372691" y="24650700"/>
            <a:ext cx="4097909" cy="2552700"/>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sp>
        <p:nvSpPr>
          <p:cNvPr id="30" name="Rectangle 33"/>
          <p:cNvSpPr>
            <a:spLocks noChangeArrowheads="1"/>
          </p:cNvSpPr>
          <p:nvPr/>
        </p:nvSpPr>
        <p:spPr bwMode="auto">
          <a:xfrm>
            <a:off x="31952642" y="4724401"/>
            <a:ext cx="11405158" cy="11049000"/>
          </a:xfrm>
          <a:prstGeom prst="rect">
            <a:avLst/>
          </a:prstGeom>
          <a:solidFill>
            <a:schemeClr val="bg1"/>
          </a:solidFill>
          <a:ln w="127000">
            <a:solidFill>
              <a:schemeClr val="accent1"/>
            </a:solid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sz="4000" b="1" dirty="0" smtClean="0">
                <a:solidFill>
                  <a:srgbClr val="CC3300"/>
                </a:solidFill>
              </a:rPr>
              <a:t>RESEARCH DESIGN</a:t>
            </a:r>
            <a:r>
              <a:rPr lang="en-US" sz="2800" dirty="0"/>
              <a:t> </a:t>
            </a:r>
          </a:p>
          <a:p>
            <a:r>
              <a:rPr lang="en-US" sz="2800" b="1" dirty="0"/>
              <a:t/>
            </a:r>
            <a:br>
              <a:rPr lang="en-US" sz="2800" b="1" dirty="0"/>
            </a:br>
            <a:r>
              <a:rPr lang="en-US" sz="2800" b="1" dirty="0" smtClean="0"/>
              <a:t>Step </a:t>
            </a:r>
            <a:r>
              <a:rPr lang="en-US" sz="2800" b="1" dirty="0"/>
              <a:t>1.</a:t>
            </a:r>
            <a:r>
              <a:rPr lang="en-US" sz="2800" dirty="0"/>
              <a:t> Supply input taxonomies </a:t>
            </a:r>
            <a:r>
              <a:rPr lang="en-US" sz="2800" i="1" dirty="0"/>
              <a:t>T</a:t>
            </a:r>
            <a:r>
              <a:rPr lang="en-US" sz="2800" i="1" baseline="-25000" dirty="0"/>
              <a:t>1</a:t>
            </a:r>
            <a:r>
              <a:rPr lang="en-US" sz="2800" dirty="0"/>
              <a:t> and </a:t>
            </a:r>
            <a:r>
              <a:rPr lang="en-US" sz="2800" i="1" dirty="0"/>
              <a:t>T</a:t>
            </a:r>
            <a:r>
              <a:rPr lang="en-US" sz="2800" i="1" baseline="-25000" dirty="0"/>
              <a:t>2</a:t>
            </a:r>
            <a:endParaRPr lang="en-US" sz="2800" dirty="0"/>
          </a:p>
          <a:p>
            <a:r>
              <a:rPr lang="en-US" sz="2800" b="1" dirty="0"/>
              <a:t>Step 2. </a:t>
            </a:r>
            <a:r>
              <a:rPr lang="en-US" sz="2800" dirty="0"/>
              <a:t>Formulate RCC-5 articulations between </a:t>
            </a:r>
            <a:r>
              <a:rPr lang="en-US" sz="2800" i="1" dirty="0"/>
              <a:t>T</a:t>
            </a:r>
            <a:r>
              <a:rPr lang="en-US" sz="2800" i="1" baseline="-25000" dirty="0"/>
              <a:t>1</a:t>
            </a:r>
            <a:r>
              <a:rPr lang="en-US" sz="2800" dirty="0"/>
              <a:t> and </a:t>
            </a:r>
            <a:r>
              <a:rPr lang="en-US" sz="2800" i="1" dirty="0"/>
              <a:t>T</a:t>
            </a:r>
            <a:r>
              <a:rPr lang="en-US" sz="2800" i="1" baseline="-25000" dirty="0"/>
              <a:t>2</a:t>
            </a:r>
            <a:endParaRPr lang="en-US" sz="2800" dirty="0"/>
          </a:p>
          <a:p>
            <a:r>
              <a:rPr lang="en-US" sz="2800" b="1" dirty="0"/>
              <a:t>Step 3.</a:t>
            </a:r>
            <a:r>
              <a:rPr lang="en-US" sz="2800" dirty="0"/>
              <a:t> Iteratively edit articulations in </a:t>
            </a:r>
            <a:r>
              <a:rPr lang="en-US" sz="2800" dirty="0" smtClean="0"/>
              <a:t>Euler/X</a:t>
            </a:r>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b="1" dirty="0"/>
          </a:p>
          <a:p>
            <a:endParaRPr lang="en-US" sz="2800" b="1" dirty="0" smtClean="0"/>
          </a:p>
          <a:p>
            <a:endParaRPr lang="en-US" sz="2800" dirty="0"/>
          </a:p>
        </p:txBody>
      </p:sp>
      <p:pic>
        <p:nvPicPr>
          <p:cNvPr id="31" name="圖片 2" descr="Figures_tweaked/RCC5%20in%20ASIS&amp;T%20paper.pdf"/>
          <p:cNvPicPr/>
          <p:nvPr/>
        </p:nvPicPr>
        <p:blipFill rotWithShape="1">
          <a:blip r:embed="rId10">
            <a:extLst>
              <a:ext uri="{28A0092B-C50C-407E-A947-70E740481C1C}">
                <a14:useLocalDpi xmlns:a14="http://schemas.microsoft.com/office/drawing/2010/main" val="0"/>
              </a:ext>
            </a:extLst>
          </a:blip>
          <a:srcRect l="2003"/>
          <a:stretch/>
        </p:blipFill>
        <p:spPr bwMode="auto">
          <a:xfrm>
            <a:off x="1171390" y="25755600"/>
            <a:ext cx="9268010" cy="1752600"/>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pic>
        <p:nvPicPr>
          <p:cNvPr id="32" name="圖片 3" descr="../Dropbox/US%20maps%20alignment/ASISTpaper/Figures_tweaked/Euler%20workflow%20in%20ASIS&amp;T%20paper_yyc_v1%20-crop.pdf"/>
          <p:cNvPicPr/>
          <p:nvPr/>
        </p:nvPicPr>
        <p:blipFill>
          <a:blip r:embed="rId11">
            <a:extLst>
              <a:ext uri="{28A0092B-C50C-407E-A947-70E740481C1C}">
                <a14:useLocalDpi xmlns:a14="http://schemas.microsoft.com/office/drawing/2010/main" val="0"/>
              </a:ext>
            </a:extLst>
          </a:blip>
          <a:srcRect/>
          <a:stretch>
            <a:fillRect/>
          </a:stretch>
        </p:blipFill>
        <p:spPr bwMode="auto">
          <a:xfrm>
            <a:off x="32738812" y="7657198"/>
            <a:ext cx="3771105" cy="6734996"/>
          </a:xfrm>
          <a:prstGeom prst="rect">
            <a:avLst/>
          </a:prstGeom>
          <a:noFill/>
          <a:ln>
            <a:noFill/>
          </a:ln>
        </p:spPr>
      </p:pic>
      <p:pic>
        <p:nvPicPr>
          <p:cNvPr id="37" name="圖片 12" descr="Figures_tweaked/Figure10_CEN_TZ_zoomIn_withRegionLabels.pdf"/>
          <p:cNvPicPr/>
          <p:nvPr/>
        </p:nvPicPr>
        <p:blipFill rotWithShape="1">
          <a:blip r:embed="rId12">
            <a:extLst>
              <a:ext uri="{28A0092B-C50C-407E-A947-70E740481C1C}">
                <a14:useLocalDpi xmlns:a14="http://schemas.microsoft.com/office/drawing/2010/main" val="0"/>
              </a:ext>
            </a:extLst>
          </a:blip>
          <a:srcRect r="30127"/>
          <a:stretch/>
        </p:blipFill>
        <p:spPr bwMode="auto">
          <a:xfrm>
            <a:off x="16612904" y="26307096"/>
            <a:ext cx="6748481" cy="4826893"/>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pic>
        <p:nvPicPr>
          <p:cNvPr id="33" name="圖片 14" descr="Figures_tweaked/Figure6_CEN_NDC_input.pdf"/>
          <p:cNvPicPr/>
          <p:nvPr/>
        </p:nvPicPr>
        <p:blipFill rotWithShape="1">
          <a:blip r:embed="rId13">
            <a:extLst>
              <a:ext uri="{28A0092B-C50C-407E-A947-70E740481C1C}">
                <a14:useLocalDpi xmlns:a14="http://schemas.microsoft.com/office/drawing/2010/main" val="0"/>
              </a:ext>
            </a:extLst>
          </a:blip>
          <a:srcRect l="15057"/>
          <a:stretch/>
        </p:blipFill>
        <p:spPr bwMode="auto">
          <a:xfrm>
            <a:off x="12245292" y="7092779"/>
            <a:ext cx="7981236" cy="16791350"/>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pic>
        <p:nvPicPr>
          <p:cNvPr id="34" name="圖片 16" descr="Figures_tweaked/Figure7_CEN_NDC_output_DCspecial.pdf"/>
          <p:cNvPicPr/>
          <p:nvPr/>
        </p:nvPicPr>
        <p:blipFill>
          <a:blip r:embed="rId14">
            <a:extLst>
              <a:ext uri="{28A0092B-C50C-407E-A947-70E740481C1C}">
                <a14:useLocalDpi xmlns:a14="http://schemas.microsoft.com/office/drawing/2010/main" val="0"/>
              </a:ext>
            </a:extLst>
          </a:blip>
          <a:srcRect/>
          <a:stretch>
            <a:fillRect/>
          </a:stretch>
        </p:blipFill>
        <p:spPr bwMode="auto">
          <a:xfrm>
            <a:off x="20116800" y="4764577"/>
            <a:ext cx="8011116" cy="18442839"/>
          </a:xfrm>
          <a:prstGeom prst="rect">
            <a:avLst/>
          </a:prstGeom>
          <a:noFill/>
          <a:ln>
            <a:noFill/>
          </a:ln>
        </p:spPr>
      </p:pic>
      <p:pic>
        <p:nvPicPr>
          <p:cNvPr id="35" name="圖片 9" descr="../Dropbox/US%20maps%20alignment/ASISTpaper/Figures_tweaked/Figure8_CEN_TZ_input.pdf"/>
          <p:cNvPicPr/>
          <p:nvPr/>
        </p:nvPicPr>
        <p:blipFill rotWithShape="1">
          <a:blip r:embed="rId15">
            <a:extLst>
              <a:ext uri="{28A0092B-C50C-407E-A947-70E740481C1C}">
                <a14:useLocalDpi xmlns:a14="http://schemas.microsoft.com/office/drawing/2010/main" val="0"/>
              </a:ext>
            </a:extLst>
          </a:blip>
          <a:srcRect l="20630" t="1057" r="2911" b="3472"/>
          <a:stretch/>
        </p:blipFill>
        <p:spPr bwMode="auto">
          <a:xfrm>
            <a:off x="12041383" y="25244987"/>
            <a:ext cx="4830131" cy="4204949"/>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pic>
        <p:nvPicPr>
          <p:cNvPr id="36" name="圖片 10" descr="../Dropbox/US%20maps%20alignment/ASISTpaper/Figures_tweaked/Figure9_CEN_TZ_output.pdf"/>
          <p:cNvPicPr/>
          <p:nvPr/>
        </p:nvPicPr>
        <p:blipFill rotWithShape="1">
          <a:blip r:embed="rId16">
            <a:extLst>
              <a:ext uri="{28A0092B-C50C-407E-A947-70E740481C1C}">
                <a14:useLocalDpi xmlns:a14="http://schemas.microsoft.com/office/drawing/2010/main" val="0"/>
              </a:ext>
            </a:extLst>
          </a:blip>
          <a:srcRect l="4001" t="6740" r="31222" b="27428"/>
          <a:stretch/>
        </p:blipFill>
        <p:spPr bwMode="auto">
          <a:xfrm>
            <a:off x="12077196" y="29562276"/>
            <a:ext cx="3598451" cy="2822724"/>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pic>
        <p:nvPicPr>
          <p:cNvPr id="38" name="圖片 18" descr="ASISTWriting/CEN_TZ_GIS_newfigure.pdf"/>
          <p:cNvPicPr/>
          <p:nvPr/>
        </p:nvPicPr>
        <p:blipFill rotWithShape="1">
          <a:blip r:embed="rId17" cstate="print">
            <a:extLst>
              <a:ext uri="{28A0092B-C50C-407E-A947-70E740481C1C}">
                <a14:useLocalDpi xmlns:a14="http://schemas.microsoft.com/office/drawing/2010/main" val="0"/>
              </a:ext>
            </a:extLst>
          </a:blip>
          <a:srcRect l="3347" t="3210" r="15612" b="4598"/>
          <a:stretch/>
        </p:blipFill>
        <p:spPr bwMode="auto">
          <a:xfrm>
            <a:off x="24022944" y="27675458"/>
            <a:ext cx="6935002" cy="4648649"/>
          </a:xfrm>
          <a:prstGeom prst="rect">
            <a:avLst/>
          </a:prstGeom>
          <a:noFill/>
          <a:ln>
            <a:noFill/>
          </a:ln>
          <a:extLst>
            <a:ext uri="{53640926-AAD7-44d8-BBD7-CCE9431645EC}">
              <a14:shadowObscured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a:ext>
          </a:extLst>
        </p:spPr>
      </p:pic>
      <p:sp>
        <p:nvSpPr>
          <p:cNvPr id="41" name="Text Box 20"/>
          <p:cNvSpPr txBox="1">
            <a:spLocks noChangeArrowheads="1"/>
          </p:cNvSpPr>
          <p:nvPr/>
        </p:nvSpPr>
        <p:spPr bwMode="auto">
          <a:xfrm>
            <a:off x="32620770" y="14634664"/>
            <a:ext cx="44196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AU" sz="2000" i="1" dirty="0" smtClean="0"/>
              <a:t>Figure 2. The process of aligning taxonomies T1 and T2 with Euler/X</a:t>
            </a:r>
            <a:endParaRPr lang="en-AU" sz="2000" i="1" dirty="0"/>
          </a:p>
        </p:txBody>
      </p:sp>
      <p:sp>
        <p:nvSpPr>
          <p:cNvPr id="42" name="Text Box 20"/>
          <p:cNvSpPr txBox="1">
            <a:spLocks noChangeArrowheads="1"/>
          </p:cNvSpPr>
          <p:nvPr/>
        </p:nvSpPr>
        <p:spPr bwMode="auto">
          <a:xfrm>
            <a:off x="15675649" y="25517777"/>
            <a:ext cx="249838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r>
              <a:rPr lang="en-US" sz="2000" i="1" dirty="0" smtClean="0"/>
              <a:t>Figure 5. </a:t>
            </a:r>
            <a:r>
              <a:rPr lang="en-US" sz="2000" b="1" i="1" dirty="0" smtClean="0"/>
              <a:t>Top-down</a:t>
            </a:r>
            <a:r>
              <a:rPr lang="en-US" sz="2000" i="1" dirty="0" smtClean="0"/>
              <a:t> </a:t>
            </a:r>
            <a:r>
              <a:rPr lang="en-US" sz="2000" i="1" dirty="0"/>
              <a:t>input alignments between T</a:t>
            </a:r>
            <a:r>
              <a:rPr lang="en-US" sz="2000" i="1" baseline="-25000" dirty="0"/>
              <a:t>CEN </a:t>
            </a:r>
            <a:r>
              <a:rPr lang="en-US" sz="2000" i="1" dirty="0"/>
              <a:t>and </a:t>
            </a:r>
            <a:r>
              <a:rPr lang="en-US" sz="2000" i="1" dirty="0" smtClean="0"/>
              <a:t>T</a:t>
            </a:r>
            <a:r>
              <a:rPr lang="en-US" sz="2000" i="1" baseline="-25000" dirty="0" smtClean="0"/>
              <a:t>TZ</a:t>
            </a:r>
            <a:endParaRPr lang="en-US" sz="2000" i="1" dirty="0"/>
          </a:p>
        </p:txBody>
      </p:sp>
      <p:sp>
        <p:nvSpPr>
          <p:cNvPr id="43" name="Text Box 20"/>
          <p:cNvSpPr txBox="1">
            <a:spLocks noChangeArrowheads="1"/>
          </p:cNvSpPr>
          <p:nvPr/>
        </p:nvSpPr>
        <p:spPr bwMode="auto">
          <a:xfrm>
            <a:off x="15614214" y="31316607"/>
            <a:ext cx="24384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r>
              <a:rPr lang="en-US" sz="2000" i="1" dirty="0" smtClean="0"/>
              <a:t>Figure 6. The </a:t>
            </a:r>
            <a:r>
              <a:rPr lang="en-US" sz="2000" i="1" dirty="0"/>
              <a:t>unique PW for the T</a:t>
            </a:r>
            <a:r>
              <a:rPr lang="en-US" sz="2000" i="1" baseline="-25000" dirty="0"/>
              <a:t>CEN  </a:t>
            </a:r>
            <a:r>
              <a:rPr lang="en-US" sz="2000" i="1" dirty="0"/>
              <a:t>with T</a:t>
            </a:r>
            <a:r>
              <a:rPr lang="en-US" sz="2000" i="1" baseline="-25000" dirty="0"/>
              <a:t>TZ</a:t>
            </a:r>
            <a:r>
              <a:rPr lang="en-US" sz="2000" i="1" dirty="0"/>
              <a:t> alignment</a:t>
            </a:r>
          </a:p>
        </p:txBody>
      </p:sp>
      <p:sp>
        <p:nvSpPr>
          <p:cNvPr id="44" name="Text Box 20"/>
          <p:cNvSpPr txBox="1">
            <a:spLocks noChangeArrowheads="1"/>
          </p:cNvSpPr>
          <p:nvPr/>
        </p:nvSpPr>
        <p:spPr bwMode="auto">
          <a:xfrm>
            <a:off x="19051235" y="31316607"/>
            <a:ext cx="385655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r>
              <a:rPr lang="en-US" sz="2000" i="1" dirty="0"/>
              <a:t>Figure 7</a:t>
            </a:r>
            <a:r>
              <a:rPr lang="en-US" sz="2000" i="1" dirty="0" smtClean="0"/>
              <a:t>. </a:t>
            </a:r>
            <a:r>
              <a:rPr lang="en-US" sz="2000" i="1" dirty="0"/>
              <a:t>Combined concepts solution for T</a:t>
            </a:r>
            <a:r>
              <a:rPr lang="en-US" sz="2000" i="1" baseline="-25000" dirty="0"/>
              <a:t>CEN </a:t>
            </a:r>
            <a:r>
              <a:rPr lang="en-US" sz="2000" i="1" dirty="0"/>
              <a:t>and T</a:t>
            </a:r>
            <a:r>
              <a:rPr lang="en-US" sz="2000" i="1" baseline="-25000" dirty="0"/>
              <a:t>TZ</a:t>
            </a:r>
            <a:endParaRPr lang="en-US" sz="2000" i="1" dirty="0"/>
          </a:p>
        </p:txBody>
      </p:sp>
      <p:sp>
        <p:nvSpPr>
          <p:cNvPr id="2" name="Right Arrow 1"/>
          <p:cNvSpPr/>
          <p:nvPr/>
        </p:nvSpPr>
        <p:spPr>
          <a:xfrm>
            <a:off x="19507200" y="14173200"/>
            <a:ext cx="1219200" cy="762000"/>
          </a:xfrm>
          <a:prstGeom prst="rightArrow">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a:off x="16235910" y="30074819"/>
            <a:ext cx="844325" cy="766986"/>
          </a:xfrm>
          <a:prstGeom prst="rightArrow">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ight Arrow 45"/>
          <p:cNvSpPr/>
          <p:nvPr/>
        </p:nvSpPr>
        <p:spPr>
          <a:xfrm rot="5400000">
            <a:off x="12390831" y="28826899"/>
            <a:ext cx="844325" cy="766986"/>
          </a:xfrm>
          <a:prstGeom prst="rightArrow">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ight Arrow 46"/>
          <p:cNvSpPr/>
          <p:nvPr/>
        </p:nvSpPr>
        <p:spPr>
          <a:xfrm rot="5400000">
            <a:off x="27117052" y="27189712"/>
            <a:ext cx="695236" cy="722612"/>
          </a:xfrm>
          <a:prstGeom prst="rightArrow">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 Box 20"/>
          <p:cNvSpPr txBox="1">
            <a:spLocks noChangeArrowheads="1"/>
          </p:cNvSpPr>
          <p:nvPr/>
        </p:nvSpPr>
        <p:spPr bwMode="auto">
          <a:xfrm>
            <a:off x="26365200" y="6172200"/>
            <a:ext cx="4834076" cy="116031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r>
              <a:rPr lang="en-US" sz="1800" b="1" dirty="0">
                <a:latin typeface="Courier" charset="0"/>
                <a:ea typeface="Courier" charset="0"/>
                <a:cs typeface="Courier" charset="0"/>
              </a:rPr>
              <a:t>taxonomy CEN </a:t>
            </a:r>
            <a:r>
              <a:rPr lang="en-US" sz="1800" b="1" dirty="0" err="1" smtClean="0">
                <a:latin typeface="Courier" charset="0"/>
                <a:ea typeface="Courier" charset="0"/>
                <a:cs typeface="Courier" charset="0"/>
              </a:rPr>
              <a:t>Census_Regions</a:t>
            </a:r>
            <a:endParaRPr lang="en-US" sz="1800" b="1" dirty="0" smtClean="0">
              <a:latin typeface="Courier" charset="0"/>
              <a:ea typeface="Courier" charset="0"/>
              <a:cs typeface="Courier" charset="0"/>
            </a:endParaRP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USA Northeast Midwest </a:t>
            </a:r>
            <a:r>
              <a:rPr lang="en-US" sz="1600" dirty="0" smtClean="0">
                <a:latin typeface="Courier" charset="0"/>
                <a:ea typeface="Courier" charset="0"/>
                <a:cs typeface="Courier" charset="0"/>
              </a:rPr>
              <a:t>South West)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Northeast CT MA ME NH NJ NY PA RI VT</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Midwest IL IN IA KS MI MN MO NE ND OH SD WI</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South AL AR DE DC FL GA KY LA MD MS NC OK SC TN TX VA WV</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West AZ CA CO ID MT NV NM OR UT WA WY</a:t>
            </a:r>
            <a:r>
              <a:rPr lang="en-US" sz="1600" dirty="0" smtClean="0">
                <a:latin typeface="Courier" charset="0"/>
                <a:ea typeface="Courier" charset="0"/>
                <a:cs typeface="Courier" charset="0"/>
              </a:rPr>
              <a:t>)</a:t>
            </a:r>
          </a:p>
          <a:p>
            <a:endParaRPr lang="en-US" sz="1800" dirty="0" smtClean="0">
              <a:latin typeface="Courier" charset="0"/>
              <a:ea typeface="Courier" charset="0"/>
              <a:cs typeface="Courier" charset="0"/>
            </a:endParaRPr>
          </a:p>
          <a:p>
            <a:r>
              <a:rPr lang="en-US" sz="1800" b="1" dirty="0" smtClean="0">
                <a:latin typeface="Courier" charset="0"/>
                <a:ea typeface="Courier" charset="0"/>
                <a:cs typeface="Courier" charset="0"/>
              </a:rPr>
              <a:t>taxonomy NDC </a:t>
            </a:r>
            <a:r>
              <a:rPr lang="en-US" sz="1800" b="1" dirty="0" err="1" smtClean="0">
                <a:latin typeface="Courier" charset="0"/>
                <a:ea typeface="Courier" charset="0"/>
                <a:cs typeface="Courier" charset="0"/>
              </a:rPr>
              <a:t>National_Diversity_Council</a:t>
            </a:r>
            <a:endParaRPr lang="en-US" sz="1800" b="1" dirty="0" smtClean="0">
              <a:latin typeface="Courier" charset="0"/>
              <a:ea typeface="Courier" charset="0"/>
              <a:cs typeface="Courier" charset="0"/>
            </a:endParaRPr>
          </a:p>
          <a:p>
            <a:r>
              <a:rPr lang="en-US" sz="1600" dirty="0" smtClean="0">
                <a:latin typeface="Courier" charset="0"/>
                <a:ea typeface="Courier" charset="0"/>
                <a:cs typeface="Courier" charset="0"/>
              </a:rPr>
              <a:t>(USA </a:t>
            </a:r>
            <a:r>
              <a:rPr lang="en-US" sz="1600" dirty="0">
                <a:latin typeface="Courier" charset="0"/>
                <a:ea typeface="Courier" charset="0"/>
                <a:cs typeface="Courier" charset="0"/>
              </a:rPr>
              <a:t>Midwest Northeast Southeast Southwest West</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Northeast CT DC DE MD MA ME NH NJ NY PA RI VT</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Midwest IA IL IN KS MI MN MO ND NE OH SD WI</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Southeast AL AR FL GA KY LA MS NC SC TN VA WV</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Southwest AZ NM OK TX</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West CA CO ID MT NV OR WA WY UT</a:t>
            </a:r>
            <a:r>
              <a:rPr lang="en-US" sz="1600" dirty="0" smtClean="0">
                <a:latin typeface="Courier" charset="0"/>
                <a:ea typeface="Courier" charset="0"/>
                <a:cs typeface="Courier" charset="0"/>
              </a:rPr>
              <a:t>)</a:t>
            </a:r>
          </a:p>
          <a:p>
            <a:endParaRPr lang="en-US" sz="1800" dirty="0">
              <a:latin typeface="Courier" charset="0"/>
              <a:ea typeface="Courier" charset="0"/>
              <a:cs typeface="Courier" charset="0"/>
            </a:endParaRPr>
          </a:p>
          <a:p>
            <a:r>
              <a:rPr lang="en-US" sz="1800" b="1" dirty="0" smtClean="0">
                <a:latin typeface="Courier" charset="0"/>
                <a:ea typeface="Courier" charset="0"/>
                <a:cs typeface="Courier" charset="0"/>
              </a:rPr>
              <a:t>articulations </a:t>
            </a:r>
            <a:r>
              <a:rPr lang="en-US" sz="1800" b="1" dirty="0">
                <a:latin typeface="Courier" charset="0"/>
                <a:ea typeface="Courier" charset="0"/>
                <a:cs typeface="Courier" charset="0"/>
              </a:rPr>
              <a:t>CEN </a:t>
            </a:r>
            <a:r>
              <a:rPr lang="en-US" sz="1800" b="1" dirty="0" smtClean="0">
                <a:latin typeface="Courier" charset="0"/>
                <a:ea typeface="Courier" charset="0"/>
                <a:cs typeface="Courier" charset="0"/>
              </a:rPr>
              <a:t>NDC</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CEN.AL equals NDC.AL</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CEN.AR equals NDC.AR</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CEN.AZ equals NDC.AZ</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CEN.CA equals NDC.CA</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CEN.CO equals NDC.CO</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CEN.CT equals NDC.CT</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CEN.DC equals NDC.DC</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CEN.DE equals NDC.DE</a:t>
            </a:r>
            <a:r>
              <a:rPr lang="en-US" sz="1600" dirty="0" smtClean="0">
                <a:latin typeface="Courier" charset="0"/>
                <a:ea typeface="Courier" charset="0"/>
                <a:cs typeface="Courier" charset="0"/>
              </a:rPr>
              <a:t>]</a:t>
            </a:r>
          </a:p>
          <a:p>
            <a:r>
              <a:rPr lang="en-US" sz="1600" dirty="0">
                <a:latin typeface="Courier" charset="0"/>
                <a:ea typeface="Courier" charset="0"/>
                <a:cs typeface="Courier" charset="0"/>
              </a:rPr>
              <a:t>[CEN.FL equals NDC.FL</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CEN.GA equals NDC.GA</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CEN.IA equals NDC.IA</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CEN.ID equals NDC.ID</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CEN.IL equals NDC.IL</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CEN.IN equals NDC.IN</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CEN.KS equals NDC.KS</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CEN.KY equals NDC.KY</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CEN.LA equals NDC.LA</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CEN.MA equals NDC.MA</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CEN.MD equals NDC.MD</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CEN.ME equals NDC.ME</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CEN.MI equals NDC.MI</a:t>
            </a:r>
            <a:r>
              <a:rPr lang="en-US" sz="1600" dirty="0" smtClean="0">
                <a:latin typeface="Courier" charset="0"/>
                <a:ea typeface="Courier" charset="0"/>
                <a:cs typeface="Courier" charset="0"/>
              </a:rPr>
              <a:t>]</a:t>
            </a:r>
          </a:p>
          <a:p>
            <a:r>
              <a:rPr lang="en-US" sz="1600" dirty="0" smtClean="0">
                <a:latin typeface="Courier" charset="0"/>
                <a:ea typeface="Courier" charset="0"/>
                <a:cs typeface="Courier" charset="0"/>
              </a:rPr>
              <a:t>[</a:t>
            </a:r>
            <a:r>
              <a:rPr lang="en-US" sz="1600" dirty="0">
                <a:latin typeface="Courier" charset="0"/>
                <a:ea typeface="Courier" charset="0"/>
                <a:cs typeface="Courier" charset="0"/>
              </a:rPr>
              <a:t>CEN.MN equals NDC.MN]</a:t>
            </a:r>
            <a:endParaRPr lang="en-US" sz="1600" dirty="0" smtClean="0">
              <a:latin typeface="Courier" charset="0"/>
              <a:ea typeface="Courier" charset="0"/>
              <a:cs typeface="Courier" charset="0"/>
            </a:endParaRPr>
          </a:p>
          <a:p>
            <a:r>
              <a:rPr lang="is-IS" sz="1600" dirty="0" smtClean="0">
                <a:latin typeface="Courier" charset="0"/>
                <a:ea typeface="Courier" charset="0"/>
                <a:cs typeface="Courier" charset="0"/>
              </a:rPr>
              <a:t>...</a:t>
            </a:r>
            <a:endParaRPr lang="en-US" sz="1600" dirty="0">
              <a:latin typeface="Courier" charset="0"/>
              <a:ea typeface="Courier" charset="0"/>
              <a:cs typeface="Courier" charset="0"/>
            </a:endParaRPr>
          </a:p>
        </p:txBody>
      </p:sp>
      <p:pic>
        <p:nvPicPr>
          <p:cNvPr id="3" name="Picture 2"/>
          <p:cNvPicPr>
            <a:picLocks noChangeAspect="1"/>
          </p:cNvPicPr>
          <p:nvPr/>
        </p:nvPicPr>
        <p:blipFill>
          <a:blip r:embed="rId1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174635" y="30769671"/>
            <a:ext cx="1549990" cy="1549990"/>
          </a:xfrm>
          <a:prstGeom prst="rect">
            <a:avLst/>
          </a:prstGeom>
        </p:spPr>
      </p:pic>
      <p:sp>
        <p:nvSpPr>
          <p:cNvPr id="49" name="Text Box 20"/>
          <p:cNvSpPr txBox="1">
            <a:spLocks noChangeArrowheads="1"/>
          </p:cNvSpPr>
          <p:nvPr/>
        </p:nvSpPr>
        <p:spPr bwMode="auto">
          <a:xfrm>
            <a:off x="9780044" y="31544666"/>
            <a:ext cx="166052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r>
              <a:rPr lang="en-US" sz="2000" b="1" i="1" dirty="0" smtClean="0">
                <a:solidFill>
                  <a:schemeClr val="accent6">
                    <a:lumMod val="75000"/>
                  </a:schemeClr>
                </a:solidFill>
              </a:rPr>
              <a:t>Quick Scan!</a:t>
            </a:r>
            <a:endParaRPr lang="en-US" sz="2000" b="1" i="1" dirty="0">
              <a:solidFill>
                <a:schemeClr val="accent6">
                  <a:lumMod val="75000"/>
                </a:schemeClr>
              </a:solidFill>
            </a:endParaRPr>
          </a:p>
        </p:txBody>
      </p:sp>
      <p:sp>
        <p:nvSpPr>
          <p:cNvPr id="50" name="Text Box 20"/>
          <p:cNvSpPr txBox="1">
            <a:spLocks noChangeArrowheads="1"/>
          </p:cNvSpPr>
          <p:nvPr/>
        </p:nvSpPr>
        <p:spPr bwMode="auto">
          <a:xfrm>
            <a:off x="37050343" y="8457933"/>
            <a:ext cx="6061713" cy="5355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r>
              <a:rPr lang="en-US" sz="1800" b="1" dirty="0">
                <a:latin typeface="Courier" charset="0"/>
                <a:ea typeface="Courier" charset="0"/>
                <a:cs typeface="Courier" charset="0"/>
              </a:rPr>
              <a:t>taxonomy CEN </a:t>
            </a:r>
            <a:r>
              <a:rPr lang="en-US" sz="1800" b="1" dirty="0" err="1" smtClean="0">
                <a:latin typeface="Courier" charset="0"/>
                <a:ea typeface="Courier" charset="0"/>
                <a:cs typeface="Courier" charset="0"/>
              </a:rPr>
              <a:t>Census_Regions</a:t>
            </a:r>
            <a:endParaRPr lang="en-US" sz="1800" b="1" dirty="0" smtClean="0">
              <a:latin typeface="Courier" charset="0"/>
              <a:ea typeface="Courier" charset="0"/>
              <a:cs typeface="Courier" charset="0"/>
            </a:endParaRPr>
          </a:p>
          <a:p>
            <a:r>
              <a:rPr lang="en-US" sz="1800" dirty="0" smtClean="0">
                <a:latin typeface="Courier" charset="0"/>
                <a:ea typeface="Courier" charset="0"/>
                <a:cs typeface="Courier" charset="0"/>
              </a:rPr>
              <a:t>(</a:t>
            </a:r>
            <a:r>
              <a:rPr lang="en-US" sz="1800" dirty="0">
                <a:latin typeface="Courier" charset="0"/>
                <a:ea typeface="Courier" charset="0"/>
                <a:cs typeface="Courier" charset="0"/>
              </a:rPr>
              <a:t>USA Midwest South West Northeast</a:t>
            </a:r>
            <a:r>
              <a:rPr lang="en-US" sz="1800" dirty="0" smtClean="0">
                <a:latin typeface="Courier" charset="0"/>
                <a:ea typeface="Courier" charset="0"/>
                <a:cs typeface="Courier" charset="0"/>
              </a:rPr>
              <a:t>)</a:t>
            </a:r>
          </a:p>
          <a:p>
            <a:endParaRPr lang="en-US" sz="1800" dirty="0">
              <a:latin typeface="Courier" charset="0"/>
              <a:ea typeface="Courier" charset="0"/>
              <a:cs typeface="Courier" charset="0"/>
            </a:endParaRPr>
          </a:p>
          <a:p>
            <a:r>
              <a:rPr lang="en-US" sz="1800" b="1" dirty="0" smtClean="0">
                <a:latin typeface="Courier" charset="0"/>
                <a:ea typeface="Courier" charset="0"/>
                <a:cs typeface="Courier" charset="0"/>
              </a:rPr>
              <a:t>taxonomy </a:t>
            </a:r>
            <a:r>
              <a:rPr lang="en-US" sz="1800" b="1" dirty="0">
                <a:latin typeface="Courier" charset="0"/>
                <a:ea typeface="Courier" charset="0"/>
                <a:cs typeface="Courier" charset="0"/>
              </a:rPr>
              <a:t>TZ </a:t>
            </a:r>
            <a:r>
              <a:rPr lang="en-US" sz="1800" b="1" dirty="0" err="1" smtClean="0">
                <a:latin typeface="Courier" charset="0"/>
                <a:ea typeface="Courier" charset="0"/>
                <a:cs typeface="Courier" charset="0"/>
              </a:rPr>
              <a:t>Time_Zone</a:t>
            </a:r>
            <a:endParaRPr lang="en-US" sz="1800" b="1" dirty="0" smtClean="0">
              <a:latin typeface="Courier" charset="0"/>
              <a:ea typeface="Courier" charset="0"/>
              <a:cs typeface="Courier" charset="0"/>
            </a:endParaRPr>
          </a:p>
          <a:p>
            <a:r>
              <a:rPr lang="en-US" sz="1800" dirty="0" smtClean="0">
                <a:latin typeface="Courier" charset="0"/>
                <a:ea typeface="Courier" charset="0"/>
                <a:cs typeface="Courier" charset="0"/>
              </a:rPr>
              <a:t>(</a:t>
            </a:r>
            <a:r>
              <a:rPr lang="en-US" sz="1800" dirty="0">
                <a:latin typeface="Courier" charset="0"/>
                <a:ea typeface="Courier" charset="0"/>
                <a:cs typeface="Courier" charset="0"/>
              </a:rPr>
              <a:t>USA Pacific Mountain Central </a:t>
            </a:r>
            <a:r>
              <a:rPr lang="en-US" sz="1800" dirty="0" smtClean="0">
                <a:latin typeface="Courier" charset="0"/>
                <a:ea typeface="Courier" charset="0"/>
                <a:cs typeface="Courier" charset="0"/>
              </a:rPr>
              <a:t>Eastern)</a:t>
            </a:r>
          </a:p>
          <a:p>
            <a:endParaRPr lang="en-US" sz="1800" dirty="0">
              <a:latin typeface="Courier" charset="0"/>
              <a:ea typeface="Courier" charset="0"/>
              <a:cs typeface="Courier" charset="0"/>
            </a:endParaRPr>
          </a:p>
          <a:p>
            <a:r>
              <a:rPr lang="en-US" sz="1800" b="1" dirty="0" smtClean="0">
                <a:latin typeface="Courier" charset="0"/>
                <a:ea typeface="Courier" charset="0"/>
                <a:cs typeface="Courier" charset="0"/>
              </a:rPr>
              <a:t>articulations </a:t>
            </a:r>
            <a:r>
              <a:rPr lang="en-US" sz="1800" b="1" dirty="0">
                <a:latin typeface="Courier" charset="0"/>
                <a:ea typeface="Courier" charset="0"/>
                <a:cs typeface="Courier" charset="0"/>
              </a:rPr>
              <a:t>CEN </a:t>
            </a:r>
            <a:r>
              <a:rPr lang="en-US" sz="1800" b="1" dirty="0" smtClean="0">
                <a:latin typeface="Courier" charset="0"/>
                <a:ea typeface="Courier" charset="0"/>
                <a:cs typeface="Courier" charset="0"/>
              </a:rPr>
              <a:t>TZ</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CEN.Midwest</a:t>
            </a:r>
            <a:r>
              <a:rPr lang="en-US" sz="1800" dirty="0">
                <a:latin typeface="Courier" charset="0"/>
                <a:ea typeface="Courier" charset="0"/>
                <a:cs typeface="Courier" charset="0"/>
              </a:rPr>
              <a:t> disjoint </a:t>
            </a:r>
            <a:r>
              <a:rPr lang="en-US" sz="1800" dirty="0" err="1">
                <a:latin typeface="Courier" charset="0"/>
                <a:ea typeface="Courier" charset="0"/>
                <a:cs typeface="Courier" charset="0"/>
              </a:rPr>
              <a:t>TZ.Pacific</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CEN.Midwest</a:t>
            </a:r>
            <a:r>
              <a:rPr lang="en-US" sz="1800" dirty="0">
                <a:latin typeface="Courier" charset="0"/>
                <a:ea typeface="Courier" charset="0"/>
                <a:cs typeface="Courier" charset="0"/>
              </a:rPr>
              <a:t> overlaps </a:t>
            </a:r>
            <a:r>
              <a:rPr lang="en-US" sz="1800" dirty="0" err="1">
                <a:latin typeface="Courier" charset="0"/>
                <a:ea typeface="Courier" charset="0"/>
                <a:cs typeface="Courier" charset="0"/>
              </a:rPr>
              <a:t>TZ.Eastern</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CEN.Midwest</a:t>
            </a:r>
            <a:r>
              <a:rPr lang="en-US" sz="1800" dirty="0">
                <a:latin typeface="Courier" charset="0"/>
                <a:ea typeface="Courier" charset="0"/>
                <a:cs typeface="Courier" charset="0"/>
              </a:rPr>
              <a:t> overlaps </a:t>
            </a:r>
            <a:r>
              <a:rPr lang="en-US" sz="1800" dirty="0" err="1">
                <a:latin typeface="Courier" charset="0"/>
                <a:ea typeface="Courier" charset="0"/>
                <a:cs typeface="Courier" charset="0"/>
              </a:rPr>
              <a:t>TZ.Mountain</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CEN.Northeast</a:t>
            </a:r>
            <a:r>
              <a:rPr lang="en-US" sz="1800" dirty="0">
                <a:latin typeface="Courier" charset="0"/>
                <a:ea typeface="Courier" charset="0"/>
                <a:cs typeface="Courier" charset="0"/>
              </a:rPr>
              <a:t> </a:t>
            </a:r>
            <a:r>
              <a:rPr lang="en-US" sz="1800" dirty="0" err="1">
                <a:latin typeface="Courier" charset="0"/>
                <a:ea typeface="Courier" charset="0"/>
                <a:cs typeface="Courier" charset="0"/>
              </a:rPr>
              <a:t>is_included_in</a:t>
            </a:r>
            <a:r>
              <a:rPr lang="en-US" sz="1800" dirty="0">
                <a:latin typeface="Courier" charset="0"/>
                <a:ea typeface="Courier" charset="0"/>
                <a:cs typeface="Courier" charset="0"/>
              </a:rPr>
              <a:t> </a:t>
            </a:r>
            <a:r>
              <a:rPr lang="en-US" sz="1800" dirty="0" err="1">
                <a:latin typeface="Courier" charset="0"/>
                <a:ea typeface="Courier" charset="0"/>
                <a:cs typeface="Courier" charset="0"/>
              </a:rPr>
              <a:t>TZ.Eastern</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CEN.South</a:t>
            </a:r>
            <a:r>
              <a:rPr lang="en-US" sz="1800" dirty="0">
                <a:latin typeface="Courier" charset="0"/>
                <a:ea typeface="Courier" charset="0"/>
                <a:cs typeface="Courier" charset="0"/>
              </a:rPr>
              <a:t> disjoint </a:t>
            </a:r>
            <a:r>
              <a:rPr lang="en-US" sz="1800" dirty="0" err="1">
                <a:latin typeface="Courier" charset="0"/>
                <a:ea typeface="Courier" charset="0"/>
                <a:cs typeface="Courier" charset="0"/>
              </a:rPr>
              <a:t>TZ.Pacific</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CEN.South</a:t>
            </a:r>
            <a:r>
              <a:rPr lang="en-US" sz="1800" dirty="0">
                <a:latin typeface="Courier" charset="0"/>
                <a:ea typeface="Courier" charset="0"/>
                <a:cs typeface="Courier" charset="0"/>
              </a:rPr>
              <a:t> overlaps </a:t>
            </a:r>
            <a:r>
              <a:rPr lang="en-US" sz="1800" dirty="0" err="1">
                <a:latin typeface="Courier" charset="0"/>
                <a:ea typeface="Courier" charset="0"/>
                <a:cs typeface="Courier" charset="0"/>
              </a:rPr>
              <a:t>TZ.Central</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CEN.South</a:t>
            </a:r>
            <a:r>
              <a:rPr lang="en-US" sz="1800" dirty="0">
                <a:latin typeface="Courier" charset="0"/>
                <a:ea typeface="Courier" charset="0"/>
                <a:cs typeface="Courier" charset="0"/>
              </a:rPr>
              <a:t> overlaps </a:t>
            </a:r>
            <a:r>
              <a:rPr lang="en-US" sz="1800" dirty="0" err="1">
                <a:latin typeface="Courier" charset="0"/>
                <a:ea typeface="Courier" charset="0"/>
                <a:cs typeface="Courier" charset="0"/>
              </a:rPr>
              <a:t>TZ.Eastern</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CEN.South</a:t>
            </a:r>
            <a:r>
              <a:rPr lang="en-US" sz="1800" dirty="0">
                <a:latin typeface="Courier" charset="0"/>
                <a:ea typeface="Courier" charset="0"/>
                <a:cs typeface="Courier" charset="0"/>
              </a:rPr>
              <a:t> overlaps </a:t>
            </a:r>
            <a:r>
              <a:rPr lang="en-US" sz="1800" dirty="0" err="1">
                <a:latin typeface="Courier" charset="0"/>
                <a:ea typeface="Courier" charset="0"/>
                <a:cs typeface="Courier" charset="0"/>
              </a:rPr>
              <a:t>TZ.Mountain</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a:latin typeface="Courier" charset="0"/>
                <a:ea typeface="Courier" charset="0"/>
                <a:cs typeface="Courier" charset="0"/>
              </a:rPr>
              <a:t>CEN.USA equals TZ.USA</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CEN.West</a:t>
            </a:r>
            <a:r>
              <a:rPr lang="en-US" sz="1800" dirty="0">
                <a:latin typeface="Courier" charset="0"/>
                <a:ea typeface="Courier" charset="0"/>
                <a:cs typeface="Courier" charset="0"/>
              </a:rPr>
              <a:t> disjoint </a:t>
            </a:r>
            <a:r>
              <a:rPr lang="en-US" sz="1800" dirty="0" err="1">
                <a:latin typeface="Courier" charset="0"/>
                <a:ea typeface="Courier" charset="0"/>
                <a:cs typeface="Courier" charset="0"/>
              </a:rPr>
              <a:t>TZ.Central</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CEN.West</a:t>
            </a:r>
            <a:r>
              <a:rPr lang="en-US" sz="1800" dirty="0">
                <a:latin typeface="Courier" charset="0"/>
                <a:ea typeface="Courier" charset="0"/>
                <a:cs typeface="Courier" charset="0"/>
              </a:rPr>
              <a:t> disjoint </a:t>
            </a:r>
            <a:r>
              <a:rPr lang="en-US" sz="1800" dirty="0" err="1">
                <a:latin typeface="Courier" charset="0"/>
                <a:ea typeface="Courier" charset="0"/>
                <a:cs typeface="Courier" charset="0"/>
              </a:rPr>
              <a:t>TZ.Eastern</a:t>
            </a:r>
            <a:r>
              <a:rPr lang="en-US" sz="1800" dirty="0" smtClean="0">
                <a:latin typeface="Courier" charset="0"/>
                <a:ea typeface="Courier" charset="0"/>
                <a:cs typeface="Courier" charset="0"/>
              </a:rPr>
              <a:t>]</a:t>
            </a:r>
          </a:p>
          <a:p>
            <a:r>
              <a:rPr lang="en-US" sz="1800" dirty="0" smtClean="0">
                <a:latin typeface="Courier" charset="0"/>
                <a:ea typeface="Courier" charset="0"/>
                <a:cs typeface="Courier" charset="0"/>
              </a:rPr>
              <a:t>[</a:t>
            </a:r>
            <a:r>
              <a:rPr lang="en-US" sz="1800" dirty="0" err="1">
                <a:latin typeface="Courier" charset="0"/>
                <a:ea typeface="Courier" charset="0"/>
                <a:cs typeface="Courier" charset="0"/>
              </a:rPr>
              <a:t>CEN.West</a:t>
            </a:r>
            <a:r>
              <a:rPr lang="en-US" sz="1800" dirty="0">
                <a:latin typeface="Courier" charset="0"/>
                <a:ea typeface="Courier" charset="0"/>
                <a:cs typeface="Courier" charset="0"/>
              </a:rPr>
              <a:t> overlaps </a:t>
            </a:r>
            <a:r>
              <a:rPr lang="en-US" sz="1800" dirty="0" err="1">
                <a:latin typeface="Courier" charset="0"/>
                <a:ea typeface="Courier" charset="0"/>
                <a:cs typeface="Courier" charset="0"/>
              </a:rPr>
              <a:t>TZ.Mountain</a:t>
            </a:r>
            <a:r>
              <a:rPr lang="en-US" sz="1800" dirty="0">
                <a:latin typeface="Courier" charset="0"/>
                <a:ea typeface="Courier" charset="0"/>
                <a:cs typeface="Courier" charset="0"/>
              </a:rPr>
              <a:t>]</a:t>
            </a:r>
            <a:endParaRPr lang="en-US" sz="1600" dirty="0">
              <a:latin typeface="Courier" charset="0"/>
              <a:ea typeface="Courier" charset="0"/>
              <a:cs typeface="Courier" charset="0"/>
            </a:endParaRPr>
          </a:p>
        </p:txBody>
      </p:sp>
      <p:sp>
        <p:nvSpPr>
          <p:cNvPr id="5" name="Rectangle 4"/>
          <p:cNvSpPr/>
          <p:nvPr/>
        </p:nvSpPr>
        <p:spPr>
          <a:xfrm>
            <a:off x="39149548" y="2971800"/>
            <a:ext cx="4894052" cy="1446550"/>
          </a:xfrm>
          <a:prstGeom prst="rect">
            <a:avLst/>
          </a:prstGeom>
          <a:noFill/>
        </p:spPr>
        <p:txBody>
          <a:bodyPr wrap="square" lIns="91440" tIns="45720" rIns="91440" bIns="45720">
            <a:spAutoFit/>
          </a:bodyPr>
          <a:lstStyle/>
          <a:p>
            <a:pPr algn="ctr"/>
            <a:r>
              <a:rPr lang="en-US" sz="8800" dirty="0" smtClean="0">
                <a:ln w="19050">
                  <a:noFill/>
                  <a:prstDash val="solid"/>
                </a:ln>
                <a:solidFill>
                  <a:srgbClr val="1F6093"/>
                </a:solidFill>
                <a:effectLst/>
                <a:latin typeface="Copperplate" charset="0"/>
                <a:ea typeface="Copperplate" charset="0"/>
                <a:cs typeface="Copperplate" charset="0"/>
              </a:rPr>
              <a:t>CIRSS</a:t>
            </a:r>
            <a:endParaRPr lang="en-US" sz="8800" dirty="0">
              <a:ln w="19050">
                <a:noFill/>
                <a:prstDash val="solid"/>
              </a:ln>
              <a:solidFill>
                <a:srgbClr val="1F6093"/>
              </a:solidFill>
              <a:effectLst/>
              <a:latin typeface="Copperplate" charset="0"/>
              <a:ea typeface="Copperplate" charset="0"/>
              <a:cs typeface="Copperplate" charset="0"/>
            </a:endParaRPr>
          </a:p>
        </p:txBody>
      </p:sp>
      <p:pic>
        <p:nvPicPr>
          <p:cNvPr id="8" name="Picture 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808831" y="2557759"/>
            <a:ext cx="6803136" cy="1780032"/>
          </a:xfrm>
          <a:prstGeom prst="rect">
            <a:avLst/>
          </a:prstGeom>
        </p:spPr>
      </p:pic>
      <p:pic>
        <p:nvPicPr>
          <p:cNvPr id="6" name="Picture 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2010936" y="28405791"/>
            <a:ext cx="1121249" cy="11277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5858</TotalTime>
  <Words>620</Words>
  <Application>Microsoft Macintosh PowerPoint</Application>
  <PresentationFormat>Custom</PresentationFormat>
  <Paragraphs>167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Copperplate</vt:lpstr>
      <vt:lpstr>Courier</vt:lpstr>
      <vt:lpstr>ＭＳ Ｐゴシック</vt:lpstr>
      <vt:lpstr>Postertemplate</vt:lpstr>
      <vt:lpstr>PowerPoint Presentation</vt:lpstr>
    </vt:vector>
  </TitlesOfParts>
  <Manager/>
  <Company>University of Illinois</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鄭依芸</cp:lastModifiedBy>
  <cp:revision>54</cp:revision>
  <cp:lastPrinted>2017-10-05T20:24:18Z</cp:lastPrinted>
  <dcterms:created xsi:type="dcterms:W3CDTF">2011-03-01T14:56:56Z</dcterms:created>
  <dcterms:modified xsi:type="dcterms:W3CDTF">2017-10-12T15:18:58Z</dcterms:modified>
  <cp:category/>
</cp:coreProperties>
</file>