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1" r:id="rId2"/>
  </p:sldIdLst>
  <p:sldSz cx="43891200" cy="32918400"/>
  <p:notesSz cx="6858000" cy="9144000"/>
  <p:defaultTextStyle>
    <a:defPPr>
      <a:defRPr lang="en-US"/>
    </a:defPPr>
    <a:lvl1pPr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2193925" indent="-1736725"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4387850" indent="-3473450"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6583363" indent="-5211763"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8777288" indent="-6948488"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8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8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8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8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264480"/>
    <a:srgbClr val="DC4C39"/>
    <a:srgbClr val="D74520"/>
    <a:srgbClr val="DE6225"/>
    <a:srgbClr val="092060"/>
    <a:srgbClr val="052754"/>
    <a:srgbClr val="5771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93"/>
    <p:restoredTop sz="94674"/>
  </p:normalViewPr>
  <p:slideViewPr>
    <p:cSldViewPr snapToObjects="1">
      <p:cViewPr>
        <p:scale>
          <a:sx n="32" d="100"/>
          <a:sy n="32" d="100"/>
        </p:scale>
        <p:origin x="864" y="48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E645C15-BC93-A44A-A06A-B4B04C4ED5F7}" type="datetime1">
              <a:rPr lang="en-US"/>
              <a:pPr>
                <a:defRPr/>
              </a:pPr>
              <a:t>10/21/19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E72FF227-20E3-6C4F-8C56-249F9EE6D5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231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ＭＳ Ｐゴシック" pitchFamily="-108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ackground 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361856"/>
            <a:ext cx="43891200" cy="28528144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0" y="4433864"/>
            <a:ext cx="43891200" cy="0"/>
          </a:xfrm>
          <a:prstGeom prst="line">
            <a:avLst/>
          </a:prstGeom>
          <a:ln w="215900" cmpd="sng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74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7625"/>
            <a:ext cx="39503350" cy="5486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3925" y="7680325"/>
            <a:ext cx="39503350" cy="217249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193925" y="30510163"/>
            <a:ext cx="102425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0E7CA6F-884E-634E-A75A-572F483F8848}" type="datetime1">
              <a:rPr lang="en-US"/>
              <a:pPr>
                <a:defRPr/>
              </a:pPr>
              <a:t>10/21/19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995525" y="30510163"/>
            <a:ext cx="139001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454725" y="30510163"/>
            <a:ext cx="102425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23B04B-B7F2-FF4D-8077-EF3B1F9C6B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13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5" y="6324600"/>
            <a:ext cx="47404018" cy="13482066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3" y="6324600"/>
            <a:ext cx="141480542" cy="13482066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193925" y="30510163"/>
            <a:ext cx="102425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B9D8FB5-0612-A746-80CF-DDCC9E0BE654}" type="datetime1">
              <a:rPr lang="en-US"/>
              <a:pPr>
                <a:defRPr/>
              </a:pPr>
              <a:t>10/21/19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995525" y="30510163"/>
            <a:ext cx="139001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454725" y="30510163"/>
            <a:ext cx="102425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7C0733A-467B-FA4F-A4AA-CB0DB15665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549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Background 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886200"/>
            <a:ext cx="43891200" cy="2903220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0" y="4038600"/>
            <a:ext cx="43891200" cy="0"/>
          </a:xfrm>
          <a:prstGeom prst="line">
            <a:avLst/>
          </a:prstGeom>
          <a:ln w="3810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817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  <a:prstGeom prst="rect">
            <a:avLst/>
          </a:prstGeo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193925" y="30510163"/>
            <a:ext cx="102425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E4A1045-DEEA-8946-B37B-F877AEF129FC}" type="datetime1">
              <a:rPr lang="en-US"/>
              <a:pPr>
                <a:defRPr/>
              </a:pPr>
              <a:t>10/21/19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995525" y="30510163"/>
            <a:ext cx="139001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454725" y="30510163"/>
            <a:ext cx="102425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79A86B2-360D-E24E-B447-F98F32436C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6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7625"/>
            <a:ext cx="39503350" cy="5486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2" y="36865560"/>
            <a:ext cx="94442280" cy="104279702"/>
          </a:xfrm>
          <a:prstGeom prst="rect">
            <a:avLst/>
          </a:prstGeo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36865560"/>
            <a:ext cx="94442280" cy="104279702"/>
          </a:xfrm>
          <a:prstGeom prst="rect">
            <a:avLst/>
          </a:prstGeo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2193925" y="30510163"/>
            <a:ext cx="102425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5F8FCF0-B109-4E41-830D-87865EE91AB8}" type="datetime1">
              <a:rPr lang="en-US"/>
              <a:pPr>
                <a:defRPr/>
              </a:pPr>
              <a:t>10/21/19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995525" y="30510163"/>
            <a:ext cx="139001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454725" y="30510163"/>
            <a:ext cx="102425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2BA0FE9-D76A-B441-9EDF-101CA9A46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211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  <a:prstGeom prst="rect">
            <a:avLst/>
          </a:prstGeo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  <a:prstGeom prst="rect">
            <a:avLst/>
          </a:prstGeo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2193925" y="30510163"/>
            <a:ext cx="102425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7C552A1-6EB6-214B-B59F-414060EFC9BA}" type="datetime1">
              <a:rPr lang="en-US"/>
              <a:pPr>
                <a:defRPr/>
              </a:pPr>
              <a:t>10/21/19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995525" y="30510163"/>
            <a:ext cx="139001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454725" y="30510163"/>
            <a:ext cx="102425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58AD041-EDB0-4D41-9E5B-79FB902190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93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7625"/>
            <a:ext cx="39503350" cy="5486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2193925" y="30510163"/>
            <a:ext cx="102425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122401C-AAEC-224B-B0FC-7E890D4BAFD9}" type="datetime1">
              <a:rPr lang="en-US"/>
              <a:pPr>
                <a:defRPr/>
              </a:pPr>
              <a:t>10/21/19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995525" y="30510163"/>
            <a:ext cx="139001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454725" y="30510163"/>
            <a:ext cx="102425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6EED259-E526-8742-8A7F-7FDFE05072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59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2193925" y="30510163"/>
            <a:ext cx="102425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56E7D08-D5EF-6242-865A-CE48CC4D2D04}" type="datetime1">
              <a:rPr lang="en-US"/>
              <a:pPr>
                <a:defRPr/>
              </a:pPr>
              <a:t>10/21/19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995525" y="30510163"/>
            <a:ext cx="139001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454725" y="30510163"/>
            <a:ext cx="102425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793F65F-BDD2-7143-9DB4-7F6E1DC015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05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  <a:prstGeom prst="rect">
            <a:avLst/>
          </a:prstGeo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  <a:prstGeom prst="rect">
            <a:avLst/>
          </a:prstGeo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2193925" y="30510163"/>
            <a:ext cx="102425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B1F0F8D-0D4A-614C-B06A-DCF9395ADB14}" type="datetime1">
              <a:rPr lang="en-US"/>
              <a:pPr>
                <a:defRPr/>
              </a:pPr>
              <a:t>10/21/19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995525" y="30510163"/>
            <a:ext cx="139001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454725" y="30510163"/>
            <a:ext cx="102425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EF3A24D-1705-F04C-93FD-1C69EE75A3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42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  <a:prstGeom prst="rect">
            <a:avLst/>
          </a:prstGeo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2193925" y="30510163"/>
            <a:ext cx="102425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E30288A-D7A5-0941-93D1-D21B196E9A39}" type="datetime1">
              <a:rPr lang="en-US"/>
              <a:pPr>
                <a:defRPr/>
              </a:pPr>
              <a:t>10/21/19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995525" y="30510163"/>
            <a:ext cx="139001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454725" y="30510163"/>
            <a:ext cx="102425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C608315-0CFA-A846-8E58-42DE526B44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7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ctr" defTabSz="2193925" rtl="0" eaLnBrk="1" fontAlgn="base" hangingPunct="1">
        <a:spcBef>
          <a:spcPct val="0"/>
        </a:spcBef>
        <a:spcAft>
          <a:spcPct val="0"/>
        </a:spcAft>
        <a:defRPr sz="21100" kern="1200">
          <a:solidFill>
            <a:schemeClr val="tx1"/>
          </a:solidFill>
          <a:latin typeface="+mj-lt"/>
          <a:ea typeface="ＭＳ Ｐゴシック" pitchFamily="-108" charset="-128"/>
          <a:cs typeface="ＭＳ Ｐゴシック" pitchFamily="-108" charset="-128"/>
        </a:defRPr>
      </a:lvl1pPr>
      <a:lvl2pPr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2pPr>
      <a:lvl3pPr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3pPr>
      <a:lvl4pPr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4pPr>
      <a:lvl5pPr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5pPr>
      <a:lvl6pPr marL="457200"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6pPr>
      <a:lvl7pPr marL="914400"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7pPr>
      <a:lvl8pPr marL="1371600"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8pPr>
      <a:lvl9pPr marL="1828800"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9pPr>
    </p:titleStyle>
    <p:bodyStyle>
      <a:lvl1pPr marL="1644650" indent="-1644650" algn="l" defTabSz="2193925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5400" kern="1200">
          <a:solidFill>
            <a:schemeClr val="tx1"/>
          </a:solidFill>
          <a:latin typeface="+mn-lt"/>
          <a:ea typeface="ＭＳ Ｐゴシック" pitchFamily="-108" charset="-128"/>
          <a:cs typeface="ＭＳ Ｐゴシック" pitchFamily="-108" charset="-128"/>
        </a:defRPr>
      </a:lvl1pPr>
      <a:lvl2pPr marL="3565525" indent="-1371600" algn="l" defTabSz="2193925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34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2pPr>
      <a:lvl3pPr marL="5486400" indent="-1096963" algn="l" defTabSz="2193925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15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3pPr>
      <a:lvl4pPr marL="7680325" indent="-1096963" algn="l" defTabSz="2193925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96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4pPr>
      <a:lvl5pPr marL="9874250" indent="-1096963" algn="l" defTabSz="2193925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96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emf"/><Relationship Id="rId20" Type="http://schemas.openxmlformats.org/officeDocument/2006/relationships/image" Target="../media/image18.emf"/><Relationship Id="rId21" Type="http://schemas.openxmlformats.org/officeDocument/2006/relationships/image" Target="../media/image19.emf"/><Relationship Id="rId22" Type="http://schemas.openxmlformats.org/officeDocument/2006/relationships/image" Target="../media/image20.emf"/><Relationship Id="rId23" Type="http://schemas.openxmlformats.org/officeDocument/2006/relationships/image" Target="../media/image21.emf"/><Relationship Id="rId24" Type="http://schemas.openxmlformats.org/officeDocument/2006/relationships/image" Target="../media/image22.png"/><Relationship Id="rId10" Type="http://schemas.openxmlformats.org/officeDocument/2006/relationships/image" Target="../media/image8.emf"/><Relationship Id="rId11" Type="http://schemas.openxmlformats.org/officeDocument/2006/relationships/image" Target="../media/image9.emf"/><Relationship Id="rId12" Type="http://schemas.openxmlformats.org/officeDocument/2006/relationships/image" Target="../media/image10.emf"/><Relationship Id="rId13" Type="http://schemas.openxmlformats.org/officeDocument/2006/relationships/image" Target="../media/image11.emf"/><Relationship Id="rId14" Type="http://schemas.openxmlformats.org/officeDocument/2006/relationships/image" Target="../media/image12.emf"/><Relationship Id="rId15" Type="http://schemas.openxmlformats.org/officeDocument/2006/relationships/image" Target="../media/image13.emf"/><Relationship Id="rId16" Type="http://schemas.openxmlformats.org/officeDocument/2006/relationships/image" Target="../media/image14.emf"/><Relationship Id="rId17" Type="http://schemas.openxmlformats.org/officeDocument/2006/relationships/image" Target="../media/image15.emf"/><Relationship Id="rId18" Type="http://schemas.openxmlformats.org/officeDocument/2006/relationships/image" Target="../media/image16.emf"/><Relationship Id="rId19" Type="http://schemas.openxmlformats.org/officeDocument/2006/relationships/image" Target="../media/image17.emf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EulerProject/IDCC20" TargetMode="Externa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emf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5"/>
          <p:cNvSpPr>
            <a:spLocks noChangeArrowheads="1"/>
          </p:cNvSpPr>
          <p:nvPr/>
        </p:nvSpPr>
        <p:spPr bwMode="auto">
          <a:xfrm>
            <a:off x="775248" y="2777681"/>
            <a:ext cx="41620624" cy="1969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243" tIns="45614" rIns="91243" bIns="45614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000" b="1" dirty="0" smtClean="0">
                <a:solidFill>
                  <a:srgbClr val="092060"/>
                </a:solidFill>
                <a:latin typeface="+mn-lt"/>
                <a:cs typeface="Georgia" charset="0"/>
              </a:rPr>
              <a:t>Yi-Yun Cheng</a:t>
            </a:r>
            <a:r>
              <a:rPr lang="en-US" sz="5000" b="1" baseline="30000" dirty="0" smtClean="0">
                <a:solidFill>
                  <a:srgbClr val="092060"/>
                </a:solidFill>
                <a:latin typeface="+mn-lt"/>
                <a:cs typeface="Georgia" charset="0"/>
              </a:rPr>
              <a:t>1</a:t>
            </a:r>
            <a:r>
              <a:rPr lang="en-US" sz="5000" b="1" dirty="0" smtClean="0">
                <a:solidFill>
                  <a:srgbClr val="092060"/>
                </a:solidFill>
                <a:latin typeface="+mn-lt"/>
                <a:cs typeface="Georgia" charset="0"/>
              </a:rPr>
              <a:t>, </a:t>
            </a:r>
            <a:r>
              <a:rPr lang="en-US" sz="5000" b="1" dirty="0" smtClean="0">
                <a:solidFill>
                  <a:srgbClr val="092060"/>
                </a:solidFill>
                <a:latin typeface="+mn-lt"/>
                <a:cs typeface="Georgia" charset="0"/>
              </a:rPr>
              <a:t>Steven Dilliplane</a:t>
            </a:r>
            <a:r>
              <a:rPr lang="en-US" sz="5000" b="1" baseline="30000" dirty="0" smtClean="0">
                <a:solidFill>
                  <a:srgbClr val="092060"/>
                </a:solidFill>
                <a:latin typeface="+mn-lt"/>
                <a:cs typeface="Georgia" charset="0"/>
              </a:rPr>
              <a:t>2</a:t>
            </a:r>
            <a:r>
              <a:rPr lang="en-US" sz="5000" b="1" dirty="0" smtClean="0">
                <a:solidFill>
                  <a:srgbClr val="092060"/>
                </a:solidFill>
                <a:latin typeface="+mn-lt"/>
                <a:cs typeface="Georgia" charset="0"/>
              </a:rPr>
              <a:t>, Bertram Ludäscher</a:t>
            </a:r>
            <a:r>
              <a:rPr lang="en-US" sz="5000" b="1" baseline="30000" dirty="0" smtClean="0">
                <a:solidFill>
                  <a:srgbClr val="092060"/>
                </a:solidFill>
                <a:latin typeface="+mn-lt"/>
                <a:cs typeface="Georgia" charset="0"/>
              </a:rPr>
              <a:t>1</a:t>
            </a:r>
            <a:r>
              <a:rPr lang="en-US" sz="5000" b="1" dirty="0" smtClean="0">
                <a:solidFill>
                  <a:srgbClr val="092060"/>
                </a:solidFill>
                <a:latin typeface="+mn-lt"/>
                <a:cs typeface="Georgia" charset="0"/>
              </a:rPr>
              <a:t> </a:t>
            </a:r>
            <a:br>
              <a:rPr lang="en-US" sz="5000" b="1" dirty="0" smtClean="0">
                <a:solidFill>
                  <a:srgbClr val="092060"/>
                </a:solidFill>
                <a:latin typeface="+mn-lt"/>
                <a:cs typeface="Georgia" charset="0"/>
              </a:rPr>
            </a:br>
            <a:r>
              <a:rPr lang="en-US" sz="3600" b="1" baseline="30000" dirty="0" smtClean="0">
                <a:solidFill>
                  <a:srgbClr val="092060"/>
                </a:solidFill>
                <a:latin typeface="+mn-lt"/>
                <a:cs typeface="Georgia" charset="0"/>
              </a:rPr>
              <a:t>1</a:t>
            </a:r>
            <a:r>
              <a:rPr lang="en-US" sz="3600" b="1" dirty="0" smtClean="0">
                <a:solidFill>
                  <a:srgbClr val="092060"/>
                </a:solidFill>
                <a:latin typeface="+mn-lt"/>
                <a:cs typeface="Georgia" charset="0"/>
              </a:rPr>
              <a:t>School </a:t>
            </a:r>
            <a:r>
              <a:rPr lang="en-US" sz="3600" b="1" dirty="0" smtClean="0">
                <a:solidFill>
                  <a:srgbClr val="092060"/>
                </a:solidFill>
                <a:latin typeface="+mn-lt"/>
                <a:cs typeface="Georgia" charset="0"/>
              </a:rPr>
              <a:t>of Information Sciences, </a:t>
            </a:r>
            <a:r>
              <a:rPr lang="en-US" sz="3600" b="1" dirty="0">
                <a:solidFill>
                  <a:srgbClr val="092060"/>
                </a:solidFill>
                <a:latin typeface="+mn-lt"/>
                <a:cs typeface="Georgia" charset="0"/>
              </a:rPr>
              <a:t>University of Illinois at </a:t>
            </a:r>
            <a:r>
              <a:rPr lang="en-US" sz="3600" b="1" dirty="0" smtClean="0">
                <a:solidFill>
                  <a:srgbClr val="092060"/>
                </a:solidFill>
                <a:latin typeface="+mn-lt"/>
                <a:cs typeface="Georgia" charset="0"/>
              </a:rPr>
              <a:t>Urbana-Champaign; </a:t>
            </a:r>
            <a:r>
              <a:rPr lang="en-US" sz="3600" b="1" baseline="30000" dirty="0" smtClean="0">
                <a:solidFill>
                  <a:srgbClr val="092060"/>
                </a:solidFill>
                <a:latin typeface="+mn-lt"/>
                <a:cs typeface="Georgia" charset="0"/>
              </a:rPr>
              <a:t>2</a:t>
            </a:r>
            <a:r>
              <a:rPr lang="en-US" sz="3600" b="1" dirty="0">
                <a:solidFill>
                  <a:srgbClr val="092060"/>
                </a:solidFill>
                <a:latin typeface="+mn-lt"/>
                <a:cs typeface="Georgia" charset="0"/>
              </a:rPr>
              <a:t> </a:t>
            </a:r>
            <a:r>
              <a:rPr lang="en-US" sz="3600" b="1" dirty="0" smtClean="0">
                <a:solidFill>
                  <a:srgbClr val="092060"/>
                </a:solidFill>
                <a:latin typeface="+mn-lt"/>
                <a:cs typeface="Georgia" charset="0"/>
              </a:rPr>
              <a:t>The A</a:t>
            </a:r>
            <a:r>
              <a:rPr lang="en-US" sz="3600" b="1" dirty="0" smtClean="0">
                <a:solidFill>
                  <a:srgbClr val="092060"/>
                </a:solidFill>
                <a:latin typeface="+mn-lt"/>
                <a:cs typeface="Georgia" charset="0"/>
              </a:rPr>
              <a:t>cademy of Natural Sciences of Drexel University</a:t>
            </a:r>
            <a:endParaRPr lang="en-US" sz="3600" b="1" dirty="0" smtClean="0">
              <a:solidFill>
                <a:srgbClr val="092060"/>
              </a:solidFill>
              <a:latin typeface="+mn-lt"/>
              <a:cs typeface="Georgia" charset="0"/>
            </a:endParaRPr>
          </a:p>
          <a:p>
            <a:pPr>
              <a:spcBef>
                <a:spcPct val="50000"/>
              </a:spcBef>
            </a:pPr>
            <a:r>
              <a:rPr lang="en-US" sz="3600" b="1" baseline="30000" dirty="0" smtClean="0">
                <a:solidFill>
                  <a:srgbClr val="092060"/>
                </a:solidFill>
                <a:latin typeface="+mn-lt"/>
                <a:cs typeface="Georgia" charset="0"/>
              </a:rPr>
              <a:t> </a:t>
            </a:r>
            <a:endParaRPr lang="en-US" sz="3600" b="1" baseline="30000" dirty="0">
              <a:solidFill>
                <a:srgbClr val="092060"/>
              </a:solidFill>
              <a:latin typeface="+mn-lt"/>
              <a:cs typeface="Georgia" charset="0"/>
            </a:endParaRPr>
          </a:p>
        </p:txBody>
      </p:sp>
      <p:sp>
        <p:nvSpPr>
          <p:cNvPr id="14338" name="TextBox 91"/>
          <p:cNvSpPr txBox="1">
            <a:spLocks noChangeArrowheads="1"/>
          </p:cNvSpPr>
          <p:nvPr/>
        </p:nvSpPr>
        <p:spPr bwMode="auto">
          <a:xfrm>
            <a:off x="775248" y="257400"/>
            <a:ext cx="34412112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0" dirty="0" err="1" smtClean="0">
                <a:solidFill>
                  <a:schemeClr val="tx2"/>
                </a:solidFill>
                <a:latin typeface="Arial Black" charset="0"/>
              </a:rPr>
              <a:t>Snailed</a:t>
            </a:r>
            <a:r>
              <a:rPr lang="en-US" sz="8000" dirty="0" smtClean="0">
                <a:solidFill>
                  <a:schemeClr val="tx2"/>
                </a:solidFill>
                <a:latin typeface="Arial Black" charset="0"/>
              </a:rPr>
              <a:t> </a:t>
            </a:r>
            <a:r>
              <a:rPr lang="en-US" sz="8000" dirty="0">
                <a:solidFill>
                  <a:schemeClr val="tx2"/>
                </a:solidFill>
                <a:latin typeface="Arial Black" charset="0"/>
              </a:rPr>
              <a:t>it! Merging Taxonomically Organized Biodiversity Datasets with Shifting Geopolitical Realities </a:t>
            </a:r>
            <a:endParaRPr lang="en-US" sz="8000" dirty="0">
              <a:solidFill>
                <a:schemeClr val="tx2"/>
              </a:solidFill>
              <a:latin typeface="Arial Black" charset="0"/>
            </a:endParaRPr>
          </a:p>
        </p:txBody>
      </p:sp>
      <p:sp>
        <p:nvSpPr>
          <p:cNvPr id="14341" name="Rectangle 49"/>
          <p:cNvSpPr>
            <a:spLocks noChangeArrowheads="1"/>
          </p:cNvSpPr>
          <p:nvPr/>
        </p:nvSpPr>
        <p:spPr bwMode="auto">
          <a:xfrm>
            <a:off x="775248" y="5181599"/>
            <a:ext cx="10162050" cy="6813105"/>
          </a:xfrm>
          <a:prstGeom prst="rect">
            <a:avLst/>
          </a:prstGeom>
          <a:solidFill>
            <a:schemeClr val="bg1"/>
          </a:solidFill>
          <a:ln w="19050">
            <a:solidFill>
              <a:srgbClr val="DC4C39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360000" rIns="360000" bIns="360000"/>
          <a:lstStyle/>
          <a:p>
            <a:pPr>
              <a:spcBef>
                <a:spcPct val="50000"/>
              </a:spcBef>
            </a:pPr>
            <a:r>
              <a:rPr lang="en-GB" sz="4000" b="1" u="sng" dirty="0" smtClean="0">
                <a:solidFill>
                  <a:schemeClr val="tx2"/>
                </a:solidFill>
                <a:latin typeface="+mn-lt"/>
              </a:rPr>
              <a:t>PROBLEMS</a:t>
            </a:r>
            <a:endParaRPr lang="en-GB" sz="4000" b="1" u="sng" dirty="0">
              <a:solidFill>
                <a:schemeClr val="tx2"/>
              </a:solidFill>
              <a:latin typeface="+mn-lt"/>
            </a:endParaRPr>
          </a:p>
          <a:p>
            <a:r>
              <a:rPr lang="en-US" sz="2800" b="1" dirty="0">
                <a:latin typeface="+mn-lt"/>
              </a:rPr>
              <a:t> </a:t>
            </a:r>
            <a:endParaRPr lang="en-US" sz="2800" dirty="0">
              <a:latin typeface="+mn-lt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Difficulties in maintaining a </a:t>
            </a:r>
            <a:r>
              <a:rPr lang="en-US" sz="2800" dirty="0"/>
              <a:t>seamless and explicit navigation among biodiversity, taxonomically organized datasets </a:t>
            </a:r>
            <a:r>
              <a:rPr lang="en-US" sz="2800" dirty="0"/>
              <a:t>&amp; Natural History Museum </a:t>
            </a:r>
            <a:r>
              <a:rPr lang="en-US" sz="2800" dirty="0" smtClean="0"/>
              <a:t>Literature (NHM) </a:t>
            </a:r>
            <a:br>
              <a:rPr lang="en-US" sz="2800" dirty="0" smtClean="0"/>
            </a:br>
            <a:r>
              <a:rPr lang="en-US" sz="2800" dirty="0" smtClean="0"/>
              <a:t>(</a:t>
            </a:r>
            <a:r>
              <a:rPr lang="en-US" sz="2800" dirty="0"/>
              <a:t>Page, 2013, 2019</a:t>
            </a:r>
            <a:r>
              <a:rPr lang="en-US" sz="2800" dirty="0" smtClean="0"/>
              <a:t>)</a:t>
            </a:r>
            <a:endParaRPr lang="en-US" sz="2800" b="1" dirty="0" smtClean="0">
              <a:solidFill>
                <a:srgbClr val="264480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Concerns about the q</a:t>
            </a:r>
            <a:r>
              <a:rPr lang="en-US" sz="2800" dirty="0" smtClean="0"/>
              <a:t>uality of aggregated biodiversity data from data integration services such as GBIF </a:t>
            </a:r>
            <a:br>
              <a:rPr lang="en-US" sz="2800" dirty="0" smtClean="0"/>
            </a:br>
            <a:r>
              <a:rPr lang="en-US" sz="2800" dirty="0" smtClean="0"/>
              <a:t>(Franz &amp; Sterner, 2017)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D</a:t>
            </a:r>
            <a:r>
              <a:rPr lang="en-US" sz="2800" dirty="0" smtClean="0"/>
              <a:t>ataset </a:t>
            </a:r>
            <a:r>
              <a:rPr lang="en-US" sz="2800" dirty="0"/>
              <a:t>distributors usually provide a more Westernized view of documentation that has overlooked some of the geopolitical realities in other regions of the world (</a:t>
            </a:r>
            <a:r>
              <a:rPr lang="en-US" sz="2800" dirty="0" err="1"/>
              <a:t>Boakes</a:t>
            </a:r>
            <a:r>
              <a:rPr lang="en-US" sz="2800" dirty="0"/>
              <a:t> et al., 2010; Harris &amp; </a:t>
            </a:r>
            <a:r>
              <a:rPr lang="en-US" sz="2800" dirty="0" err="1"/>
              <a:t>Froufe</a:t>
            </a:r>
            <a:r>
              <a:rPr lang="en-US" sz="2800" dirty="0"/>
              <a:t>, 2005; Karl &amp; Bowen, 1999) </a:t>
            </a:r>
            <a:endParaRPr lang="en-US" sz="2800" dirty="0" smtClean="0"/>
          </a:p>
          <a:p>
            <a:pPr marL="457200" indent="-457200">
              <a:buFont typeface="Arial" charset="0"/>
              <a:buChar char="•"/>
            </a:pPr>
            <a:endParaRPr lang="en-US" sz="2800" dirty="0"/>
          </a:p>
          <a:p>
            <a:endParaRPr lang="en-US" sz="2800" dirty="0"/>
          </a:p>
          <a:p>
            <a:pPr marL="457200" indent="-457200">
              <a:buFont typeface="Arial" charset="0"/>
              <a:buChar char="•"/>
            </a:pPr>
            <a:endParaRPr lang="en-US" sz="2800" dirty="0"/>
          </a:p>
        </p:txBody>
      </p:sp>
      <p:sp>
        <p:nvSpPr>
          <p:cNvPr id="14343" name="Rectangle 51"/>
          <p:cNvSpPr>
            <a:spLocks noChangeArrowheads="1"/>
          </p:cNvSpPr>
          <p:nvPr/>
        </p:nvSpPr>
        <p:spPr bwMode="auto">
          <a:xfrm>
            <a:off x="11497904" y="5181598"/>
            <a:ext cx="21009816" cy="27119361"/>
          </a:xfrm>
          <a:prstGeom prst="rect">
            <a:avLst/>
          </a:prstGeom>
          <a:solidFill>
            <a:schemeClr val="bg1"/>
          </a:solidFill>
          <a:ln w="19050">
            <a:solidFill>
              <a:srgbClr val="DC4C39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360000" rIns="360000" bIns="360000"/>
          <a:lstStyle/>
          <a:p>
            <a:pPr>
              <a:spcBef>
                <a:spcPct val="50000"/>
              </a:spcBef>
            </a:pPr>
            <a:r>
              <a:rPr lang="en-GB" sz="4000" b="1" u="sng" dirty="0" smtClean="0">
                <a:solidFill>
                  <a:schemeClr val="tx2"/>
                </a:solidFill>
                <a:latin typeface="+mn-lt"/>
              </a:rPr>
              <a:t>RESULTS</a:t>
            </a:r>
            <a:endParaRPr lang="en-GB" sz="4000" b="1" u="sng" dirty="0">
              <a:solidFill>
                <a:schemeClr val="tx2"/>
              </a:solidFill>
              <a:latin typeface="+mn-lt"/>
            </a:endParaRPr>
          </a:p>
          <a:p>
            <a:pPr>
              <a:spcBef>
                <a:spcPct val="50000"/>
              </a:spcBef>
            </a:pPr>
            <a:endParaRPr lang="en-GB" sz="4000" b="1" dirty="0">
              <a:solidFill>
                <a:srgbClr val="CC3300"/>
              </a:solidFill>
              <a:latin typeface="+mn-lt"/>
            </a:endParaRPr>
          </a:p>
          <a:p>
            <a:endParaRPr lang="en-US" sz="2800" dirty="0" smtClean="0">
              <a:latin typeface="+mn-lt"/>
              <a:cs typeface="Georgia" charset="0"/>
            </a:endParaRPr>
          </a:p>
        </p:txBody>
      </p:sp>
      <p:sp>
        <p:nvSpPr>
          <p:cNvPr id="27" name="Rectangle 35"/>
          <p:cNvSpPr>
            <a:spLocks noChangeArrowheads="1"/>
          </p:cNvSpPr>
          <p:nvPr/>
        </p:nvSpPr>
        <p:spPr bwMode="auto">
          <a:xfrm>
            <a:off x="32962824" y="29267714"/>
            <a:ext cx="10551682" cy="3033246"/>
          </a:xfrm>
          <a:prstGeom prst="rect">
            <a:avLst/>
          </a:prstGeom>
          <a:solidFill>
            <a:schemeClr val="bg1"/>
          </a:solidFill>
          <a:ln w="19050">
            <a:solidFill>
              <a:srgbClr val="DC4C39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360000" rIns="360000" bIns="360000"/>
          <a:lstStyle/>
          <a:p>
            <a:pPr>
              <a:spcBef>
                <a:spcPct val="50000"/>
              </a:spcBef>
            </a:pPr>
            <a:r>
              <a:rPr lang="en-GB" sz="4000" b="1" u="sng" dirty="0" smtClean="0">
                <a:solidFill>
                  <a:schemeClr val="tx2"/>
                </a:solidFill>
                <a:latin typeface="+mn-lt"/>
              </a:rPr>
              <a:t>CONTACTS</a:t>
            </a:r>
            <a:endParaRPr lang="en-GB" sz="4000" b="1" dirty="0">
              <a:solidFill>
                <a:srgbClr val="CC3300"/>
              </a:solidFill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r>
              <a:rPr lang="en-US" sz="2800" dirty="0" smtClean="0">
                <a:latin typeface="+mn-lt"/>
                <a:cs typeface="Georgia" charset="0"/>
              </a:rPr>
              <a:t>yiyunyc2@illinois.edu  </a:t>
            </a:r>
          </a:p>
          <a:p>
            <a:r>
              <a:rPr lang="en-US" sz="2800" dirty="0" smtClean="0">
                <a:hlinkClick r:id="rId2"/>
              </a:rPr>
              <a:t>https</a:t>
            </a:r>
            <a:r>
              <a:rPr lang="en-US" sz="2800" dirty="0">
                <a:hlinkClick r:id="rId2"/>
              </a:rPr>
              <a:t>://github.com/EulerProject/IDCC20</a:t>
            </a:r>
            <a:endParaRPr lang="en-US" sz="2800" dirty="0">
              <a:latin typeface="+mn-lt"/>
              <a:cs typeface="Georgia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219793" y="3578715"/>
            <a:ext cx="1860097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i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</a:rPr>
              <a:t>Taxonomy; Biodiversity </a:t>
            </a:r>
            <a:r>
              <a:rPr lang="en-US" sz="4000" i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</a:rPr>
              <a:t>Informatics</a:t>
            </a:r>
            <a:r>
              <a:rPr lang="en-US" sz="4000" i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</a:rPr>
              <a:t>; Geopolitical Realities</a:t>
            </a:r>
            <a:endParaRPr lang="en-US" sz="4000" i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1" name="Rectangle 33"/>
          <p:cNvSpPr>
            <a:spLocks noChangeArrowheads="1"/>
          </p:cNvSpPr>
          <p:nvPr/>
        </p:nvSpPr>
        <p:spPr bwMode="auto">
          <a:xfrm>
            <a:off x="775248" y="12280376"/>
            <a:ext cx="10162050" cy="3749136"/>
          </a:xfrm>
          <a:prstGeom prst="rect">
            <a:avLst/>
          </a:prstGeom>
          <a:solidFill>
            <a:schemeClr val="bg1"/>
          </a:solidFill>
          <a:ln w="19050">
            <a:solidFill>
              <a:srgbClr val="DC4C39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360000" rIns="360000" bIns="360000"/>
          <a:lstStyle/>
          <a:p>
            <a:pPr>
              <a:spcBef>
                <a:spcPct val="50000"/>
              </a:spcBef>
            </a:pPr>
            <a:r>
              <a:rPr lang="en-US" sz="4000" b="1" u="sng" dirty="0" smtClean="0">
                <a:solidFill>
                  <a:schemeClr val="tx2"/>
                </a:solidFill>
                <a:latin typeface="+mn-lt"/>
              </a:rPr>
              <a:t>OUR GOALS</a:t>
            </a:r>
            <a:r>
              <a:rPr lang="en-US" sz="2800" dirty="0">
                <a:latin typeface="+mn-lt"/>
              </a:rPr>
              <a:t/>
            </a:r>
            <a:br>
              <a:rPr lang="en-US" sz="2800" dirty="0">
                <a:latin typeface="+mn-lt"/>
              </a:rPr>
            </a:br>
            <a:endParaRPr lang="en-US" sz="2800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Provides </a:t>
            </a:r>
            <a:r>
              <a:rPr lang="en-US" sz="2800" dirty="0"/>
              <a:t>a more precise approach to merge taxonomically organized datasets that contain</a:t>
            </a:r>
            <a:r>
              <a:rPr lang="en-US" sz="2800" i="1" dirty="0"/>
              <a:t> region sovereignty </a:t>
            </a:r>
            <a:r>
              <a:rPr lang="en-US" sz="2800" dirty="0"/>
              <a:t>changes over time </a:t>
            </a:r>
            <a:endParaRPr lang="en-US" sz="2800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Serves as a first step towards bridging NHM literature and biodiversity datasets </a:t>
            </a:r>
            <a:endParaRPr lang="en-US" sz="2800" dirty="0"/>
          </a:p>
          <a:p>
            <a:endParaRPr lang="en-US" sz="2800" dirty="0">
              <a:latin typeface="+mn-lt"/>
            </a:endParaRPr>
          </a:p>
        </p:txBody>
      </p:sp>
      <p:sp>
        <p:nvSpPr>
          <p:cNvPr id="14342" name="Rectangle 7"/>
          <p:cNvSpPr>
            <a:spLocks noChangeArrowheads="1"/>
          </p:cNvSpPr>
          <p:nvPr/>
        </p:nvSpPr>
        <p:spPr bwMode="auto">
          <a:xfrm>
            <a:off x="32962824" y="5181599"/>
            <a:ext cx="10551682" cy="16894226"/>
          </a:xfrm>
          <a:prstGeom prst="rect">
            <a:avLst/>
          </a:prstGeom>
          <a:solidFill>
            <a:schemeClr val="bg1"/>
          </a:solidFill>
          <a:ln w="19050">
            <a:solidFill>
              <a:srgbClr val="DC4C39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360000" rIns="360000" bIns="360000"/>
          <a:lstStyle/>
          <a:p>
            <a:pPr marL="381000" indent="-381000">
              <a:spcBef>
                <a:spcPct val="50000"/>
              </a:spcBef>
            </a:pPr>
            <a:r>
              <a:rPr lang="en-GB" sz="4000" b="1" u="sng" dirty="0" smtClean="0">
                <a:solidFill>
                  <a:schemeClr val="tx2"/>
                </a:solidFill>
                <a:latin typeface="+mn-lt"/>
              </a:rPr>
              <a:t>DATA SOURCES</a:t>
            </a:r>
            <a:endParaRPr lang="en-GB" sz="4000" b="1" u="sng" dirty="0">
              <a:solidFill>
                <a:schemeClr val="tx2"/>
              </a:solidFill>
              <a:latin typeface="+mn-lt"/>
            </a:endParaRPr>
          </a:p>
          <a:p>
            <a:r>
              <a:rPr lang="en-GB" sz="2800" b="1" dirty="0" smtClean="0">
                <a:solidFill>
                  <a:srgbClr val="002060"/>
                </a:solidFill>
              </a:rPr>
              <a:t/>
            </a:r>
            <a:br>
              <a:rPr lang="en-GB" sz="2800" b="1" dirty="0" smtClean="0">
                <a:solidFill>
                  <a:srgbClr val="002060"/>
                </a:solidFill>
              </a:rPr>
            </a:br>
            <a:r>
              <a:rPr lang="en-GB" sz="2800" b="1" dirty="0" smtClean="0">
                <a:solidFill>
                  <a:srgbClr val="002060"/>
                </a:solidFill>
              </a:rPr>
              <a:t>NATURAL HISTORY MUSEUM LITERATURE</a:t>
            </a:r>
          </a:p>
          <a:p>
            <a:pPr marL="457200" indent="-457200">
              <a:buFont typeface="Arial" charset="0"/>
              <a:buChar char="•"/>
            </a:pPr>
            <a:r>
              <a:rPr lang="en-GB" sz="2800" dirty="0" smtClean="0"/>
              <a:t>From the Biodiversity Heritage Library (BHL)</a:t>
            </a:r>
          </a:p>
          <a:p>
            <a:pPr marL="457200" indent="-457200">
              <a:buFont typeface="Arial" charset="0"/>
              <a:buChar char="•"/>
            </a:pPr>
            <a:r>
              <a:rPr lang="en-GB" sz="2800" i="1" dirty="0"/>
              <a:t>Proceedings of the Academy of Natural Sciences of Philadelphia </a:t>
            </a:r>
            <a:endParaRPr lang="en-GB" sz="2800" dirty="0"/>
          </a:p>
          <a:p>
            <a:pPr marL="457200" indent="-457200">
              <a:buFont typeface="Arial" charset="0"/>
              <a:buChar char="•"/>
            </a:pPr>
            <a:r>
              <a:rPr lang="en-GB" sz="2800" dirty="0" smtClean="0"/>
              <a:t>1905 articles on “</a:t>
            </a:r>
            <a:r>
              <a:rPr lang="en-GB" sz="2800" i="1" dirty="0"/>
              <a:t>Catalogue of the land and fresh-water Mollusca of Taiwan (Formosa</a:t>
            </a:r>
            <a:r>
              <a:rPr lang="en-GB" sz="2800" dirty="0"/>
              <a:t>), </a:t>
            </a:r>
            <a:r>
              <a:rPr lang="en-GB" sz="2800" i="1" dirty="0"/>
              <a:t>with descriptions of new </a:t>
            </a:r>
            <a:r>
              <a:rPr lang="en-GB" sz="2800" i="1" dirty="0" smtClean="0"/>
              <a:t>species”</a:t>
            </a:r>
            <a:endParaRPr lang="en-GB" sz="2800" dirty="0"/>
          </a:p>
          <a:p>
            <a:endParaRPr lang="en-US" sz="2800" b="1" dirty="0" smtClean="0">
              <a:latin typeface="+mn-lt"/>
              <a:cs typeface="Georgia" charset="0"/>
            </a:endParaRPr>
          </a:p>
          <a:p>
            <a:r>
              <a:rPr lang="en-US" sz="2800" b="1" dirty="0">
                <a:solidFill>
                  <a:srgbClr val="002060"/>
                </a:solidFill>
              </a:rPr>
              <a:t>SPECIES OCCURRENCES DATASETS</a:t>
            </a:r>
            <a:endParaRPr lang="en-US" sz="2800" b="1" dirty="0">
              <a:solidFill>
                <a:srgbClr val="002060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From Global Biodiversity Information Facility (GBIF)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On </a:t>
            </a:r>
            <a:r>
              <a:rPr lang="en-US" sz="2800" i="1" dirty="0" err="1"/>
              <a:t>Pupinella</a:t>
            </a:r>
            <a:r>
              <a:rPr lang="en-US" sz="2800" i="1" dirty="0"/>
              <a:t> </a:t>
            </a:r>
            <a:r>
              <a:rPr lang="en-US" sz="2800" i="1" dirty="0" err="1"/>
              <a:t>swinhoei</a:t>
            </a:r>
            <a:r>
              <a:rPr lang="en-US" sz="2800" i="1" dirty="0"/>
              <a:t> </a:t>
            </a:r>
            <a:r>
              <a:rPr lang="en-US" sz="2800" dirty="0" smtClean="0"/>
              <a:t>: 50 </a:t>
            </a:r>
            <a:r>
              <a:rPr lang="en-US" sz="2800" dirty="0"/>
              <a:t>occurrences from 18 datasets of different sources, ranging from the year 1700 to </a:t>
            </a:r>
            <a:r>
              <a:rPr lang="en-US" sz="2800" dirty="0" smtClean="0"/>
              <a:t>now</a:t>
            </a:r>
            <a:endParaRPr lang="en-US" sz="2800" dirty="0"/>
          </a:p>
          <a:p>
            <a:endParaRPr lang="en-US" sz="2800" b="1" dirty="0">
              <a:solidFill>
                <a:srgbClr val="002060"/>
              </a:solidFill>
              <a:latin typeface="+mn-lt"/>
              <a:cs typeface="Georgia" charset="0"/>
            </a:endParaRPr>
          </a:p>
          <a:p>
            <a:endParaRPr lang="en-US" sz="2800" b="1" dirty="0" smtClean="0">
              <a:solidFill>
                <a:srgbClr val="002060"/>
              </a:solidFill>
              <a:latin typeface="+mn-lt"/>
              <a:cs typeface="Georgia" charset="0"/>
            </a:endParaRPr>
          </a:p>
          <a:p>
            <a:endParaRPr lang="en-US" sz="2800" b="1" dirty="0">
              <a:solidFill>
                <a:srgbClr val="002060"/>
              </a:solidFill>
              <a:latin typeface="+mn-lt"/>
              <a:cs typeface="Georgia" charset="0"/>
            </a:endParaRPr>
          </a:p>
          <a:p>
            <a:endParaRPr lang="en-US" sz="2800" b="1" dirty="0" smtClean="0">
              <a:solidFill>
                <a:srgbClr val="002060"/>
              </a:solidFill>
              <a:latin typeface="+mn-lt"/>
              <a:cs typeface="Georgia" charset="0"/>
            </a:endParaRPr>
          </a:p>
          <a:p>
            <a:endParaRPr lang="en-US" sz="2800" b="1" dirty="0">
              <a:solidFill>
                <a:srgbClr val="002060"/>
              </a:solidFill>
              <a:latin typeface="+mn-lt"/>
              <a:cs typeface="Georgia" charset="0"/>
            </a:endParaRPr>
          </a:p>
          <a:p>
            <a:endParaRPr lang="en-US" sz="2800" b="1" dirty="0" smtClean="0">
              <a:solidFill>
                <a:srgbClr val="002060"/>
              </a:solidFill>
              <a:latin typeface="+mn-lt"/>
              <a:cs typeface="Georgia" charset="0"/>
            </a:endParaRPr>
          </a:p>
          <a:p>
            <a:endParaRPr lang="en-US" sz="2800" b="1" dirty="0">
              <a:solidFill>
                <a:srgbClr val="002060"/>
              </a:solidFill>
              <a:latin typeface="+mn-lt"/>
              <a:cs typeface="Georgia" charset="0"/>
            </a:endParaRPr>
          </a:p>
          <a:p>
            <a:endParaRPr lang="en-US" sz="2800" b="1" dirty="0" smtClean="0">
              <a:solidFill>
                <a:srgbClr val="002060"/>
              </a:solidFill>
              <a:latin typeface="+mn-lt"/>
              <a:cs typeface="Georgia" charset="0"/>
            </a:endParaRPr>
          </a:p>
          <a:p>
            <a:endParaRPr lang="en-US" sz="2800" b="1" dirty="0">
              <a:solidFill>
                <a:srgbClr val="002060"/>
              </a:solidFill>
              <a:latin typeface="+mn-lt"/>
              <a:cs typeface="Georgia" charset="0"/>
            </a:endParaRPr>
          </a:p>
          <a:p>
            <a:endParaRPr lang="en-US" sz="2800" b="1" dirty="0" smtClean="0">
              <a:solidFill>
                <a:srgbClr val="002060"/>
              </a:solidFill>
              <a:latin typeface="+mn-lt"/>
              <a:cs typeface="Georgia" charset="0"/>
            </a:endParaRPr>
          </a:p>
          <a:p>
            <a:endParaRPr lang="en-US" sz="2800" b="1" dirty="0">
              <a:solidFill>
                <a:srgbClr val="002060"/>
              </a:solidFill>
              <a:latin typeface="+mn-lt"/>
              <a:cs typeface="Georgia" charset="0"/>
            </a:endParaRPr>
          </a:p>
          <a:p>
            <a:endParaRPr lang="en-US" sz="2800" b="1" dirty="0" smtClean="0">
              <a:solidFill>
                <a:srgbClr val="002060"/>
              </a:solidFill>
              <a:latin typeface="+mn-lt"/>
              <a:cs typeface="Georgia" charset="0"/>
            </a:endParaRPr>
          </a:p>
          <a:p>
            <a:endParaRPr lang="en-US" sz="2800" b="1" dirty="0">
              <a:solidFill>
                <a:srgbClr val="002060"/>
              </a:solidFill>
              <a:latin typeface="+mn-lt"/>
              <a:cs typeface="Georgia" charset="0"/>
            </a:endParaRPr>
          </a:p>
          <a:p>
            <a:endParaRPr lang="en-US" sz="2800" dirty="0">
              <a:latin typeface="+mn-lt"/>
              <a:cs typeface="Georgia" charset="0"/>
            </a:endParaRPr>
          </a:p>
          <a:p>
            <a:endParaRPr lang="en-US" sz="2800" dirty="0">
              <a:latin typeface="+mn-lt"/>
              <a:cs typeface="Georgia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5" t="21672" r="6049" b="21922"/>
          <a:stretch/>
        </p:blipFill>
        <p:spPr>
          <a:xfrm>
            <a:off x="34186960" y="1769568"/>
            <a:ext cx="5834814" cy="113761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0387" y="699137"/>
            <a:ext cx="2928461" cy="219634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8742" y="30035144"/>
            <a:ext cx="1916625" cy="1916625"/>
          </a:xfrm>
          <a:prstGeom prst="rect">
            <a:avLst/>
          </a:prstGeom>
        </p:spPr>
      </p:pic>
      <p:sp>
        <p:nvSpPr>
          <p:cNvPr id="33" name="Rectangle 33"/>
          <p:cNvSpPr>
            <a:spLocks noChangeArrowheads="1"/>
          </p:cNvSpPr>
          <p:nvPr/>
        </p:nvSpPr>
        <p:spPr bwMode="auto">
          <a:xfrm>
            <a:off x="775248" y="16315184"/>
            <a:ext cx="10162050" cy="8076855"/>
          </a:xfrm>
          <a:prstGeom prst="rect">
            <a:avLst/>
          </a:prstGeom>
          <a:solidFill>
            <a:schemeClr val="bg1"/>
          </a:solidFill>
          <a:ln w="19050">
            <a:solidFill>
              <a:srgbClr val="DC4C39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360000" rIns="360000" bIns="360000"/>
          <a:lstStyle/>
          <a:p>
            <a:pPr>
              <a:spcBef>
                <a:spcPct val="50000"/>
              </a:spcBef>
            </a:pPr>
            <a:r>
              <a:rPr lang="en-US" sz="4000" b="1" u="sng" dirty="0" smtClean="0">
                <a:solidFill>
                  <a:schemeClr val="tx2"/>
                </a:solidFill>
                <a:latin typeface="+mn-lt"/>
              </a:rPr>
              <a:t>USE CASE</a:t>
            </a:r>
            <a:r>
              <a:rPr lang="en-US" sz="2800" dirty="0">
                <a:latin typeface="+mn-lt"/>
              </a:rPr>
              <a:t/>
            </a:r>
            <a:br>
              <a:rPr lang="en-US" sz="2800" dirty="0">
                <a:latin typeface="+mn-lt"/>
              </a:rPr>
            </a:br>
            <a:endParaRPr lang="en-US" sz="2800" dirty="0" smtClean="0"/>
          </a:p>
          <a:p>
            <a:r>
              <a:rPr lang="en-US" sz="2800" b="1" dirty="0" smtClean="0">
                <a:solidFill>
                  <a:srgbClr val="002060"/>
                </a:solidFill>
              </a:rPr>
              <a:t>GEOGRAPHIC POINT OF INTEREST: </a:t>
            </a:r>
            <a:r>
              <a:rPr lang="en-US" sz="2800" b="1" dirty="0" smtClean="0">
                <a:solidFill>
                  <a:srgbClr val="DE6225"/>
                </a:solidFill>
              </a:rPr>
              <a:t>TAIWAN</a:t>
            </a:r>
            <a:endParaRPr lang="en-US" sz="2800" b="1" dirty="0">
              <a:solidFill>
                <a:srgbClr val="DE6225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Taiwan has been historically complex in terms of sovereignty, or geopolitical realities </a:t>
            </a:r>
            <a:endParaRPr lang="en-US" sz="2800" dirty="0"/>
          </a:p>
          <a:p>
            <a:r>
              <a:rPr lang="en-US" sz="2800" dirty="0" smtClean="0"/>
              <a:t> </a:t>
            </a:r>
            <a:endParaRPr lang="en-US" sz="2800" dirty="0"/>
          </a:p>
          <a:p>
            <a:r>
              <a:rPr lang="en-US" sz="2800" b="1" dirty="0" smtClean="0">
                <a:solidFill>
                  <a:srgbClr val="002060"/>
                </a:solidFill>
              </a:rPr>
              <a:t>SPECIES: </a:t>
            </a:r>
            <a:r>
              <a:rPr lang="en-US" sz="2800" b="1" i="1" dirty="0" err="1">
                <a:solidFill>
                  <a:srgbClr val="DE6225"/>
                </a:solidFill>
              </a:rPr>
              <a:t>Pupinella</a:t>
            </a:r>
            <a:r>
              <a:rPr lang="en-US" sz="2800" b="1" i="1" dirty="0">
                <a:solidFill>
                  <a:srgbClr val="DE6225"/>
                </a:solidFill>
              </a:rPr>
              <a:t> </a:t>
            </a:r>
            <a:r>
              <a:rPr lang="en-US" sz="2800" b="1" i="1" dirty="0" err="1">
                <a:solidFill>
                  <a:srgbClr val="DE6225"/>
                </a:solidFill>
              </a:rPr>
              <a:t>swinhoei</a:t>
            </a:r>
            <a:r>
              <a:rPr lang="en-US" sz="2800" b="1" i="1" dirty="0">
                <a:solidFill>
                  <a:srgbClr val="DE6225"/>
                </a:solidFill>
              </a:rPr>
              <a:t> </a:t>
            </a:r>
            <a:r>
              <a:rPr lang="en-US" sz="2800" b="1" dirty="0">
                <a:solidFill>
                  <a:srgbClr val="DE6225"/>
                </a:solidFill>
              </a:rPr>
              <a:t>sec. H. Adams 1866 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latin typeface="+mn-lt"/>
              </a:rPr>
              <a:t>A land snails species endemic to Taiwan and Japan</a:t>
            </a:r>
          </a:p>
          <a:p>
            <a:endParaRPr lang="en-US" sz="2800" dirty="0">
              <a:latin typeface="+mn-lt"/>
            </a:endParaRPr>
          </a:p>
          <a:p>
            <a:r>
              <a:rPr lang="en-US" sz="2800" b="1" dirty="0">
                <a:solidFill>
                  <a:srgbClr val="002060"/>
                </a:solidFill>
              </a:rPr>
              <a:t>WHAT QUESTIONS TO ANSWER? 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What is the historical distributions of species such as the land snails? </a:t>
            </a:r>
            <a:endParaRPr lang="en-US" sz="2800" dirty="0"/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Are </a:t>
            </a:r>
            <a:r>
              <a:rPr lang="en-US" sz="2800" dirty="0"/>
              <a:t>they endemic to Taiwan, Japan, or other locations? </a:t>
            </a:r>
            <a:endParaRPr lang="en-US" sz="2800" dirty="0"/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What </a:t>
            </a:r>
            <a:r>
              <a:rPr lang="en-US" sz="2800" dirty="0"/>
              <a:t>is different from </a:t>
            </a:r>
            <a:r>
              <a:rPr lang="en-US" sz="2800" dirty="0" smtClean="0"/>
              <a:t>the 1905 </a:t>
            </a:r>
            <a:r>
              <a:rPr lang="en-US" sz="2800" dirty="0"/>
              <a:t>historical text on such species and now? </a:t>
            </a:r>
            <a:endParaRPr lang="en-US" sz="2800" dirty="0"/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Can </a:t>
            </a:r>
            <a:r>
              <a:rPr lang="en-US" sz="2800" dirty="0"/>
              <a:t>we leverage the 1905 historical texts to enrich species descriptions? </a:t>
            </a:r>
            <a:endParaRPr lang="en-US" sz="2800" dirty="0"/>
          </a:p>
          <a:p>
            <a:r>
              <a:rPr lang="en-US" sz="2800" dirty="0" smtClean="0">
                <a:latin typeface="+mn-lt"/>
              </a:rPr>
              <a:t> </a:t>
            </a:r>
            <a:endParaRPr lang="en-US" sz="2800" dirty="0">
              <a:latin typeface="+mn-lt"/>
            </a:endParaRP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774133" y="24677711"/>
            <a:ext cx="10162050" cy="7623249"/>
          </a:xfrm>
          <a:prstGeom prst="rect">
            <a:avLst/>
          </a:prstGeom>
          <a:solidFill>
            <a:schemeClr val="bg1"/>
          </a:solidFill>
          <a:ln w="19050">
            <a:solidFill>
              <a:srgbClr val="DC4C39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360000" rIns="360000" bIns="360000"/>
          <a:lstStyle/>
          <a:p>
            <a:r>
              <a:rPr lang="en-US" sz="4000" b="1" u="sng" dirty="0" smtClean="0">
                <a:solidFill>
                  <a:schemeClr val="tx2"/>
                </a:solidFill>
                <a:latin typeface="+mn-lt"/>
              </a:rPr>
              <a:t>METHOD: TAXONOMY ALIGNMENT</a:t>
            </a:r>
          </a:p>
          <a:p>
            <a:pPr marL="457200" indent="-457200">
              <a:buFont typeface="Arial" charset="0"/>
              <a:buChar char="•"/>
            </a:pPr>
            <a:endParaRPr lang="en-US" sz="2800" b="1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2800" b="1" dirty="0" smtClean="0"/>
              <a:t>Taxonomy </a:t>
            </a:r>
            <a:r>
              <a:rPr lang="en-US" sz="2800" b="1" dirty="0"/>
              <a:t>Alignment Problems (TAP) </a:t>
            </a:r>
            <a:r>
              <a:rPr lang="en-US" sz="2800" b="1" dirty="0" smtClean="0"/>
              <a:t>: </a:t>
            </a:r>
            <a:r>
              <a:rPr lang="en-US" sz="2800" dirty="0" smtClean="0"/>
              <a:t>Taxonomies </a:t>
            </a:r>
            <a:r>
              <a:rPr lang="en-US" sz="2800" i="1" dirty="0"/>
              <a:t>T</a:t>
            </a:r>
            <a:r>
              <a:rPr lang="en-US" sz="2800" baseline="-25000" dirty="0"/>
              <a:t>1</a:t>
            </a:r>
            <a:r>
              <a:rPr lang="en-US" sz="2800" dirty="0"/>
              <a:t>, </a:t>
            </a:r>
            <a:r>
              <a:rPr lang="en-US" sz="2800" i="1" dirty="0"/>
              <a:t>T</a:t>
            </a:r>
            <a:r>
              <a:rPr lang="en-US" sz="2800" baseline="-25000" dirty="0"/>
              <a:t>2</a:t>
            </a:r>
            <a:r>
              <a:rPr lang="en-US" sz="2800" dirty="0"/>
              <a:t> are inter-linked via a set of input </a:t>
            </a:r>
            <a:r>
              <a:rPr lang="en-US" sz="2800" i="1" dirty="0"/>
              <a:t>articulations</a:t>
            </a:r>
            <a:r>
              <a:rPr lang="en-US" sz="2800" dirty="0"/>
              <a:t> </a:t>
            </a:r>
            <a:r>
              <a:rPr lang="en-US" sz="2800" i="1" dirty="0" smtClean="0"/>
              <a:t>A </a:t>
            </a:r>
            <a:r>
              <a:rPr lang="en-US" sz="2800" dirty="0" smtClean="0"/>
              <a:t>to </a:t>
            </a:r>
            <a:r>
              <a:rPr lang="en-US" sz="2800" dirty="0"/>
              <a:t>yield a “merged” taxonomy </a:t>
            </a:r>
            <a:r>
              <a:rPr lang="en-US" sz="2800" i="1" dirty="0"/>
              <a:t>T</a:t>
            </a:r>
            <a:r>
              <a:rPr lang="en-US" sz="2800" baseline="-25000" dirty="0"/>
              <a:t>3</a:t>
            </a:r>
            <a:r>
              <a:rPr lang="en-US" sz="2800" dirty="0"/>
              <a:t> </a:t>
            </a:r>
            <a:endParaRPr lang="en-US" sz="2800" b="1" dirty="0"/>
          </a:p>
          <a:p>
            <a:pPr marL="457200" indent="-457200">
              <a:buFont typeface="Arial" charset="0"/>
              <a:buChar char="•"/>
            </a:pPr>
            <a:r>
              <a:rPr lang="en-US" sz="2800" b="1" i="1" dirty="0" smtClean="0"/>
              <a:t>Articulations</a:t>
            </a:r>
            <a:r>
              <a:rPr lang="en-US" sz="2800" i="1" dirty="0" smtClean="0"/>
              <a:t>: </a:t>
            </a:r>
            <a:r>
              <a:rPr lang="en-US" sz="2800" dirty="0" smtClean="0"/>
              <a:t>a </a:t>
            </a:r>
            <a:r>
              <a:rPr lang="en-US" sz="2800" dirty="0"/>
              <a:t>constraint or rule that defines a relationship (a set constraint) between two concepts from different </a:t>
            </a:r>
            <a:r>
              <a:rPr lang="en-US" sz="2800" dirty="0" smtClean="0"/>
              <a:t>taxonomies</a:t>
            </a:r>
            <a:endParaRPr lang="en-US" sz="2800" dirty="0"/>
          </a:p>
          <a:p>
            <a:pPr marL="457200" indent="-457200">
              <a:buFont typeface="Arial" charset="0"/>
              <a:buChar char="•"/>
            </a:pPr>
            <a:r>
              <a:rPr lang="en-US" sz="2800" b="1" i="1" dirty="0"/>
              <a:t>Region Connection Calculus (RCC-5</a:t>
            </a:r>
            <a:r>
              <a:rPr lang="en-US" sz="2800" b="1" i="1" dirty="0" smtClean="0"/>
              <a:t>)</a:t>
            </a:r>
            <a:br>
              <a:rPr lang="en-US" sz="2800" b="1" i="1" dirty="0" smtClean="0"/>
            </a:br>
            <a:endParaRPr lang="en-US" sz="2800" i="1" dirty="0"/>
          </a:p>
          <a:p>
            <a:endParaRPr lang="en-US" sz="2800" i="1" dirty="0"/>
          </a:p>
          <a:p>
            <a:pPr marL="457200" indent="-457200">
              <a:buFont typeface="Arial" charset="0"/>
              <a:buChar char="•"/>
            </a:pPr>
            <a:endParaRPr lang="en-US" sz="2800" b="1" i="1" dirty="0" smtClean="0"/>
          </a:p>
          <a:p>
            <a:pPr marL="457200" indent="-457200">
              <a:buFont typeface="Arial" charset="0"/>
              <a:buChar char="•"/>
            </a:pPr>
            <a:endParaRPr lang="en-US" sz="2800" b="1" i="1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2800" b="1" i="1" dirty="0" smtClean="0"/>
              <a:t>Possible </a:t>
            </a:r>
            <a:r>
              <a:rPr lang="en-US" sz="2800" b="1" i="1" dirty="0"/>
              <a:t>Worlds </a:t>
            </a:r>
            <a:r>
              <a:rPr lang="en-US" sz="2800" i="1" dirty="0"/>
              <a:t>– </a:t>
            </a:r>
            <a:r>
              <a:rPr lang="en-US" sz="2800" dirty="0"/>
              <a:t>When encoding and solving TAPs via ASP, the different answer sets represent alternative taxonomy merge solutions or possible worlds (PWs). </a:t>
            </a:r>
          </a:p>
          <a:p>
            <a:pPr>
              <a:spcBef>
                <a:spcPct val="50000"/>
              </a:spcBef>
            </a:pPr>
            <a:endParaRPr lang="en-US" sz="2800" dirty="0" smtClean="0">
              <a:latin typeface="+mn-lt"/>
            </a:endParaRPr>
          </a:p>
          <a:p>
            <a:pPr marL="457200" indent="-457200">
              <a:buFont typeface="Arial" charset="0"/>
              <a:buChar char="•"/>
            </a:pPr>
            <a:endParaRPr lang="en-US" sz="2800" dirty="0" smtClean="0"/>
          </a:p>
          <a:p>
            <a:r>
              <a:rPr lang="en-US" sz="2800" dirty="0" smtClean="0">
                <a:latin typeface="+mn-lt"/>
              </a:rPr>
              <a:t> </a:t>
            </a:r>
            <a:endParaRPr lang="en-US" sz="2800" dirty="0">
              <a:latin typeface="+mn-lt"/>
            </a:endParaRPr>
          </a:p>
        </p:txBody>
      </p:sp>
      <p:pic>
        <p:nvPicPr>
          <p:cNvPr id="35" name="圖片 2" descr="Figures_tweaked/RCC5%20in%20ASIS&amp;T%20paper.pdf"/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3"/>
          <a:stretch/>
        </p:blipFill>
        <p:spPr bwMode="auto">
          <a:xfrm>
            <a:off x="1221153" y="29108200"/>
            <a:ext cx="9268010" cy="17526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pic="http://schemas.openxmlformats.org/drawingml/2006/picture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/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7701" y="12280376"/>
            <a:ext cx="10034275" cy="37408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8308" y="17722693"/>
            <a:ext cx="10245676" cy="3921083"/>
          </a:xfrm>
          <a:prstGeom prst="rect">
            <a:avLst/>
          </a:prstGeom>
        </p:spPr>
      </p:pic>
      <p:sp>
        <p:nvSpPr>
          <p:cNvPr id="11" name="Down Arrow 10"/>
          <p:cNvSpPr/>
          <p:nvPr/>
        </p:nvSpPr>
        <p:spPr>
          <a:xfrm>
            <a:off x="35436369" y="16479456"/>
            <a:ext cx="1031534" cy="1008112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E6225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431856" y="16404645"/>
            <a:ext cx="2520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264480"/>
                </a:solidFill>
              </a:rPr>
              <a:t>Example of our </a:t>
            </a:r>
            <a:br>
              <a:rPr lang="en-US" sz="2000" dirty="0" smtClean="0">
                <a:solidFill>
                  <a:srgbClr val="264480"/>
                </a:solidFill>
              </a:rPr>
            </a:br>
            <a:r>
              <a:rPr lang="en-US" sz="2000" dirty="0" smtClean="0">
                <a:solidFill>
                  <a:srgbClr val="264480"/>
                </a:solidFill>
              </a:rPr>
              <a:t>target modified datasets</a:t>
            </a:r>
            <a:endParaRPr lang="en-US" sz="2000" dirty="0">
              <a:solidFill>
                <a:srgbClr val="26448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6704656" y="16407932"/>
            <a:ext cx="66183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264480"/>
                </a:solidFill>
              </a:rPr>
              <a:t>After the taxonomy alignment approach on the ‘countries’ with geopolitical realities, we can provide another value-added column showing the true </a:t>
            </a:r>
            <a:r>
              <a:rPr lang="en-US" sz="2000" dirty="0" smtClean="0">
                <a:solidFill>
                  <a:srgbClr val="D74520"/>
                </a:solidFill>
              </a:rPr>
              <a:t>historical sovereignties</a:t>
            </a:r>
            <a:endParaRPr lang="en-US" sz="2000" dirty="0">
              <a:solidFill>
                <a:srgbClr val="D7452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3736688" y="6565623"/>
            <a:ext cx="76707" cy="25519313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3451074" y="8402895"/>
            <a:ext cx="533400" cy="5334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3505992" y="12121581"/>
            <a:ext cx="533400" cy="5334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3484299" y="15776371"/>
            <a:ext cx="533400" cy="5334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13543809" y="29971251"/>
            <a:ext cx="533400" cy="5334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3563328" y="26019011"/>
            <a:ext cx="533400" cy="5334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3533984" y="22588685"/>
            <a:ext cx="533400" cy="5334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13491321" y="18945483"/>
            <a:ext cx="533400" cy="5334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1648456" y="8283387"/>
            <a:ext cx="1874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D74520"/>
                </a:solidFill>
                <a:latin typeface="Bookman Old Style" charset="0"/>
                <a:ea typeface="Bookman Old Style" charset="0"/>
                <a:cs typeface="Bookman Old Style" charset="0"/>
              </a:rPr>
              <a:t>1500</a:t>
            </a:r>
            <a:endParaRPr lang="en-US" sz="4800" b="1" dirty="0">
              <a:solidFill>
                <a:srgbClr val="D74520"/>
              </a:solidFill>
              <a:latin typeface="Bookman Old Style" charset="0"/>
              <a:ea typeface="Bookman Old Style" charset="0"/>
              <a:cs typeface="Bookman Old Style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1704583" y="11955795"/>
            <a:ext cx="18014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D74520"/>
                </a:solidFill>
                <a:latin typeface="Bookman Old Style" charset="0"/>
                <a:ea typeface="Bookman Old Style" charset="0"/>
                <a:cs typeface="Bookman Old Style" charset="0"/>
              </a:rPr>
              <a:t>1600</a:t>
            </a:r>
            <a:endParaRPr lang="en-US" sz="4800" b="1" dirty="0">
              <a:solidFill>
                <a:srgbClr val="D74520"/>
              </a:solidFill>
              <a:latin typeface="Bookman Old Style" charset="0"/>
              <a:ea typeface="Bookman Old Style" charset="0"/>
              <a:cs typeface="Bookman Old Style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1716353" y="15667112"/>
            <a:ext cx="18014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D74520"/>
                </a:solidFill>
                <a:latin typeface="Bookman Old Style" charset="0"/>
                <a:ea typeface="Bookman Old Style" charset="0"/>
                <a:cs typeface="Bookman Old Style" charset="0"/>
              </a:rPr>
              <a:t>1660</a:t>
            </a:r>
            <a:endParaRPr lang="en-US" sz="4800" b="1" dirty="0">
              <a:solidFill>
                <a:srgbClr val="D74520"/>
              </a:solidFill>
              <a:latin typeface="Bookman Old Style" charset="0"/>
              <a:ea typeface="Bookman Old Style" charset="0"/>
              <a:cs typeface="Bookman Old Style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1704583" y="18834566"/>
            <a:ext cx="18014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D74520"/>
                </a:solidFill>
                <a:latin typeface="Bookman Old Style" charset="0"/>
                <a:ea typeface="Bookman Old Style" charset="0"/>
                <a:cs typeface="Bookman Old Style" charset="0"/>
              </a:rPr>
              <a:t>1680</a:t>
            </a:r>
            <a:endParaRPr lang="en-US" sz="4800" b="1" dirty="0">
              <a:solidFill>
                <a:srgbClr val="D74520"/>
              </a:solidFill>
              <a:latin typeface="Bookman Old Style" charset="0"/>
              <a:ea typeface="Bookman Old Style" charset="0"/>
              <a:cs typeface="Bookman Old Style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1720464" y="22404793"/>
            <a:ext cx="18014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D74520"/>
                </a:solidFill>
                <a:latin typeface="Bookman Old Style" charset="0"/>
                <a:ea typeface="Bookman Old Style" charset="0"/>
                <a:cs typeface="Bookman Old Style" charset="0"/>
              </a:rPr>
              <a:t>1895</a:t>
            </a:r>
            <a:endParaRPr lang="en-US" sz="4800" b="1" dirty="0">
              <a:solidFill>
                <a:srgbClr val="D74520"/>
              </a:solidFill>
              <a:latin typeface="Bookman Old Style" charset="0"/>
              <a:ea typeface="Bookman Old Style" charset="0"/>
              <a:cs typeface="Bookman Old Style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1671465" y="29852688"/>
            <a:ext cx="18014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D74520"/>
                </a:solidFill>
                <a:latin typeface="Bookman Old Style" charset="0"/>
                <a:ea typeface="Bookman Old Style" charset="0"/>
                <a:cs typeface="Bookman Old Style" charset="0"/>
              </a:rPr>
              <a:t>1949</a:t>
            </a:r>
            <a:endParaRPr lang="en-US" sz="4800" b="1" dirty="0">
              <a:solidFill>
                <a:srgbClr val="D74520"/>
              </a:solidFill>
              <a:latin typeface="Bookman Old Style" charset="0"/>
              <a:ea typeface="Bookman Old Style" charset="0"/>
              <a:cs typeface="Bookman Old Style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1718713" y="25892248"/>
            <a:ext cx="18014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D74520"/>
                </a:solidFill>
                <a:latin typeface="Bookman Old Style" charset="0"/>
                <a:ea typeface="Bookman Old Style" charset="0"/>
                <a:cs typeface="Bookman Old Style" charset="0"/>
              </a:rPr>
              <a:t>1945</a:t>
            </a:r>
            <a:endParaRPr lang="en-US" sz="4800" b="1" dirty="0">
              <a:solidFill>
                <a:srgbClr val="D74520"/>
              </a:solidFill>
              <a:latin typeface="Bookman Old Style" charset="0"/>
              <a:ea typeface="Bookman Old Style" charset="0"/>
              <a:cs typeface="Bookman Old Style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76" r="23907" b="11150"/>
          <a:stretch/>
        </p:blipFill>
        <p:spPr>
          <a:xfrm>
            <a:off x="24428071" y="6672255"/>
            <a:ext cx="5624893" cy="382765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58" r="18476"/>
          <a:stretch/>
        </p:blipFill>
        <p:spPr>
          <a:xfrm>
            <a:off x="24195508" y="10653435"/>
            <a:ext cx="5291773" cy="297527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8" t="2791" r="25092" b="19153"/>
          <a:stretch/>
        </p:blipFill>
        <p:spPr>
          <a:xfrm>
            <a:off x="27952618" y="11142517"/>
            <a:ext cx="4281722" cy="280258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15" r="22772" b="16212"/>
          <a:stretch/>
        </p:blipFill>
        <p:spPr>
          <a:xfrm>
            <a:off x="24215619" y="14390354"/>
            <a:ext cx="6142798" cy="377079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756" b="23537"/>
          <a:stretch/>
        </p:blipFill>
        <p:spPr>
          <a:xfrm>
            <a:off x="24282149" y="18238928"/>
            <a:ext cx="7323654" cy="340484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3" t="4547" r="18404" b="21063"/>
          <a:stretch/>
        </p:blipFill>
        <p:spPr>
          <a:xfrm>
            <a:off x="24402614" y="21604752"/>
            <a:ext cx="8147934" cy="356338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1" r="20832" b="20780"/>
          <a:stretch/>
        </p:blipFill>
        <p:spPr>
          <a:xfrm>
            <a:off x="24184740" y="24863841"/>
            <a:ext cx="6947127" cy="3625494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2" r="23753"/>
          <a:stretch/>
        </p:blipFill>
        <p:spPr>
          <a:xfrm>
            <a:off x="24291588" y="28484833"/>
            <a:ext cx="6704063" cy="4135607"/>
          </a:xfrm>
          <a:prstGeom prst="rect">
            <a:avLst/>
          </a:prstGeom>
        </p:spPr>
      </p:pic>
      <p:sp>
        <p:nvSpPr>
          <p:cNvPr id="73" name="Rectangle 35"/>
          <p:cNvSpPr>
            <a:spLocks noChangeArrowheads="1"/>
          </p:cNvSpPr>
          <p:nvPr/>
        </p:nvSpPr>
        <p:spPr bwMode="auto">
          <a:xfrm>
            <a:off x="32962824" y="22291848"/>
            <a:ext cx="10551682" cy="3769073"/>
          </a:xfrm>
          <a:prstGeom prst="rect">
            <a:avLst/>
          </a:prstGeom>
          <a:solidFill>
            <a:schemeClr val="bg1"/>
          </a:solidFill>
          <a:ln w="19050">
            <a:solidFill>
              <a:srgbClr val="DC4C39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360000" rIns="360000" bIns="360000"/>
          <a:lstStyle/>
          <a:p>
            <a:pPr>
              <a:spcBef>
                <a:spcPct val="50000"/>
              </a:spcBef>
            </a:pPr>
            <a:r>
              <a:rPr lang="en-GB" sz="4000" b="1" u="sng" dirty="0" smtClean="0">
                <a:solidFill>
                  <a:schemeClr val="tx2"/>
                </a:solidFill>
                <a:latin typeface="+mn-lt"/>
              </a:rPr>
              <a:t>PRACTICAL IMPLICATIONS</a:t>
            </a:r>
          </a:p>
          <a:p>
            <a:pPr marL="457200" indent="-457200">
              <a:buFont typeface="Arial" charset="0"/>
              <a:buChar char="•"/>
            </a:pPr>
            <a:r>
              <a:rPr lang="en-GB" sz="2800" dirty="0" smtClean="0"/>
              <a:t>The alignments </a:t>
            </a:r>
            <a:r>
              <a:rPr lang="en-GB" sz="2800" dirty="0"/>
              <a:t>of species name and historical </a:t>
            </a:r>
            <a:r>
              <a:rPr lang="en-GB" sz="2800" dirty="0" smtClean="0"/>
              <a:t>sovereignties may aid the creation of a </a:t>
            </a:r>
            <a:r>
              <a:rPr lang="en-GB" sz="2800" dirty="0"/>
              <a:t>data-driven </a:t>
            </a:r>
            <a:r>
              <a:rPr lang="en-GB" sz="2800" i="1" dirty="0"/>
              <a:t>knowledge graph </a:t>
            </a:r>
            <a:r>
              <a:rPr lang="en-GB" sz="2800" dirty="0"/>
              <a:t>for a particular species </a:t>
            </a:r>
            <a:endParaRPr lang="en-GB" sz="2800" dirty="0" smtClean="0"/>
          </a:p>
          <a:p>
            <a:pPr marL="457200" indent="-457200">
              <a:buFont typeface="Arial" charset="0"/>
              <a:buChar char="•"/>
            </a:pPr>
            <a:r>
              <a:rPr lang="en-GB" sz="2800" dirty="0"/>
              <a:t>S</a:t>
            </a:r>
            <a:r>
              <a:rPr lang="en-GB" sz="2800" dirty="0" smtClean="0"/>
              <a:t>pecies </a:t>
            </a:r>
            <a:r>
              <a:rPr lang="en-GB" sz="2800" dirty="0"/>
              <a:t>phenotypes, traits, habitat </a:t>
            </a:r>
            <a:r>
              <a:rPr lang="en-GB" sz="2800" dirty="0" smtClean="0"/>
              <a:t>information can then be added </a:t>
            </a:r>
            <a:r>
              <a:rPr lang="en-GB" sz="2800" dirty="0"/>
              <a:t>to enrich the data that were not included in a Darwin-Core formatted occurrence dataset </a:t>
            </a:r>
            <a:endParaRPr lang="en-GB" sz="2800" dirty="0"/>
          </a:p>
          <a:p>
            <a:pPr marL="457200" indent="-457200">
              <a:buFont typeface="Arial" charset="0"/>
              <a:buChar char="•"/>
            </a:pPr>
            <a:endParaRPr lang="en-GB" sz="2800" dirty="0"/>
          </a:p>
          <a:p>
            <a:pPr marL="457200" indent="-457200">
              <a:buFont typeface="Arial" charset="0"/>
              <a:buChar char="•"/>
            </a:pPr>
            <a:endParaRPr lang="en-GB" sz="2800" dirty="0"/>
          </a:p>
          <a:p>
            <a:endParaRPr lang="en-US" sz="2800" dirty="0">
              <a:latin typeface="+mn-lt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6"/>
          <a:stretch/>
        </p:blipFill>
        <p:spPr>
          <a:xfrm>
            <a:off x="14560538" y="7024876"/>
            <a:ext cx="8476365" cy="2953604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3"/>
          <a:stretch/>
        </p:blipFill>
        <p:spPr>
          <a:xfrm>
            <a:off x="14528776" y="10122496"/>
            <a:ext cx="8617332" cy="367275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07"/>
          <a:stretch/>
        </p:blipFill>
        <p:spPr>
          <a:xfrm>
            <a:off x="14511852" y="14298960"/>
            <a:ext cx="8827772" cy="3326334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94"/>
          <a:stretch/>
        </p:blipFill>
        <p:spPr>
          <a:xfrm>
            <a:off x="14528776" y="17755344"/>
            <a:ext cx="9525219" cy="3377297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6"/>
          <a:stretch/>
        </p:blipFill>
        <p:spPr>
          <a:xfrm>
            <a:off x="14588613" y="21168288"/>
            <a:ext cx="9751868" cy="3223751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67"/>
          <a:stretch/>
        </p:blipFill>
        <p:spPr>
          <a:xfrm>
            <a:off x="14589559" y="24741635"/>
            <a:ext cx="9302074" cy="3310853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48"/>
          <a:stretch/>
        </p:blipFill>
        <p:spPr>
          <a:xfrm>
            <a:off x="14713745" y="28297843"/>
            <a:ext cx="9749958" cy="3474603"/>
          </a:xfrm>
          <a:prstGeom prst="rect">
            <a:avLst/>
          </a:prstGeom>
        </p:spPr>
      </p:pic>
      <p:sp>
        <p:nvSpPr>
          <p:cNvPr id="14340" name="Rectangle 14339"/>
          <p:cNvSpPr/>
          <p:nvPr/>
        </p:nvSpPr>
        <p:spPr>
          <a:xfrm>
            <a:off x="17608660" y="5634337"/>
            <a:ext cx="2380120" cy="889533"/>
          </a:xfrm>
          <a:prstGeom prst="rect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n w="0">
                  <a:noFill/>
                </a:ln>
                <a:solidFill>
                  <a:schemeClr val="accent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" charset="0"/>
                <a:ea typeface="Courier" charset="0"/>
                <a:cs typeface="Courier" charset="0"/>
              </a:rPr>
              <a:t>INPUTS</a:t>
            </a:r>
            <a:endParaRPr lang="en-US" sz="3600" dirty="0">
              <a:ln w="0">
                <a:noFill/>
              </a:ln>
              <a:solidFill>
                <a:schemeClr val="accent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6762557" y="5438818"/>
            <a:ext cx="2768041" cy="1155286"/>
          </a:xfrm>
          <a:prstGeom prst="rect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smtClean="0">
                <a:ln w="0">
                  <a:noFill/>
                </a:ln>
                <a:solidFill>
                  <a:schemeClr val="accent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" charset="0"/>
                <a:ea typeface="Courier" charset="0"/>
                <a:cs typeface="Courier" charset="0"/>
              </a:rPr>
              <a:t>POSSIBLE WORLDS</a:t>
            </a:r>
            <a:endParaRPr lang="en-US" sz="3600" dirty="0">
              <a:ln w="0">
                <a:noFill/>
              </a:ln>
              <a:solidFill>
                <a:schemeClr val="accent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>
            <a:off x="24245157" y="6565623"/>
            <a:ext cx="76707" cy="25519313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9" name="Rectangle 35"/>
          <p:cNvSpPr>
            <a:spLocks noChangeArrowheads="1"/>
          </p:cNvSpPr>
          <p:nvPr/>
        </p:nvSpPr>
        <p:spPr bwMode="auto">
          <a:xfrm>
            <a:off x="32962824" y="26276944"/>
            <a:ext cx="10551682" cy="2796464"/>
          </a:xfrm>
          <a:prstGeom prst="rect">
            <a:avLst/>
          </a:prstGeom>
          <a:solidFill>
            <a:schemeClr val="bg1"/>
          </a:solidFill>
          <a:ln w="19050">
            <a:solidFill>
              <a:srgbClr val="DC4C39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360000" rIns="360000" bIns="360000"/>
          <a:lstStyle/>
          <a:p>
            <a:pPr>
              <a:spcBef>
                <a:spcPct val="50000"/>
              </a:spcBef>
            </a:pPr>
            <a:r>
              <a:rPr lang="en-GB" sz="4000" b="1" u="sng" dirty="0" smtClean="0">
                <a:solidFill>
                  <a:schemeClr val="tx2"/>
                </a:solidFill>
                <a:latin typeface="+mn-lt"/>
              </a:rPr>
              <a:t>ACKNOLWEDGEMENT</a:t>
            </a:r>
          </a:p>
          <a:p>
            <a:pPr marL="457200" indent="-457200">
              <a:buFont typeface="Arial" charset="0"/>
              <a:buChar char="•"/>
            </a:pPr>
            <a:r>
              <a:rPr lang="en-GB" sz="2800" dirty="0" smtClean="0"/>
              <a:t>This project is the outcome of </a:t>
            </a:r>
            <a:r>
              <a:rPr lang="en-GB" sz="2800" b="1" dirty="0" smtClean="0"/>
              <a:t>the 2019 LEADS-4-NDP fellowship program</a:t>
            </a:r>
            <a:r>
              <a:rPr lang="en-GB" sz="2800" dirty="0" smtClean="0"/>
              <a:t>. The authors wish to thank the program organizers, specifically </a:t>
            </a:r>
            <a:r>
              <a:rPr lang="en-GB" sz="2800" dirty="0" err="1" smtClean="0"/>
              <a:t>Dr.</a:t>
            </a:r>
            <a:r>
              <a:rPr lang="en-GB" sz="2800" dirty="0" smtClean="0"/>
              <a:t> Jane Greenberg, and Sam </a:t>
            </a:r>
            <a:r>
              <a:rPr lang="en-GB" sz="2800" dirty="0" err="1" smtClean="0"/>
              <a:t>Grabus</a:t>
            </a:r>
            <a:r>
              <a:rPr lang="en-GB" sz="2800" dirty="0" smtClean="0"/>
              <a:t> for their continuous support. </a:t>
            </a:r>
            <a:endParaRPr lang="en-GB" sz="2800" dirty="0"/>
          </a:p>
          <a:p>
            <a:pPr marL="457200" indent="-457200">
              <a:buFont typeface="Arial" charset="0"/>
              <a:buChar char="•"/>
            </a:pPr>
            <a:endParaRPr lang="en-GB" sz="2800" dirty="0"/>
          </a:p>
          <a:p>
            <a:endParaRPr lang="en-US" sz="2800" dirty="0">
              <a:latin typeface="+mn-lt"/>
            </a:endParaRPr>
          </a:p>
        </p:txBody>
      </p:sp>
      <p:pic>
        <p:nvPicPr>
          <p:cNvPr id="14345" name="Picture 14344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5915" y="29456463"/>
            <a:ext cx="1664154" cy="26557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3">
      <a:dk1>
        <a:srgbClr val="131F33"/>
      </a:dk1>
      <a:lt1>
        <a:srgbClr val="FFFFFF"/>
      </a:lt1>
      <a:dk2>
        <a:srgbClr val="DC4D3A"/>
      </a:dk2>
      <a:lt2>
        <a:srgbClr val="FAFAFA"/>
      </a:lt2>
      <a:accent1>
        <a:srgbClr val="131F33"/>
      </a:accent1>
      <a:accent2>
        <a:srgbClr val="DB4C3A"/>
      </a:accent2>
      <a:accent3>
        <a:srgbClr val="555555"/>
      </a:accent3>
      <a:accent4>
        <a:srgbClr val="888888"/>
      </a:accent4>
      <a:accent5>
        <a:srgbClr val="3D64A7"/>
      </a:accent5>
      <a:accent6>
        <a:srgbClr val="B23E2F"/>
      </a:accent6>
      <a:hlink>
        <a:srgbClr val="666666"/>
      </a:hlink>
      <a:folHlink>
        <a:srgbClr val="AAAAA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2410CA1B-542D-3244-B814-5E899E0E5892}" vid="{0D1DA440-3E1F-1243-A175-747014F56C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Research_poster_template</Template>
  <TotalTime>2330</TotalTime>
  <Words>221</Words>
  <Application>Microsoft Macintosh PowerPoint</Application>
  <PresentationFormat>Custom</PresentationFormat>
  <Paragraphs>82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 Black</vt:lpstr>
      <vt:lpstr>Bookman Old Style</vt:lpstr>
      <vt:lpstr>Calibri</vt:lpstr>
      <vt:lpstr>Courier</vt:lpstr>
      <vt:lpstr>Georgia</vt:lpstr>
      <vt:lpstr>ＭＳ Ｐゴシック</vt:lpstr>
      <vt:lpstr>Arial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依芸 鄭</dc:creator>
  <cp:keywords/>
  <dc:description/>
  <cp:lastModifiedBy>依芸 鄭</cp:lastModifiedBy>
  <cp:revision>205</cp:revision>
  <cp:lastPrinted>2019-05-20T16:26:30Z</cp:lastPrinted>
  <dcterms:created xsi:type="dcterms:W3CDTF">2018-10-21T15:32:52Z</dcterms:created>
  <dcterms:modified xsi:type="dcterms:W3CDTF">2019-10-22T03:56:46Z</dcterms:modified>
  <cp:category/>
</cp:coreProperties>
</file>