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64480"/>
    <a:srgbClr val="DC4C39"/>
    <a:srgbClr val="D74520"/>
    <a:srgbClr val="DE6225"/>
    <a:srgbClr val="092060"/>
    <a:srgbClr val="052754"/>
    <a:srgbClr val="57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3"/>
    <p:restoredTop sz="94674"/>
  </p:normalViewPr>
  <p:slideViewPr>
    <p:cSldViewPr snapToObjects="1">
      <p:cViewPr>
        <p:scale>
          <a:sx n="50" d="100"/>
          <a:sy n="50" d="100"/>
        </p:scale>
        <p:origin x="-3376" y="-512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361856"/>
            <a:ext cx="43891200" cy="2852814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433864"/>
            <a:ext cx="43891200" cy="0"/>
          </a:xfrm>
          <a:prstGeom prst="line">
            <a:avLst/>
          </a:prstGeom>
          <a:ln w="2159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10/21/19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pn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ulerProject/IDCC20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775248" y="2777681"/>
            <a:ext cx="41620624" cy="19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Yi-Yun Cheng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, 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Steven Dilliplane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2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, Bertram Ludäscher</a:t>
            </a:r>
            <a:r>
              <a:rPr lang="en-US" sz="50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br>
              <a:rPr lang="en-US" sz="5000" b="1" dirty="0" smtClean="0">
                <a:solidFill>
                  <a:srgbClr val="092060"/>
                </a:solidFill>
                <a:latin typeface="+mn-lt"/>
                <a:cs typeface="Georgia" charset="0"/>
              </a:rPr>
            </a:b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1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School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of Information Sciences, </a:t>
            </a:r>
            <a:r>
              <a:rPr lang="en-US" sz="3600" b="1" dirty="0">
                <a:solidFill>
                  <a:srgbClr val="092060"/>
                </a:solidFill>
                <a:latin typeface="+mn-lt"/>
                <a:cs typeface="Georgia" charset="0"/>
              </a:rPr>
              <a:t>University of Illinois at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Urbana-Champaign; </a:t>
            </a: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2</a:t>
            </a:r>
            <a:r>
              <a:rPr lang="en-US" sz="3600" b="1" dirty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The A</a:t>
            </a:r>
            <a:r>
              <a:rPr lang="en-US" sz="3600" b="1" dirty="0" smtClean="0">
                <a:solidFill>
                  <a:srgbClr val="092060"/>
                </a:solidFill>
                <a:latin typeface="+mn-lt"/>
                <a:cs typeface="Georgia" charset="0"/>
              </a:rPr>
              <a:t>cademy of Natural Sciences of Drexel University</a:t>
            </a:r>
            <a:endParaRPr lang="en-US" sz="3600" b="1" dirty="0" smtClean="0">
              <a:solidFill>
                <a:srgbClr val="092060"/>
              </a:solidFill>
              <a:latin typeface="+mn-lt"/>
              <a:cs typeface="Georgia" charset="0"/>
            </a:endParaRPr>
          </a:p>
          <a:p>
            <a:pPr>
              <a:spcBef>
                <a:spcPct val="50000"/>
              </a:spcBef>
            </a:pPr>
            <a:r>
              <a:rPr lang="en-US" sz="3600" b="1" baseline="30000" dirty="0" smtClean="0">
                <a:solidFill>
                  <a:srgbClr val="092060"/>
                </a:solidFill>
                <a:latin typeface="+mn-lt"/>
                <a:cs typeface="Georgia" charset="0"/>
              </a:rPr>
              <a:t> </a:t>
            </a:r>
            <a:endParaRPr lang="en-US" sz="3600" b="1" baseline="30000" dirty="0">
              <a:solidFill>
                <a:srgbClr val="092060"/>
              </a:solidFill>
              <a:latin typeface="+mn-lt"/>
              <a:cs typeface="Georgia" charset="0"/>
            </a:endParaRP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775248" y="257400"/>
            <a:ext cx="344121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 dirty="0" err="1" smtClean="0">
                <a:solidFill>
                  <a:schemeClr val="tx2"/>
                </a:solidFill>
                <a:latin typeface="Arial Black" charset="0"/>
              </a:rPr>
              <a:t>Snailed</a:t>
            </a:r>
            <a:r>
              <a:rPr lang="en-US" sz="8000" dirty="0" smtClean="0">
                <a:solidFill>
                  <a:schemeClr val="tx2"/>
                </a:solidFill>
                <a:latin typeface="Arial Black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Arial Black" charset="0"/>
              </a:rPr>
              <a:t>it! Merging Taxonomically Organized Biodiversity Datasets with Shifting Geopolitical Realities </a:t>
            </a:r>
            <a:endParaRPr lang="en-US" sz="8000" dirty="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775248" y="5181599"/>
            <a:ext cx="10162050" cy="6813105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PROBLEMS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r>
              <a:rPr lang="en-US" sz="2800" b="1" dirty="0">
                <a:latin typeface="+mn-lt"/>
              </a:rPr>
              <a:t> </a:t>
            </a:r>
            <a:endParaRPr lang="en-US" sz="2800" dirty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Difficulties in maintaining a </a:t>
            </a:r>
            <a:r>
              <a:rPr lang="en-US" sz="2800" dirty="0"/>
              <a:t>seamless and explicit navigation among biodiversity, taxonomically organized datasets </a:t>
            </a:r>
            <a:r>
              <a:rPr lang="en-US" sz="2800" dirty="0"/>
              <a:t>&amp; Natural History Museum </a:t>
            </a:r>
            <a:r>
              <a:rPr lang="en-US" sz="2800" dirty="0" smtClean="0"/>
              <a:t>Literature (NHM)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Page, 2013, 2019</a:t>
            </a:r>
            <a:r>
              <a:rPr lang="en-US" sz="2800" dirty="0" smtClean="0"/>
              <a:t>)</a:t>
            </a:r>
            <a:endParaRPr lang="en-US" sz="2800" b="1" dirty="0" smtClean="0">
              <a:solidFill>
                <a:srgbClr val="26448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Concerns about the q</a:t>
            </a:r>
            <a:r>
              <a:rPr lang="en-US" sz="2800" dirty="0" smtClean="0"/>
              <a:t>uality of aggregated biodiversity data from data integration services such as GBIF </a:t>
            </a:r>
            <a:br>
              <a:rPr lang="en-US" sz="2800" dirty="0" smtClean="0"/>
            </a:br>
            <a:r>
              <a:rPr lang="en-US" sz="2800" dirty="0" smtClean="0"/>
              <a:t>(Franz &amp; Sterner, 2017)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distributors usually provide a more Westernized view of documentation that has overlooked some of the geopolitical realities in other regions of the world (</a:t>
            </a:r>
            <a:r>
              <a:rPr lang="en-US" sz="2800" dirty="0" err="1"/>
              <a:t>Boakes</a:t>
            </a:r>
            <a:r>
              <a:rPr lang="en-US" sz="2800" dirty="0"/>
              <a:t> et al., 2010; Harris &amp; </a:t>
            </a:r>
            <a:r>
              <a:rPr lang="en-US" sz="2800" dirty="0" err="1"/>
              <a:t>Froufe</a:t>
            </a:r>
            <a:r>
              <a:rPr lang="en-US" sz="2800" dirty="0"/>
              <a:t>, 2005; Karl &amp; Bowen, 1999) 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11497904" y="5181598"/>
            <a:ext cx="21009816" cy="27119361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RESULTS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GB" sz="4000" b="1" dirty="0">
              <a:solidFill>
                <a:srgbClr val="CC3300"/>
              </a:solidFill>
              <a:latin typeface="+mn-lt"/>
            </a:endParaRPr>
          </a:p>
          <a:p>
            <a:endParaRPr lang="en-US" sz="2800" dirty="0" smtClean="0">
              <a:latin typeface="+mn-lt"/>
              <a:cs typeface="Georgia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2962824" y="29267714"/>
            <a:ext cx="10551682" cy="303324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CONTACTS</a:t>
            </a:r>
            <a:endParaRPr lang="en-GB" sz="4000" b="1" dirty="0">
              <a:solidFill>
                <a:srgbClr val="CC3300"/>
              </a:solidFill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  <a:cs typeface="Georgia" charset="0"/>
              </a:rPr>
              <a:t>yiyunyc2@illinois.edu  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://github.com/EulerProject/IDCC20</a:t>
            </a:r>
            <a:endParaRPr lang="en-US" sz="2800" dirty="0">
              <a:latin typeface="+mn-lt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9793" y="3578715"/>
            <a:ext cx="186009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Taxonomy; Biodiversity </a:t>
            </a:r>
            <a:r>
              <a:rPr lang="en-US" sz="4000" i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Informatics</a:t>
            </a:r>
            <a:r>
              <a:rPr lang="en-US" sz="4000" i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; Geopolitical Realities</a:t>
            </a:r>
            <a:endParaRPr lang="en-US" sz="4000" i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775248" y="12280376"/>
            <a:ext cx="10162050" cy="374913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OUR GOALS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more precise approach to merge taxonomically organized datasets that contain</a:t>
            </a:r>
            <a:r>
              <a:rPr lang="en-US" sz="2800" i="1" dirty="0"/>
              <a:t> region sovereignty </a:t>
            </a:r>
            <a:r>
              <a:rPr lang="en-US" sz="2800" dirty="0"/>
              <a:t>changes over time 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Serves as a first step towards bridging NHM literature and biodiversity datasets </a:t>
            </a:r>
            <a:endParaRPr lang="en-US" sz="2800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2962824" y="5181599"/>
            <a:ext cx="10551682" cy="16894226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DATA SOURCES</a:t>
            </a:r>
            <a:endParaRPr lang="en-GB" sz="4000" b="1" u="sng" dirty="0">
              <a:solidFill>
                <a:schemeClr val="tx2"/>
              </a:solidFill>
              <a:latin typeface="+mn-lt"/>
            </a:endParaRPr>
          </a:p>
          <a:p>
            <a:r>
              <a:rPr lang="en-GB" sz="2800" b="1" dirty="0" smtClean="0">
                <a:solidFill>
                  <a:srgbClr val="002060"/>
                </a:solidFill>
              </a:rPr>
              <a:t/>
            </a:r>
            <a:br>
              <a:rPr lang="en-GB" sz="2800" b="1" dirty="0" smtClean="0">
                <a:solidFill>
                  <a:srgbClr val="002060"/>
                </a:solidFill>
              </a:rPr>
            </a:br>
            <a:r>
              <a:rPr lang="en-GB" sz="2800" b="1" dirty="0" smtClean="0">
                <a:solidFill>
                  <a:srgbClr val="002060"/>
                </a:solidFill>
              </a:rPr>
              <a:t>NATURAL HISTORY MUSEUM LITERATURE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From the Biodiversity Heritage Library (BHL)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i="1" dirty="0"/>
              <a:t>Proceedings of the Academy of Natural Sciences of Philadelphia 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A 1905 article on “</a:t>
            </a:r>
            <a:r>
              <a:rPr lang="en-GB" sz="2800" i="1" dirty="0"/>
              <a:t>Catalogue of the land and fresh-water Mollusca of Taiwan (Formosa</a:t>
            </a:r>
            <a:r>
              <a:rPr lang="en-GB" sz="2800" dirty="0"/>
              <a:t>), </a:t>
            </a:r>
            <a:r>
              <a:rPr lang="en-GB" sz="2800" i="1" dirty="0"/>
              <a:t>with descriptions of new </a:t>
            </a:r>
            <a:r>
              <a:rPr lang="en-GB" sz="2800" i="1" dirty="0" smtClean="0"/>
              <a:t>species”</a:t>
            </a:r>
            <a:endParaRPr lang="en-GB" sz="2800" dirty="0"/>
          </a:p>
          <a:p>
            <a:endParaRPr lang="en-US" sz="2800" b="1" dirty="0" smtClean="0">
              <a:latin typeface="+mn-lt"/>
              <a:cs typeface="Georgia" charset="0"/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SPECIES OCCURRENCES DATASETS</a:t>
            </a:r>
            <a:endParaRPr lang="en-US" sz="2800" b="1" dirty="0">
              <a:solidFill>
                <a:srgbClr val="00206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From Global Biodiversity Information Facility (GBIF)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On </a:t>
            </a:r>
            <a:r>
              <a:rPr lang="en-US" sz="2800" i="1" dirty="0" err="1"/>
              <a:t>Pupinella</a:t>
            </a:r>
            <a:r>
              <a:rPr lang="en-US" sz="2800" i="1" dirty="0"/>
              <a:t> </a:t>
            </a:r>
            <a:r>
              <a:rPr lang="en-US" sz="2800" i="1" dirty="0" err="1"/>
              <a:t>swinhoei</a:t>
            </a:r>
            <a:r>
              <a:rPr lang="en-US" sz="2800" i="1" dirty="0"/>
              <a:t> </a:t>
            </a:r>
            <a:r>
              <a:rPr lang="en-US" sz="2800" dirty="0" smtClean="0"/>
              <a:t>: 50 </a:t>
            </a:r>
            <a:r>
              <a:rPr lang="en-US" sz="2800" dirty="0"/>
              <a:t>occurrences from 18 datasets of different sources, ranging from the year 1700 to </a:t>
            </a:r>
            <a:r>
              <a:rPr lang="en-US" sz="2800" dirty="0" smtClean="0"/>
              <a:t>now</a:t>
            </a:r>
            <a:endParaRPr lang="en-US" sz="2800" dirty="0"/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 smtClean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b="1" dirty="0">
              <a:solidFill>
                <a:srgbClr val="002060"/>
              </a:solidFill>
              <a:latin typeface="+mn-lt"/>
              <a:cs typeface="Georgia" charset="0"/>
            </a:endParaRPr>
          </a:p>
          <a:p>
            <a:endParaRPr lang="en-US" sz="2800" dirty="0">
              <a:latin typeface="+mn-lt"/>
              <a:cs typeface="Georgia" charset="0"/>
            </a:endParaRPr>
          </a:p>
          <a:p>
            <a:endParaRPr lang="en-US" sz="2800" dirty="0">
              <a:latin typeface="+mn-lt"/>
              <a:cs typeface="Georgia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21672" r="6049" b="21922"/>
          <a:stretch/>
        </p:blipFill>
        <p:spPr>
          <a:xfrm>
            <a:off x="34186960" y="1769568"/>
            <a:ext cx="5834814" cy="11376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387" y="699137"/>
            <a:ext cx="2928461" cy="2196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742" y="29808271"/>
            <a:ext cx="1916625" cy="1916625"/>
          </a:xfrm>
          <a:prstGeom prst="rect">
            <a:avLst/>
          </a:prstGeom>
        </p:spPr>
      </p:pic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75248" y="16315184"/>
            <a:ext cx="10162050" cy="8076855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USE CASE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 smtClean="0"/>
          </a:p>
          <a:p>
            <a:r>
              <a:rPr lang="en-US" sz="2800" b="1" dirty="0" smtClean="0">
                <a:solidFill>
                  <a:srgbClr val="002060"/>
                </a:solidFill>
              </a:rPr>
              <a:t>GEOGRAPHIC POINT OF INTEREST: </a:t>
            </a:r>
            <a:r>
              <a:rPr lang="en-US" sz="2800" b="1" dirty="0" smtClean="0">
                <a:solidFill>
                  <a:srgbClr val="DE6225"/>
                </a:solidFill>
              </a:rPr>
              <a:t>TAIWAN</a:t>
            </a:r>
            <a:endParaRPr lang="en-US" sz="2800" b="1" dirty="0">
              <a:solidFill>
                <a:srgbClr val="DE6225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Taiwan has been historically complex in terms of sovereignty, or geopolitical realities </a:t>
            </a:r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smtClean="0">
                <a:solidFill>
                  <a:srgbClr val="002060"/>
                </a:solidFill>
              </a:rPr>
              <a:t>SPECIES: </a:t>
            </a:r>
            <a:r>
              <a:rPr lang="en-US" sz="2800" b="1" i="1" dirty="0" err="1">
                <a:solidFill>
                  <a:srgbClr val="DE6225"/>
                </a:solidFill>
              </a:rPr>
              <a:t>Pupinella</a:t>
            </a:r>
            <a:r>
              <a:rPr lang="en-US" sz="2800" b="1" i="1" dirty="0">
                <a:solidFill>
                  <a:srgbClr val="DE6225"/>
                </a:solidFill>
              </a:rPr>
              <a:t> </a:t>
            </a:r>
            <a:r>
              <a:rPr lang="en-US" sz="2800" b="1" i="1" dirty="0" err="1">
                <a:solidFill>
                  <a:srgbClr val="DE6225"/>
                </a:solidFill>
              </a:rPr>
              <a:t>swinhoei</a:t>
            </a:r>
            <a:r>
              <a:rPr lang="en-US" sz="2800" b="1" i="1" dirty="0">
                <a:solidFill>
                  <a:srgbClr val="DE6225"/>
                </a:solidFill>
              </a:rPr>
              <a:t> </a:t>
            </a:r>
            <a:r>
              <a:rPr lang="en-US" sz="2800" b="1" dirty="0">
                <a:solidFill>
                  <a:srgbClr val="DE6225"/>
                </a:solidFill>
              </a:rPr>
              <a:t>sec. H. Adams 1866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 land snails species endemic to Taiwan and Japan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WHAT QUESTIONS TO ANSWER?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What is the historical distributions of species such as the land snails?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Are </a:t>
            </a:r>
            <a:r>
              <a:rPr lang="en-US" sz="2800" dirty="0"/>
              <a:t>they endemic to Taiwan, Japan, or other locations?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What </a:t>
            </a:r>
            <a:r>
              <a:rPr lang="en-US" sz="2800" dirty="0"/>
              <a:t>is different from </a:t>
            </a:r>
            <a:r>
              <a:rPr lang="en-US" sz="2800" dirty="0" smtClean="0"/>
              <a:t>the 1905 </a:t>
            </a:r>
            <a:r>
              <a:rPr lang="en-US" sz="2800" dirty="0"/>
              <a:t>historical text on such species and now?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 </a:t>
            </a:r>
            <a:r>
              <a:rPr lang="en-US" sz="2800" dirty="0"/>
              <a:t>we leverage the 1905 historical texts to enrich species descriptions? </a:t>
            </a:r>
            <a:endParaRPr lang="en-US" sz="2800" dirty="0"/>
          </a:p>
          <a:p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74133" y="24677711"/>
            <a:ext cx="10162050" cy="7623249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r>
              <a:rPr lang="en-US" sz="4000" b="1" u="sng" dirty="0" smtClean="0">
                <a:solidFill>
                  <a:schemeClr val="tx2"/>
                </a:solidFill>
                <a:latin typeface="+mn-lt"/>
              </a:rPr>
              <a:t>METHOD: TAXONOMY ALIGNMENT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Taxonomy </a:t>
            </a:r>
            <a:r>
              <a:rPr lang="en-US" sz="2800" b="1" dirty="0"/>
              <a:t>Alignment Problems (TAP) </a:t>
            </a:r>
            <a:r>
              <a:rPr lang="en-US" sz="2800" b="1" dirty="0" smtClean="0"/>
              <a:t>: </a:t>
            </a:r>
            <a:r>
              <a:rPr lang="en-US" sz="2800" dirty="0" smtClean="0"/>
              <a:t>Taxonomies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 are inter-linked via a set of input </a:t>
            </a:r>
            <a:r>
              <a:rPr lang="en-US" sz="2800" i="1" dirty="0"/>
              <a:t>articulations</a:t>
            </a:r>
            <a:r>
              <a:rPr lang="en-US" sz="2800" dirty="0"/>
              <a:t> </a:t>
            </a:r>
            <a:r>
              <a:rPr lang="en-US" sz="2800" i="1" dirty="0" smtClean="0"/>
              <a:t>A </a:t>
            </a:r>
            <a:r>
              <a:rPr lang="en-US" sz="2800" dirty="0" smtClean="0"/>
              <a:t>to </a:t>
            </a:r>
            <a:r>
              <a:rPr lang="en-US" sz="2800" dirty="0"/>
              <a:t>yield a “merged” taxonomy </a:t>
            </a:r>
            <a:r>
              <a:rPr lang="en-US" sz="2800" i="1" dirty="0"/>
              <a:t>T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 smtClean="0"/>
              <a:t>Articulations</a:t>
            </a:r>
            <a:r>
              <a:rPr lang="en-US" sz="2800" i="1" dirty="0" smtClean="0"/>
              <a:t>: </a:t>
            </a:r>
            <a:r>
              <a:rPr lang="en-US" sz="2800" dirty="0" smtClean="0"/>
              <a:t>a </a:t>
            </a:r>
            <a:r>
              <a:rPr lang="en-US" sz="2800" dirty="0"/>
              <a:t>constraint or rule that defines a relationship (a set constraint) between two concepts from different </a:t>
            </a:r>
            <a:r>
              <a:rPr lang="en-US" sz="2800" dirty="0" smtClean="0"/>
              <a:t>taxonomies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/>
              <a:t>Region Connection Calculus (RCC-5</a:t>
            </a:r>
            <a:r>
              <a:rPr lang="en-US" sz="2800" b="1" i="1" dirty="0" smtClean="0"/>
              <a:t>)</a:t>
            </a:r>
            <a:br>
              <a:rPr lang="en-US" sz="2800" b="1" i="1" dirty="0" smtClean="0"/>
            </a:br>
            <a:endParaRPr lang="en-US" sz="2800" i="1" dirty="0"/>
          </a:p>
          <a:p>
            <a:endParaRPr lang="en-US" sz="2800" i="1" dirty="0"/>
          </a:p>
          <a:p>
            <a:pPr marL="457200" indent="-457200">
              <a:buFont typeface="Arial" charset="0"/>
              <a:buChar char="•"/>
            </a:pPr>
            <a:endParaRPr lang="en-US" sz="2800" b="1" i="1" dirty="0" smtClean="0"/>
          </a:p>
          <a:p>
            <a:pPr marL="457200" indent="-457200">
              <a:buFont typeface="Arial" charset="0"/>
              <a:buChar char="•"/>
            </a:pPr>
            <a:endParaRPr lang="en-US" sz="2800" b="1" i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i="1" dirty="0" smtClean="0"/>
              <a:t>Possible </a:t>
            </a:r>
            <a:r>
              <a:rPr lang="en-US" sz="2800" b="1" i="1" dirty="0"/>
              <a:t>Worlds </a:t>
            </a:r>
            <a:r>
              <a:rPr lang="en-US" sz="2800" i="1" dirty="0"/>
              <a:t>– </a:t>
            </a:r>
            <a:r>
              <a:rPr lang="en-US" sz="2800" dirty="0"/>
              <a:t>When encoding and solving TAPs via ASP, the different answer sets represent alternative taxonomy merge solutions or possible worlds (PWs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ct val="50000"/>
              </a:spcBef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  <p:pic>
        <p:nvPicPr>
          <p:cNvPr id="35" name="圖片 2" descr="Figures_tweaked/RCC5%20in%20ASIS&amp;T%20paper.pd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/>
          <a:stretch/>
        </p:blipFill>
        <p:spPr bwMode="auto">
          <a:xfrm>
            <a:off x="1221153" y="29108200"/>
            <a:ext cx="9268010" cy="1752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v="urn:schemas-microsoft-com:mac:vml" xmlns:mc="http://schemas.openxmlformats.org/markup-compatibility/2006" xmlns:mo="http://schemas.microsoft.com/office/mac/office/2008/main" xmlns:wpc="http://schemas.microsoft.com/office/word/2010/wordprocessingCanvas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701" y="12280376"/>
            <a:ext cx="10034275" cy="3740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308" y="17722693"/>
            <a:ext cx="10245676" cy="392108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5436369" y="16479456"/>
            <a:ext cx="1031534" cy="10081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622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31856" y="16404645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4480"/>
                </a:solidFill>
              </a:rPr>
              <a:t>Example of our </a:t>
            </a:r>
            <a:br>
              <a:rPr lang="en-US" sz="2000" dirty="0" smtClean="0">
                <a:solidFill>
                  <a:srgbClr val="264480"/>
                </a:solidFill>
              </a:rPr>
            </a:br>
            <a:r>
              <a:rPr lang="en-US" sz="2000" dirty="0" smtClean="0">
                <a:solidFill>
                  <a:srgbClr val="264480"/>
                </a:solidFill>
              </a:rPr>
              <a:t>target modified datasets</a:t>
            </a:r>
            <a:endParaRPr lang="en-US" sz="2000" dirty="0">
              <a:solidFill>
                <a:srgbClr val="26448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04656" y="16407932"/>
            <a:ext cx="661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64480"/>
                </a:solidFill>
              </a:rPr>
              <a:t>After the taxonomy alignment approach on the ‘countries’ with geopolitical realities, we can provide another value-added column showing the true </a:t>
            </a:r>
            <a:r>
              <a:rPr lang="en-US" sz="2000" dirty="0" smtClean="0">
                <a:solidFill>
                  <a:srgbClr val="D74520"/>
                </a:solidFill>
              </a:rPr>
              <a:t>historical sovereignties</a:t>
            </a:r>
            <a:endParaRPr lang="en-US" sz="2000" dirty="0">
              <a:solidFill>
                <a:srgbClr val="D7452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736688" y="6565623"/>
            <a:ext cx="76707" cy="2551931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451074" y="8402895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505992" y="1212158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484299" y="1577637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3543809" y="2997125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3563328" y="26019011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533984" y="22588685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491321" y="18945483"/>
            <a:ext cx="533400" cy="533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48456" y="8283387"/>
            <a:ext cx="1874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1500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704583" y="11955795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1600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6353" y="15667112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1660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04583" y="18834566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1680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20464" y="22404793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1895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71465" y="29852688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1949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18713" y="25892248"/>
            <a:ext cx="18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D74520"/>
                </a:solidFill>
                <a:latin typeface="Bookman Old Style" charset="0"/>
                <a:ea typeface="Bookman Old Style" charset="0"/>
                <a:cs typeface="Bookman Old Style" charset="0"/>
              </a:rPr>
              <a:t>1945</a:t>
            </a:r>
            <a:endParaRPr lang="en-US" sz="4800" b="1" dirty="0">
              <a:solidFill>
                <a:srgbClr val="D7452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6" r="23907" b="11150"/>
          <a:stretch/>
        </p:blipFill>
        <p:spPr>
          <a:xfrm>
            <a:off x="24428071" y="6672255"/>
            <a:ext cx="5624893" cy="38276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r="18476"/>
          <a:stretch/>
        </p:blipFill>
        <p:spPr>
          <a:xfrm>
            <a:off x="24195508" y="10653435"/>
            <a:ext cx="5291773" cy="29752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2791" r="25092" b="19153"/>
          <a:stretch/>
        </p:blipFill>
        <p:spPr>
          <a:xfrm>
            <a:off x="27952618" y="11142517"/>
            <a:ext cx="4281722" cy="28025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r="22772" b="16212"/>
          <a:stretch/>
        </p:blipFill>
        <p:spPr>
          <a:xfrm>
            <a:off x="24215619" y="14390354"/>
            <a:ext cx="6142798" cy="37707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6" b="23537"/>
          <a:stretch/>
        </p:blipFill>
        <p:spPr>
          <a:xfrm>
            <a:off x="24282149" y="18238928"/>
            <a:ext cx="7323654" cy="34048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t="4547" r="18404" b="21063"/>
          <a:stretch/>
        </p:blipFill>
        <p:spPr>
          <a:xfrm>
            <a:off x="24402614" y="21604752"/>
            <a:ext cx="8147934" cy="356338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r="20832" b="20780"/>
          <a:stretch/>
        </p:blipFill>
        <p:spPr>
          <a:xfrm>
            <a:off x="24184740" y="24863841"/>
            <a:ext cx="6947127" cy="3625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r="23753"/>
          <a:stretch/>
        </p:blipFill>
        <p:spPr>
          <a:xfrm>
            <a:off x="24291588" y="28484833"/>
            <a:ext cx="6704063" cy="4135607"/>
          </a:xfrm>
          <a:prstGeom prst="rect">
            <a:avLst/>
          </a:prstGeom>
        </p:spPr>
      </p:pic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32962824" y="22291848"/>
            <a:ext cx="10551682" cy="3769073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PRACTICAL IMPLICATIONS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The alignments </a:t>
            </a:r>
            <a:r>
              <a:rPr lang="en-GB" sz="2800" dirty="0"/>
              <a:t>of species name and historical </a:t>
            </a:r>
            <a:r>
              <a:rPr lang="en-GB" sz="2800" dirty="0" smtClean="0"/>
              <a:t>sovereignties may aid the creation of a </a:t>
            </a:r>
            <a:r>
              <a:rPr lang="en-GB" sz="2800" dirty="0"/>
              <a:t>data-driven </a:t>
            </a:r>
            <a:r>
              <a:rPr lang="en-GB" sz="2800" i="1" dirty="0"/>
              <a:t>knowledge graph </a:t>
            </a:r>
            <a:r>
              <a:rPr lang="en-GB" sz="2800" dirty="0"/>
              <a:t>for a particular species </a:t>
            </a:r>
            <a:endParaRPr lang="en-GB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GB" sz="2800" dirty="0"/>
              <a:t>S</a:t>
            </a:r>
            <a:r>
              <a:rPr lang="en-GB" sz="2800" dirty="0" smtClean="0"/>
              <a:t>pecies </a:t>
            </a:r>
            <a:r>
              <a:rPr lang="en-GB" sz="2800" dirty="0"/>
              <a:t>phenotypes, traits, habitat </a:t>
            </a:r>
            <a:r>
              <a:rPr lang="en-GB" sz="2800" dirty="0" smtClean="0"/>
              <a:t>information can then be added </a:t>
            </a:r>
            <a:r>
              <a:rPr lang="en-GB" sz="2800" dirty="0"/>
              <a:t>to enrich the data that were not included in a Darwin-Core formatted occurrence dataset 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endParaRPr lang="en-US" sz="2800" dirty="0">
              <a:latin typeface="+mn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/>
          <a:stretch/>
        </p:blipFill>
        <p:spPr>
          <a:xfrm>
            <a:off x="14560538" y="7024876"/>
            <a:ext cx="8476365" cy="295360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/>
          <a:stretch/>
        </p:blipFill>
        <p:spPr>
          <a:xfrm>
            <a:off x="14528776" y="10122496"/>
            <a:ext cx="8617332" cy="36727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/>
          <a:stretch/>
        </p:blipFill>
        <p:spPr>
          <a:xfrm>
            <a:off x="14511852" y="14298960"/>
            <a:ext cx="8827772" cy="33263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/>
          <a:stretch/>
        </p:blipFill>
        <p:spPr>
          <a:xfrm>
            <a:off x="14528776" y="17755344"/>
            <a:ext cx="9525219" cy="33772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/>
          <a:stretch/>
        </p:blipFill>
        <p:spPr>
          <a:xfrm>
            <a:off x="14588613" y="21168288"/>
            <a:ext cx="9751868" cy="32237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/>
          <a:stretch/>
        </p:blipFill>
        <p:spPr>
          <a:xfrm>
            <a:off x="14589559" y="24741635"/>
            <a:ext cx="9302074" cy="331085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8"/>
          <a:stretch/>
        </p:blipFill>
        <p:spPr>
          <a:xfrm>
            <a:off x="14713745" y="28297843"/>
            <a:ext cx="9749958" cy="3474603"/>
          </a:xfrm>
          <a:prstGeom prst="rect">
            <a:avLst/>
          </a:prstGeom>
        </p:spPr>
      </p:pic>
      <p:sp>
        <p:nvSpPr>
          <p:cNvPr id="14340" name="Rectangle 14339"/>
          <p:cNvSpPr/>
          <p:nvPr/>
        </p:nvSpPr>
        <p:spPr>
          <a:xfrm>
            <a:off x="17608660" y="5634337"/>
            <a:ext cx="2380120" cy="889533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>
                  <a:noFill/>
                </a:ln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INPUTS</a:t>
            </a:r>
            <a:endParaRPr lang="en-US" sz="3600" dirty="0">
              <a:ln w="0">
                <a:noFill/>
              </a:ln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762557" y="5438818"/>
            <a:ext cx="2768041" cy="1155286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n w="0">
                  <a:noFill/>
                </a:ln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POSSIBLE WORLDS</a:t>
            </a:r>
            <a:endParaRPr lang="en-US" sz="3600" dirty="0">
              <a:ln w="0">
                <a:noFill/>
              </a:ln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4245157" y="6565623"/>
            <a:ext cx="76707" cy="2551931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35"/>
          <p:cNvSpPr>
            <a:spLocks noChangeArrowheads="1"/>
          </p:cNvSpPr>
          <p:nvPr/>
        </p:nvSpPr>
        <p:spPr bwMode="auto">
          <a:xfrm>
            <a:off x="32962824" y="26276944"/>
            <a:ext cx="10551682" cy="2796464"/>
          </a:xfrm>
          <a:prstGeom prst="rect">
            <a:avLst/>
          </a:prstGeom>
          <a:solidFill>
            <a:schemeClr val="bg1"/>
          </a:solidFill>
          <a:ln w="19050">
            <a:solidFill>
              <a:srgbClr val="DC4C39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  <a:latin typeface="+mn-lt"/>
              </a:rPr>
              <a:t>ACKNOLWEDGEMENT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This project is the outcome of </a:t>
            </a:r>
            <a:r>
              <a:rPr lang="en-GB" sz="2800" b="1" dirty="0" smtClean="0"/>
              <a:t>the 2019 LEADS-4-NDP fellowship program</a:t>
            </a:r>
            <a:r>
              <a:rPr lang="en-GB" sz="2800" dirty="0" smtClean="0"/>
              <a:t>. The authors wish to thank the program organizers, specifically </a:t>
            </a:r>
            <a:r>
              <a:rPr lang="en-GB" sz="2800" dirty="0" err="1" smtClean="0"/>
              <a:t>Dr.</a:t>
            </a:r>
            <a:r>
              <a:rPr lang="en-GB" sz="2800" dirty="0" smtClean="0"/>
              <a:t> Jane Greenberg, and Sam </a:t>
            </a:r>
            <a:r>
              <a:rPr lang="en-GB" sz="2800" dirty="0" err="1" smtClean="0"/>
              <a:t>Grabus</a:t>
            </a:r>
            <a:r>
              <a:rPr lang="en-GB" sz="2800" dirty="0" smtClean="0"/>
              <a:t> for their </a:t>
            </a:r>
            <a:r>
              <a:rPr lang="en-GB" sz="2800" smtClean="0"/>
              <a:t>continuous support.</a:t>
            </a:r>
            <a:endParaRPr lang="en-GB" sz="2800" dirty="0"/>
          </a:p>
          <a:p>
            <a:pPr marL="457200" indent="-457200">
              <a:buFont typeface="Arial" charset="0"/>
              <a:buChar char="•"/>
            </a:pPr>
            <a:endParaRPr lang="en-GB" sz="2800" dirty="0"/>
          </a:p>
          <a:p>
            <a:endParaRPr lang="en-US" sz="2800" dirty="0">
              <a:latin typeface="+mn-lt"/>
            </a:endParaRPr>
          </a:p>
        </p:txBody>
      </p:sp>
      <p:pic>
        <p:nvPicPr>
          <p:cNvPr id="14345" name="Picture 1434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15" y="29456463"/>
            <a:ext cx="1664154" cy="2655748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11873309" y="6594104"/>
            <a:ext cx="1503339" cy="725127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n w="0">
                  <a:noFill/>
                </a:ln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YEAR</a:t>
            </a:r>
            <a:endParaRPr lang="en-US" sz="3600" dirty="0">
              <a:ln w="0">
                <a:noFill/>
              </a:ln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Research_poster_template</Template>
  <TotalTime>4098</TotalTime>
  <Words>222</Words>
  <Application>Microsoft Macintosh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Black</vt:lpstr>
      <vt:lpstr>Bookman Old Style</vt:lpstr>
      <vt:lpstr>Calibri</vt:lpstr>
      <vt:lpstr>Courier</vt:lpstr>
      <vt:lpstr>Georgia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依芸 鄭</dc:creator>
  <cp:keywords/>
  <dc:description/>
  <cp:lastModifiedBy>依芸 鄭</cp:lastModifiedBy>
  <cp:revision>207</cp:revision>
  <cp:lastPrinted>2019-10-22T03:57:06Z</cp:lastPrinted>
  <dcterms:created xsi:type="dcterms:W3CDTF">2018-10-21T15:32:52Z</dcterms:created>
  <dcterms:modified xsi:type="dcterms:W3CDTF">2019-10-23T09:24:12Z</dcterms:modified>
  <cp:category/>
</cp:coreProperties>
</file>