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87" r:id="rId3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7" autoAdjust="0"/>
    <p:restoredTop sz="94620" autoAdjust="0"/>
  </p:normalViewPr>
  <p:slideViewPr>
    <p:cSldViewPr snapToGrid="0">
      <p:cViewPr varScale="1">
        <p:scale>
          <a:sx n="110" d="100"/>
          <a:sy n="110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22C25-E94C-48A9-ADB2-88687A2B6C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8F0FB-8466-4EF2-868D-D8C5CC054A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006601"/>
            <a:ext cx="9144000" cy="1503362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72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87024" y="365125"/>
            <a:ext cx="86677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55357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335530" y="456565"/>
            <a:ext cx="5455920" cy="57200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0050" y="196850"/>
            <a:ext cx="219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登录界面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32225" y="967105"/>
            <a:ext cx="1437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logo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4450" y="6395720"/>
            <a:ext cx="4624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广西亚凯隆科技股份有限公司</a:t>
            </a:r>
            <a:endParaRPr lang="zh-CN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653915" y="1013460"/>
            <a:ext cx="288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车壹号尾气清净剂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01010" y="1736725"/>
            <a:ext cx="21018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账号：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sz="1400" u="sng">
                <a:solidFill>
                  <a:schemeClr val="bg1"/>
                </a:solidFill>
                <a:sym typeface="+mn-ea"/>
              </a:rPr>
              <a:t>输入账号</a:t>
            </a:r>
            <a:endParaRPr lang="zh-CN" altLang="en-US" sz="1400" u="sng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01010" y="2998470"/>
            <a:ext cx="21018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密码：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  <a:p>
            <a:r>
              <a:rPr lang="zh-CN" altLang="en-US" sz="1400" u="sng">
                <a:solidFill>
                  <a:schemeClr val="bg1"/>
                </a:solidFill>
              </a:rPr>
              <a:t>输入密码</a:t>
            </a:r>
            <a:endParaRPr lang="zh-CN" altLang="en-US" sz="1400" u="sng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84905" y="4131945"/>
            <a:ext cx="288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登录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20695" y="4787265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立即注册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22340" y="4787265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忘记密码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82625" y="1188085"/>
            <a:ext cx="777875" cy="646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商城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33600" y="1242060"/>
            <a:ext cx="568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正常规划就可以，保留联盟商家入住功能。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2625" y="2559685"/>
            <a:ext cx="777875" cy="646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股权认购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33600" y="2698750"/>
            <a:ext cx="568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保留此模块，具体内容商议待定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82625" y="3992245"/>
            <a:ext cx="777875" cy="646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资讯公告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33600" y="4131310"/>
            <a:ext cx="568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具备编辑功能，可文字、图片、视频上传</a:t>
            </a:r>
            <a:r>
              <a:rPr lang="zh-CN" altLang="en-US"/>
              <a:t>，用户可留言。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82625" y="5379085"/>
            <a:ext cx="777875" cy="646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产品使用手册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2133600" y="5518150"/>
            <a:ext cx="568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具备编辑功能，可文字、图片、视频上传。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63880" y="693420"/>
            <a:ext cx="600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客服及技术支持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0080" y="1866900"/>
            <a:ext cx="726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包括客服电话、产品使用说明、软件归属权等内容。（可编辑）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0050" y="196850"/>
            <a:ext cx="219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立即注册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35530" y="456565"/>
            <a:ext cx="5455920" cy="57200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05455" y="1439545"/>
            <a:ext cx="4116070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账号：</a:t>
            </a:r>
            <a:r>
              <a:rPr lang="zh-CN" altLang="en-US">
                <a:solidFill>
                  <a:schemeClr val="bg1"/>
                </a:solidFill>
              </a:rPr>
              <a:t>                           </a:t>
            </a:r>
            <a:r>
              <a:rPr lang="zh-CN" altLang="en-US" sz="1400">
                <a:solidFill>
                  <a:schemeClr val="bg1"/>
                </a:solidFill>
              </a:rPr>
              <a:t>（字母</a:t>
            </a:r>
            <a:r>
              <a:rPr lang="en-US" altLang="zh-CN" sz="1400">
                <a:solidFill>
                  <a:schemeClr val="bg1"/>
                </a:solidFill>
              </a:rPr>
              <a:t>+</a:t>
            </a:r>
            <a:r>
              <a:rPr lang="zh-CN" altLang="en-US" sz="1400">
                <a:solidFill>
                  <a:schemeClr val="bg1"/>
                </a:solidFill>
              </a:rPr>
              <a:t>数字</a:t>
            </a:r>
            <a:r>
              <a:rPr lang="en-US" altLang="zh-CN" sz="1400">
                <a:solidFill>
                  <a:schemeClr val="bg1"/>
                </a:solidFill>
              </a:rPr>
              <a:t>6</a:t>
            </a:r>
            <a:r>
              <a:rPr lang="zh-CN" altLang="zh-CN" sz="1400">
                <a:solidFill>
                  <a:schemeClr val="bg1"/>
                </a:solidFill>
              </a:rPr>
              <a:t>位以上）</a:t>
            </a:r>
            <a:endParaRPr lang="zh-CN" altLang="zh-CN" sz="1400">
              <a:solidFill>
                <a:schemeClr val="bg1"/>
              </a:solidFill>
            </a:endParaRPr>
          </a:p>
          <a:p>
            <a:endParaRPr lang="zh-CN" altLang="zh-CN" sz="1400">
              <a:solidFill>
                <a:schemeClr val="bg1"/>
              </a:solidFill>
            </a:endParaRPr>
          </a:p>
          <a:p>
            <a:r>
              <a:rPr lang="zh-CN" altLang="zh-CN" sz="1400">
                <a:solidFill>
                  <a:schemeClr val="bg1"/>
                </a:solidFill>
              </a:rPr>
              <a:t>密码：                                           （</a:t>
            </a:r>
            <a:r>
              <a:rPr lang="en-US" altLang="zh-CN" sz="1400">
                <a:solidFill>
                  <a:schemeClr val="bg1"/>
                </a:solidFill>
              </a:rPr>
              <a:t>6</a:t>
            </a:r>
            <a:r>
              <a:rPr lang="zh-CN" altLang="en-US" sz="1400">
                <a:solidFill>
                  <a:schemeClr val="bg1"/>
                </a:solidFill>
              </a:rPr>
              <a:t>位以上）</a:t>
            </a:r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确认密码：</a:t>
            </a:r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手机：</a:t>
            </a:r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手机验证码：                                   （短信验证）</a:t>
            </a:r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                                   </a:t>
            </a:r>
            <a:r>
              <a:rPr lang="zh-CN" altLang="en-US" sz="2000">
                <a:solidFill>
                  <a:schemeClr val="bg1"/>
                </a:solidFill>
              </a:rPr>
              <a:t>点击注册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 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0050" y="196850"/>
            <a:ext cx="219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进入主页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34895" y="493395"/>
            <a:ext cx="5455920" cy="57200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cxnSp>
        <p:nvCxnSpPr>
          <p:cNvPr id="3" name="直接连接符 2"/>
          <p:cNvCxnSpPr/>
          <p:nvPr/>
        </p:nvCxnSpPr>
        <p:spPr>
          <a:xfrm>
            <a:off x="2335530" y="2130425"/>
            <a:ext cx="5455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2668270" y="940435"/>
            <a:ext cx="664845" cy="65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头像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22725" y="647065"/>
            <a:ext cx="34893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普通用户或会员或服务商</a:t>
            </a:r>
            <a:r>
              <a:rPr lang="en-US" altLang="zh-CN" sz="1200">
                <a:solidFill>
                  <a:schemeClr val="bg1"/>
                </a:solidFill>
              </a:rPr>
              <a:t>(</a:t>
            </a:r>
            <a:r>
              <a:rPr lang="zh-CN" altLang="zh-CN" sz="1200">
                <a:solidFill>
                  <a:schemeClr val="bg1"/>
                </a:solidFill>
              </a:rPr>
              <a:t>点击升级）</a:t>
            </a:r>
            <a:endParaRPr lang="zh-CN" altLang="zh-CN" sz="1200">
              <a:solidFill>
                <a:schemeClr val="bg1"/>
              </a:solidFill>
            </a:endParaRPr>
          </a:p>
          <a:p>
            <a:endParaRPr lang="zh-CN" altLang="zh-CN" sz="1200">
              <a:solidFill>
                <a:schemeClr val="bg1"/>
              </a:solidFill>
            </a:endParaRPr>
          </a:p>
          <a:p>
            <a:r>
              <a:rPr lang="zh-CN" altLang="zh-CN" sz="1200">
                <a:solidFill>
                  <a:schemeClr val="bg1"/>
                </a:solidFill>
              </a:rPr>
              <a:t>会员号：</a:t>
            </a:r>
            <a:r>
              <a:rPr lang="en-US" altLang="zh-CN" sz="1200">
                <a:solidFill>
                  <a:schemeClr val="bg1"/>
                </a:solidFill>
              </a:rPr>
              <a:t>xxx123456</a:t>
            </a:r>
            <a:endParaRPr lang="en-US" altLang="zh-CN" sz="1200">
              <a:solidFill>
                <a:schemeClr val="bg1"/>
              </a:solidFill>
            </a:endParaRPr>
          </a:p>
          <a:p>
            <a:endParaRPr lang="en-US" altLang="zh-CN" sz="1200">
              <a:solidFill>
                <a:schemeClr val="bg1"/>
              </a:solidFill>
            </a:endParaRPr>
          </a:p>
          <a:p>
            <a:r>
              <a:rPr lang="zh-CN" altLang="zh-CN" sz="1200">
                <a:solidFill>
                  <a:schemeClr val="bg1"/>
                </a:solidFill>
              </a:rPr>
              <a:t>姓名：某某某</a:t>
            </a:r>
            <a:endParaRPr lang="zh-CN" altLang="zh-CN" sz="1200">
              <a:solidFill>
                <a:schemeClr val="bg1"/>
              </a:solidFill>
            </a:endParaRPr>
          </a:p>
          <a:p>
            <a:endParaRPr lang="zh-CN" altLang="zh-CN" sz="1200">
              <a:solidFill>
                <a:schemeClr val="bg1"/>
              </a:solidFill>
            </a:endParaRPr>
          </a:p>
          <a:p>
            <a:r>
              <a:rPr lang="zh-CN" altLang="zh-CN" sz="1200">
                <a:solidFill>
                  <a:schemeClr val="bg1"/>
                </a:solidFill>
              </a:rPr>
              <a:t>注册时间：</a:t>
            </a:r>
            <a:r>
              <a:rPr lang="en-US" altLang="zh-CN" sz="1200">
                <a:solidFill>
                  <a:schemeClr val="bg1"/>
                </a:solidFill>
              </a:rPr>
              <a:t>2018</a:t>
            </a:r>
            <a:r>
              <a:rPr lang="zh-CN" altLang="en-US" sz="1200">
                <a:solidFill>
                  <a:schemeClr val="bg1"/>
                </a:solidFill>
              </a:rPr>
              <a:t>年</a:t>
            </a:r>
            <a:r>
              <a:rPr lang="en-US" altLang="zh-CN" sz="1200">
                <a:solidFill>
                  <a:schemeClr val="bg1"/>
                </a:solidFill>
              </a:rPr>
              <a:t>x</a:t>
            </a:r>
            <a:r>
              <a:rPr lang="zh-CN" altLang="zh-CN" sz="1200">
                <a:solidFill>
                  <a:schemeClr val="bg1"/>
                </a:solidFill>
              </a:rPr>
              <a:t>月</a:t>
            </a:r>
            <a:r>
              <a:rPr lang="en-US" altLang="zh-CN" sz="1200">
                <a:solidFill>
                  <a:schemeClr val="bg1"/>
                </a:solidFill>
              </a:rPr>
              <a:t>x</a:t>
            </a:r>
            <a:r>
              <a:rPr lang="zh-CN" altLang="zh-CN" sz="1200">
                <a:solidFill>
                  <a:schemeClr val="bg1"/>
                </a:solidFill>
              </a:rPr>
              <a:t>日</a:t>
            </a:r>
            <a:endParaRPr lang="zh-CN" altLang="zh-CN" sz="1200">
              <a:solidFill>
                <a:schemeClr val="bg1"/>
              </a:solidFill>
            </a:endParaRPr>
          </a:p>
        </p:txBody>
      </p:sp>
      <p:sp>
        <p:nvSpPr>
          <p:cNvPr id="2050" name="人"/>
          <p:cNvSpPr/>
          <p:nvPr/>
        </p:nvSpPr>
        <p:spPr bwMode="auto">
          <a:xfrm flipH="1">
            <a:off x="3837305" y="691515"/>
            <a:ext cx="185420" cy="186055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334895" y="2856230"/>
            <a:ext cx="5455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448560" y="2549525"/>
            <a:ext cx="17995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积分币       现金币  </a:t>
            </a:r>
            <a:r>
              <a:rPr lang="zh-CN" altLang="en-US" sz="1400"/>
              <a:t>                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2668270" y="2230755"/>
            <a:ext cx="25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53460" y="2230755"/>
            <a:ext cx="25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81805" y="2348230"/>
            <a:ext cx="11347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现金充值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00015" y="2348230"/>
            <a:ext cx="11347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</a:t>
            </a:r>
            <a:r>
              <a:rPr lang="zh-CN" altLang="en-US" sz="1400">
                <a:solidFill>
                  <a:schemeClr val="bg1"/>
                </a:solidFill>
              </a:rPr>
              <a:t>现金提现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88075" y="2348230"/>
            <a:ext cx="132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</a:t>
            </a:r>
            <a:r>
              <a:rPr lang="zh-CN" altLang="en-US" sz="1400">
                <a:solidFill>
                  <a:schemeClr val="bg1"/>
                </a:solidFill>
              </a:rPr>
              <a:t>资产明细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19375" y="3169285"/>
            <a:ext cx="537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877185" y="3169285"/>
            <a:ext cx="777875" cy="646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</a:t>
            </a:r>
            <a:endParaRPr lang="zh-CN" altLang="en-US"/>
          </a:p>
          <a:p>
            <a:pPr algn="ctr"/>
            <a:r>
              <a:rPr lang="zh-CN" altLang="en-US"/>
              <a:t>中心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618605" y="1233805"/>
            <a:ext cx="821690" cy="7131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618605" y="1421765"/>
            <a:ext cx="962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二维码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74815" y="578485"/>
            <a:ext cx="929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退出登录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46220" y="3169285"/>
            <a:ext cx="777875" cy="646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市场管理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248275" y="3169285"/>
            <a:ext cx="777875" cy="646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产品换购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461125" y="3169285"/>
            <a:ext cx="777875" cy="646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服务网点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877185" y="4449445"/>
            <a:ext cx="777875" cy="646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商城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46220" y="4449445"/>
            <a:ext cx="777875" cy="646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股权认购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248275" y="4449445"/>
            <a:ext cx="777875" cy="646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资讯公告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461760" y="4449445"/>
            <a:ext cx="777875" cy="646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产品使用手册</a:t>
            </a:r>
            <a:endParaRPr lang="zh-CN" altLang="en-US" sz="1400"/>
          </a:p>
        </p:txBody>
      </p:sp>
      <p:sp>
        <p:nvSpPr>
          <p:cNvPr id="31" name="文本框 30"/>
          <p:cNvSpPr txBox="1"/>
          <p:nvPr/>
        </p:nvSpPr>
        <p:spPr>
          <a:xfrm>
            <a:off x="6461125" y="5876925"/>
            <a:ext cx="1857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客服及技术支持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1945" y="216535"/>
            <a:ext cx="229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用户等级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210" y="979170"/>
            <a:ext cx="109893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、普通用户：免费注册，账号、密码、手机验证注册即可成为普通用户，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不用填写推荐人和接点人信息。</a:t>
            </a:r>
            <a:r>
              <a:rPr lang="zh-CN" altLang="en-US">
                <a:solidFill>
                  <a:schemeClr val="bg1"/>
                </a:solidFill>
              </a:rPr>
              <a:t>可在线充值现金币，用现金币可在商城或服务网点消费，提现收</a:t>
            </a:r>
            <a:r>
              <a:rPr lang="en-US" altLang="zh-CN">
                <a:solidFill>
                  <a:schemeClr val="bg1"/>
                </a:solidFill>
              </a:rPr>
              <a:t>5%</a:t>
            </a:r>
            <a:r>
              <a:rPr lang="zh-CN" altLang="en-US">
                <a:solidFill>
                  <a:schemeClr val="bg1"/>
                </a:solidFill>
              </a:rPr>
              <a:t>手续费。可在线申请股权的认购。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、会员：先免费注册，然后在用户等级点击升级，进入充值界面，充值</a:t>
            </a:r>
            <a:r>
              <a:rPr lang="en-US" altLang="zh-CN">
                <a:solidFill>
                  <a:schemeClr val="bg1"/>
                </a:solidFill>
              </a:rPr>
              <a:t>3000</a:t>
            </a:r>
            <a:r>
              <a:rPr lang="zh-CN" altLang="en-US">
                <a:solidFill>
                  <a:schemeClr val="bg1"/>
                </a:solidFill>
              </a:rPr>
              <a:t>元可立即成为会员，并且在主页积分币栏目自动显示</a:t>
            </a:r>
            <a:r>
              <a:rPr lang="en-US" altLang="zh-CN">
                <a:solidFill>
                  <a:schemeClr val="bg1"/>
                </a:solidFill>
              </a:rPr>
              <a:t>6000</a:t>
            </a:r>
            <a:r>
              <a:rPr lang="zh-CN" altLang="en-US">
                <a:solidFill>
                  <a:schemeClr val="bg1"/>
                </a:solidFill>
              </a:rPr>
              <a:t>积分，现金币为</a:t>
            </a:r>
            <a:r>
              <a:rPr lang="en-US" altLang="zh-CN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。可享受公司给予的模式现金奖励（需在个人中心完善推荐关系），可享受公司产品的会员价，可享受</a:t>
            </a:r>
            <a:r>
              <a:rPr lang="zh-CN" altLang="en-US">
                <a:solidFill>
                  <a:srgbClr val="C00000"/>
                </a:solidFill>
              </a:rPr>
              <a:t>积分币</a:t>
            </a:r>
            <a:r>
              <a:rPr lang="en-US" altLang="zh-CN">
                <a:solidFill>
                  <a:srgbClr val="C00000"/>
                </a:solidFill>
              </a:rPr>
              <a:t>+</a:t>
            </a:r>
            <a:r>
              <a:rPr lang="zh-CN" altLang="en-US">
                <a:solidFill>
                  <a:srgbClr val="C00000"/>
                </a:solidFill>
              </a:rPr>
              <a:t>现金币为</a:t>
            </a:r>
            <a:r>
              <a:rPr lang="en-US" altLang="zh-CN">
                <a:solidFill>
                  <a:srgbClr val="C00000"/>
                </a:solidFill>
              </a:rPr>
              <a:t>1:2</a:t>
            </a:r>
            <a:r>
              <a:rPr lang="zh-CN" altLang="en-US">
                <a:solidFill>
                  <a:schemeClr val="bg1"/>
                </a:solidFill>
              </a:rPr>
              <a:t>的产品换购权利，提现收</a:t>
            </a:r>
            <a:r>
              <a:rPr lang="en-US" altLang="zh-CN">
                <a:solidFill>
                  <a:schemeClr val="bg1"/>
                </a:solidFill>
              </a:rPr>
              <a:t>5%</a:t>
            </a:r>
            <a:r>
              <a:rPr lang="zh-CN" altLang="en-US">
                <a:solidFill>
                  <a:schemeClr val="bg1"/>
                </a:solidFill>
              </a:rPr>
              <a:t>手续费。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、服务商：点击升级服务商，界面显示总公司领导人电话，细节需要拨打电话详谈，洽谈成功由总公司后台为其开通端口。除了享受会员所有资格外，还可享受公司给予的另外报单费和产品零售的销售差。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产品价格规格初步定为：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               零售价</a:t>
            </a:r>
            <a:r>
              <a:rPr lang="en-US" altLang="zh-CN">
                <a:solidFill>
                  <a:schemeClr val="bg1"/>
                </a:solidFill>
              </a:rPr>
              <a:t>1L/6</a:t>
            </a:r>
            <a:r>
              <a:rPr lang="zh-CN" altLang="en-US">
                <a:solidFill>
                  <a:schemeClr val="bg1"/>
                </a:solidFill>
              </a:rPr>
              <a:t>元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               会员价</a:t>
            </a:r>
            <a:r>
              <a:rPr lang="en-US" altLang="zh-CN">
                <a:solidFill>
                  <a:schemeClr val="bg1"/>
                </a:solidFill>
              </a:rPr>
              <a:t>1L/4.5</a:t>
            </a:r>
            <a:r>
              <a:rPr lang="zh-CN" altLang="zh-CN">
                <a:solidFill>
                  <a:schemeClr val="bg1"/>
                </a:solidFill>
              </a:rPr>
              <a:t>元（会员可用</a:t>
            </a:r>
            <a:r>
              <a:rPr lang="en-US" altLang="zh-CN">
                <a:solidFill>
                  <a:schemeClr val="bg1"/>
                </a:solidFill>
              </a:rPr>
              <a:t>1.5</a:t>
            </a:r>
            <a:r>
              <a:rPr lang="zh-CN" altLang="en-US">
                <a:solidFill>
                  <a:schemeClr val="bg1"/>
                </a:solidFill>
              </a:rPr>
              <a:t>积分币</a:t>
            </a:r>
            <a:r>
              <a:rPr lang="en-US" altLang="zh-CN">
                <a:solidFill>
                  <a:schemeClr val="bg1"/>
                </a:solidFill>
              </a:rPr>
              <a:t>+3</a:t>
            </a:r>
            <a:r>
              <a:rPr lang="zh-CN" altLang="en-US">
                <a:solidFill>
                  <a:schemeClr val="bg1"/>
                </a:solidFill>
              </a:rPr>
              <a:t>现金币换购，也可</a:t>
            </a:r>
            <a:r>
              <a:rPr lang="en-US" altLang="zh-CN">
                <a:solidFill>
                  <a:schemeClr val="bg1"/>
                </a:solidFill>
              </a:rPr>
              <a:t>4.5</a:t>
            </a:r>
            <a:r>
              <a:rPr lang="zh-CN" altLang="en-US">
                <a:solidFill>
                  <a:schemeClr val="bg1"/>
                </a:solidFill>
              </a:rPr>
              <a:t>元现金直接购买）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                  产品按箱出货，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箱为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瓶，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瓶为</a:t>
            </a:r>
            <a:r>
              <a:rPr lang="en-US" altLang="zh-CN">
                <a:solidFill>
                  <a:schemeClr val="bg1"/>
                </a:solidFill>
              </a:rPr>
              <a:t>5L</a:t>
            </a:r>
            <a:r>
              <a:rPr lang="zh-CN" altLang="en-US">
                <a:solidFill>
                  <a:schemeClr val="bg1"/>
                </a:solidFill>
              </a:rPr>
              <a:t>，共计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箱</a:t>
            </a:r>
            <a:r>
              <a:rPr lang="en-US" altLang="zh-CN">
                <a:solidFill>
                  <a:schemeClr val="bg1"/>
                </a:solidFill>
              </a:rPr>
              <a:t>/20L</a:t>
            </a:r>
            <a:r>
              <a:rPr lang="zh-CN" altLang="zh-CN">
                <a:solidFill>
                  <a:schemeClr val="bg1"/>
                </a:solidFill>
              </a:rPr>
              <a:t>。</a:t>
            </a:r>
            <a:endParaRPr lang="zh-CN" altLang="zh-CN">
              <a:solidFill>
                <a:schemeClr val="bg1"/>
              </a:solidFill>
            </a:endParaRPr>
          </a:p>
          <a:p>
            <a:r>
              <a:rPr lang="zh-CN" altLang="zh-CN">
                <a:solidFill>
                  <a:schemeClr val="bg1"/>
                </a:solidFill>
              </a:rPr>
              <a:t>                              产品可在商城购买，可在服务网点自提货。</a:t>
            </a:r>
            <a:endParaRPr lang="zh-CN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6735" y="422275"/>
            <a:ext cx="85553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、头像功能随意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、二维码功能体现推荐关系，不体现接点关系，扫推荐人二维码注册自动确定推荐关系。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6</a:t>
            </a:r>
            <a:r>
              <a:rPr lang="zh-CN" altLang="en-US">
                <a:solidFill>
                  <a:schemeClr val="bg1"/>
                </a:solidFill>
              </a:rPr>
              <a:t>、积分币可加现金币换购产品，不可超范围使用，不可会员互转，不可充值。复投一单自动增加</a:t>
            </a:r>
            <a:r>
              <a:rPr lang="en-US" altLang="zh-CN">
                <a:solidFill>
                  <a:schemeClr val="bg1"/>
                </a:solidFill>
              </a:rPr>
              <a:t>6000</a:t>
            </a:r>
            <a:r>
              <a:rPr lang="zh-CN" altLang="en-US">
                <a:solidFill>
                  <a:schemeClr val="bg1"/>
                </a:solidFill>
              </a:rPr>
              <a:t>积分币。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7</a:t>
            </a:r>
            <a:r>
              <a:rPr lang="zh-CN" altLang="en-US">
                <a:solidFill>
                  <a:schemeClr val="bg1"/>
                </a:solidFill>
              </a:rPr>
              <a:t>、现金币可加积分币换购产品，也可单独使用购买产品，可充值，可认购股权，不可会员互转，满</a:t>
            </a:r>
            <a:r>
              <a:rPr lang="en-US" altLang="zh-CN">
                <a:solidFill>
                  <a:schemeClr val="bg1"/>
                </a:solidFill>
              </a:rPr>
              <a:t>100</a:t>
            </a:r>
            <a:r>
              <a:rPr lang="zh-CN" altLang="en-US">
                <a:solidFill>
                  <a:schemeClr val="bg1"/>
                </a:solidFill>
              </a:rPr>
              <a:t>元可提现，</a:t>
            </a:r>
            <a:r>
              <a:rPr lang="en-US" altLang="zh-CN">
                <a:solidFill>
                  <a:schemeClr val="bg1"/>
                </a:solidFill>
              </a:rPr>
              <a:t>24H</a:t>
            </a:r>
            <a:r>
              <a:rPr lang="zh-CN" altLang="en-US">
                <a:solidFill>
                  <a:schemeClr val="bg1"/>
                </a:solidFill>
              </a:rPr>
              <a:t>之内到账，提现有</a:t>
            </a:r>
            <a:r>
              <a:rPr lang="en-US" altLang="zh-CN">
                <a:solidFill>
                  <a:schemeClr val="bg1"/>
                </a:solidFill>
              </a:rPr>
              <a:t>5%</a:t>
            </a:r>
            <a:r>
              <a:rPr lang="zh-CN" altLang="en-US">
                <a:solidFill>
                  <a:schemeClr val="bg1"/>
                </a:solidFill>
              </a:rPr>
              <a:t>手续费。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8</a:t>
            </a:r>
            <a:r>
              <a:rPr lang="zh-CN" altLang="en-US">
                <a:solidFill>
                  <a:schemeClr val="bg1"/>
                </a:solidFill>
              </a:rPr>
              <a:t>、资产明细包括个人业绩奖励明细和消费明细，业绩奖励明细显示时间和用户名。消费明细显示时间和消费项目：换购和购买产品或购买股权等。用</a:t>
            </a:r>
            <a:r>
              <a:rPr lang="en-US" altLang="zh-CN">
                <a:solidFill>
                  <a:schemeClr val="bg1"/>
                </a:solidFill>
              </a:rPr>
              <a:t>“+”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“-”</a:t>
            </a:r>
            <a:r>
              <a:rPr lang="zh-CN" altLang="en-US">
                <a:solidFill>
                  <a:schemeClr val="bg1"/>
                </a:solidFill>
              </a:rPr>
              <a:t>表达。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如：</a:t>
            </a:r>
            <a:r>
              <a:rPr lang="zh-CN" altLang="en-US" sz="1200">
                <a:solidFill>
                  <a:schemeClr val="bg1"/>
                </a:solidFill>
              </a:rPr>
              <a:t>本人账号     升级会员           积分币</a:t>
            </a:r>
            <a:r>
              <a:rPr lang="en-US" altLang="zh-CN" sz="1200">
                <a:solidFill>
                  <a:schemeClr val="bg1"/>
                </a:solidFill>
              </a:rPr>
              <a:t>+6000   2018</a:t>
            </a:r>
            <a:r>
              <a:rPr lang="zh-CN" altLang="en-US" sz="1200">
                <a:solidFill>
                  <a:schemeClr val="bg1"/>
                </a:solidFill>
              </a:rPr>
              <a:t>年</a:t>
            </a:r>
            <a:r>
              <a:rPr lang="en-US" altLang="zh-CN" sz="1200">
                <a:solidFill>
                  <a:schemeClr val="bg1"/>
                </a:solidFill>
              </a:rPr>
              <a:t>x</a:t>
            </a:r>
            <a:r>
              <a:rPr lang="zh-CN" altLang="en-US" sz="1200">
                <a:solidFill>
                  <a:schemeClr val="bg1"/>
                </a:solidFill>
              </a:rPr>
              <a:t>月</a:t>
            </a:r>
            <a:r>
              <a:rPr lang="en-US" altLang="zh-CN" sz="1200">
                <a:solidFill>
                  <a:schemeClr val="bg1"/>
                </a:solidFill>
              </a:rPr>
              <a:t>x</a:t>
            </a:r>
            <a:r>
              <a:rPr lang="zh-CN" altLang="zh-CN" sz="1200">
                <a:solidFill>
                  <a:schemeClr val="bg1"/>
                </a:solidFill>
              </a:rPr>
              <a:t>日</a:t>
            </a:r>
            <a:endParaRPr lang="zh-CN" altLang="zh-CN" sz="1200">
              <a:solidFill>
                <a:schemeClr val="bg1"/>
              </a:solidFill>
            </a:endParaRPr>
          </a:p>
          <a:p>
            <a:r>
              <a:rPr lang="zh-CN" altLang="zh-CN" sz="1200">
                <a:solidFill>
                  <a:schemeClr val="bg1"/>
                </a:solidFill>
              </a:rPr>
              <a:t>           本人账号     充值                  现金币</a:t>
            </a:r>
            <a:r>
              <a:rPr lang="en-US" altLang="zh-CN" sz="1200">
                <a:solidFill>
                  <a:schemeClr val="bg1"/>
                </a:solidFill>
              </a:rPr>
              <a:t>+3000   2018</a:t>
            </a:r>
            <a:r>
              <a:rPr lang="zh-CN" altLang="en-US" sz="1200">
                <a:solidFill>
                  <a:schemeClr val="bg1"/>
                </a:solidFill>
              </a:rPr>
              <a:t>年</a:t>
            </a:r>
            <a:r>
              <a:rPr lang="en-US" altLang="zh-CN" sz="1200">
                <a:solidFill>
                  <a:schemeClr val="bg1"/>
                </a:solidFill>
              </a:rPr>
              <a:t>x</a:t>
            </a:r>
            <a:r>
              <a:rPr lang="zh-CN" altLang="zh-CN" sz="1200">
                <a:solidFill>
                  <a:schemeClr val="bg1"/>
                </a:solidFill>
              </a:rPr>
              <a:t>月</a:t>
            </a:r>
            <a:r>
              <a:rPr lang="en-US" altLang="zh-CN" sz="1200">
                <a:solidFill>
                  <a:schemeClr val="bg1"/>
                </a:solidFill>
              </a:rPr>
              <a:t>x</a:t>
            </a:r>
            <a:r>
              <a:rPr lang="zh-CN" altLang="zh-CN" sz="1200">
                <a:solidFill>
                  <a:schemeClr val="bg1"/>
                </a:solidFill>
              </a:rPr>
              <a:t>日</a:t>
            </a:r>
            <a:endParaRPr lang="zh-CN" altLang="zh-CN" sz="1200">
              <a:solidFill>
                <a:schemeClr val="bg1"/>
              </a:solidFill>
            </a:endParaRPr>
          </a:p>
          <a:p>
            <a:r>
              <a:rPr lang="zh-CN" altLang="zh-CN" sz="1200">
                <a:solidFill>
                  <a:schemeClr val="bg1"/>
                </a:solidFill>
              </a:rPr>
              <a:t>           </a:t>
            </a:r>
            <a:r>
              <a:rPr lang="en-US" altLang="zh-CN" sz="1200">
                <a:solidFill>
                  <a:schemeClr val="bg1"/>
                </a:solidFill>
              </a:rPr>
              <a:t>XX123456   </a:t>
            </a:r>
            <a:r>
              <a:rPr lang="zh-CN" altLang="en-US" sz="1200">
                <a:solidFill>
                  <a:schemeClr val="bg1"/>
                </a:solidFill>
              </a:rPr>
              <a:t>业绩奖励           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zh-CN" sz="1200">
                <a:solidFill>
                  <a:schemeClr val="bg1"/>
                </a:solidFill>
              </a:rPr>
              <a:t>           </a:t>
            </a:r>
            <a:endParaRPr lang="zh-CN" altLang="zh-CN" sz="12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0360" y="1028700"/>
            <a:ext cx="81603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包括个人业绩奖励明细和消费明细，业绩奖励明细用户名、项目及时间。消费明细用户名、时间和消费项目：换购和购买产品或购买股权等。用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“+”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“-”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表达。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如：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本人账号             升级会员                 积分币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+6000                             2018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年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x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月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x</a:t>
            </a:r>
            <a:r>
              <a:rPr lang="zh-CN" altLang="zh-CN" sz="1200">
                <a:solidFill>
                  <a:schemeClr val="bg1"/>
                </a:solidFill>
                <a:sym typeface="+mn-ea"/>
              </a:rPr>
              <a:t>日</a:t>
            </a:r>
            <a:endParaRPr lang="zh-CN" altLang="zh-CN" sz="1200">
              <a:solidFill>
                <a:schemeClr val="bg1"/>
              </a:solidFill>
            </a:endParaRPr>
          </a:p>
          <a:p>
            <a:r>
              <a:rPr lang="zh-CN" altLang="zh-CN" sz="1200">
                <a:solidFill>
                  <a:schemeClr val="bg1"/>
                </a:solidFill>
                <a:sym typeface="+mn-ea"/>
              </a:rPr>
              <a:t>           本人账号             充值                        现金币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+3000                             2018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年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x</a:t>
            </a:r>
            <a:r>
              <a:rPr lang="zh-CN" altLang="zh-CN" sz="1200">
                <a:solidFill>
                  <a:schemeClr val="bg1"/>
                </a:solidFill>
                <a:sym typeface="+mn-ea"/>
              </a:rPr>
              <a:t>月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x</a:t>
            </a:r>
            <a:r>
              <a:rPr lang="zh-CN" altLang="zh-CN" sz="1200">
                <a:solidFill>
                  <a:schemeClr val="bg1"/>
                </a:solidFill>
                <a:sym typeface="+mn-ea"/>
              </a:rPr>
              <a:t>日</a:t>
            </a:r>
            <a:endParaRPr lang="zh-CN" altLang="zh-CN" sz="1200">
              <a:solidFill>
                <a:schemeClr val="bg1"/>
              </a:solidFill>
            </a:endParaRPr>
          </a:p>
          <a:p>
            <a:r>
              <a:rPr lang="zh-CN" altLang="zh-CN" sz="1200">
                <a:solidFill>
                  <a:schemeClr val="bg1"/>
                </a:solidFill>
                <a:sym typeface="+mn-ea"/>
              </a:rPr>
              <a:t>          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XX123456          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推荐奖励                 现金币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+300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                              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2018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年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x</a:t>
            </a:r>
            <a:r>
              <a:rPr lang="zh-CN" altLang="zh-CN" sz="1200">
                <a:solidFill>
                  <a:schemeClr val="bg1"/>
                </a:solidFill>
                <a:sym typeface="+mn-ea"/>
              </a:rPr>
              <a:t>月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x</a:t>
            </a:r>
            <a:r>
              <a:rPr lang="zh-CN" altLang="zh-CN" sz="1200">
                <a:solidFill>
                  <a:schemeClr val="bg1"/>
                </a:solidFill>
                <a:sym typeface="+mn-ea"/>
              </a:rPr>
              <a:t>日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r>
              <a:rPr lang="zh-CN" altLang="zh-CN" sz="1200">
                <a:solidFill>
                  <a:schemeClr val="bg1"/>
                </a:solidFill>
                <a:sym typeface="+mn-ea"/>
              </a:rPr>
              <a:t>           本人账号              换购产品           积分币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-150 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现金币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-300                 2018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年</a:t>
            </a:r>
            <a:r>
              <a:rPr lang="zh-CN" altLang="zh-CN" sz="120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x</a:t>
            </a:r>
            <a:r>
              <a:rPr lang="zh-CN" altLang="zh-CN" sz="1200">
                <a:solidFill>
                  <a:schemeClr val="bg1"/>
                </a:solidFill>
                <a:sym typeface="+mn-ea"/>
              </a:rPr>
              <a:t>月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x</a:t>
            </a:r>
            <a:r>
              <a:rPr lang="zh-CN" altLang="zh-CN" sz="1200">
                <a:solidFill>
                  <a:schemeClr val="bg1"/>
                </a:solidFill>
                <a:sym typeface="+mn-ea"/>
              </a:rPr>
              <a:t>日          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238760" y="25336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资产明细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34160" y="3315970"/>
            <a:ext cx="7068820" cy="31578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51275" y="2874645"/>
            <a:ext cx="2592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资产明细架构栏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96745" y="3423285"/>
            <a:ext cx="1769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积分币总消费</a:t>
            </a:r>
            <a:r>
              <a:rPr lang="en-US" altLang="zh-CN" sz="1400">
                <a:solidFill>
                  <a:schemeClr val="bg1"/>
                </a:solidFill>
              </a:rPr>
              <a:t>0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65855" y="3423285"/>
            <a:ext cx="1769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现金币总消费</a:t>
            </a:r>
            <a:r>
              <a:rPr lang="en-US" altLang="zh-CN" sz="1400">
                <a:solidFill>
                  <a:schemeClr val="bg1"/>
                </a:solidFill>
              </a:rPr>
              <a:t>0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99735" y="3423285"/>
            <a:ext cx="1398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sym typeface="+mn-ea"/>
              </a:rPr>
              <a:t>剩余积分币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0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80555" y="3423285"/>
            <a:ext cx="1309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sym typeface="+mn-ea"/>
              </a:rPr>
              <a:t>剩余现金币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0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534160" y="3873500"/>
            <a:ext cx="7068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984375" y="4019550"/>
            <a:ext cx="1769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用户名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19805" y="4019550"/>
            <a:ext cx="1769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项目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33870" y="4019550"/>
            <a:ext cx="1769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日期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34965" y="4019550"/>
            <a:ext cx="1769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金额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93700" y="294640"/>
            <a:ext cx="777875" cy="646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</a:t>
            </a:r>
            <a:endParaRPr lang="zh-CN" altLang="en-US"/>
          </a:p>
          <a:p>
            <a:pPr algn="ctr"/>
            <a:r>
              <a:rPr lang="zh-CN" altLang="en-US"/>
              <a:t>中心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51635" y="578485"/>
            <a:ext cx="564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点击个人中心栏目完善个人信息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43000" y="1419225"/>
            <a:ext cx="16325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用户名：自动生成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姓名：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身份证号：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银行卡号：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开户银行：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省份：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城市：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开户行地址：</a:t>
            </a:r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手机号：</a:t>
            </a:r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3000" y="3667760"/>
            <a:ext cx="27279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二级密码：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确认密码：</a:t>
            </a:r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密码修改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7" name="加号 6"/>
          <p:cNvSpPr/>
          <p:nvPr/>
        </p:nvSpPr>
        <p:spPr>
          <a:xfrm>
            <a:off x="2013585" y="4380865"/>
            <a:ext cx="195580" cy="16637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13585" y="474853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登录密码修改</a:t>
            </a:r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二级密码修改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01320" y="328295"/>
            <a:ext cx="777875" cy="646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市场管理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96060" y="1116965"/>
            <a:ext cx="1419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   </a:t>
            </a:r>
            <a:r>
              <a:rPr lang="zh-CN" altLang="zh-CN" sz="1400">
                <a:solidFill>
                  <a:schemeClr val="bg1"/>
                </a:solidFill>
              </a:rPr>
              <a:t>销售总业绩（报单总业绩）</a:t>
            </a:r>
            <a:endParaRPr lang="zh-CN" altLang="zh-CN" sz="1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76625" y="1116965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1400">
                <a:solidFill>
                  <a:schemeClr val="bg1"/>
                </a:solidFill>
                <a:sym typeface="+mn-ea"/>
              </a:rPr>
              <a:t>总积分币</a:t>
            </a:r>
            <a:endParaRPr lang="zh-CN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70475" y="1116965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1400">
                <a:solidFill>
                  <a:schemeClr val="bg1"/>
                </a:solidFill>
                <a:sym typeface="+mn-ea"/>
              </a:rPr>
              <a:t>总现金币</a:t>
            </a:r>
            <a:endParaRPr lang="zh-CN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27520" y="1116965"/>
            <a:ext cx="14274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1400">
                <a:solidFill>
                  <a:schemeClr val="bg1"/>
                </a:solidFill>
                <a:sym typeface="+mn-ea"/>
              </a:rPr>
              <a:t>换购产品总箱数</a:t>
            </a:r>
            <a:endParaRPr lang="zh-CN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3315" y="2886710"/>
            <a:ext cx="3143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市场网络列表查看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79195" y="3968750"/>
            <a:ext cx="3143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市场网络图查看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67690" y="386080"/>
            <a:ext cx="777875" cy="646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产品换购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51965" y="2199640"/>
            <a:ext cx="1537335" cy="9899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积分币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03730" y="1233805"/>
            <a:ext cx="6216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目前可换产品（</a:t>
            </a:r>
            <a:r>
              <a:rPr lang="en-US" altLang="zh-CN"/>
              <a:t>N</a:t>
            </a:r>
            <a:r>
              <a:rPr lang="zh-CN" altLang="en-US"/>
              <a:t>）箱 ，根据当前积分币和现金币自动计算。</a:t>
            </a:r>
            <a:endParaRPr lang="zh-CN" altLang="en-US"/>
          </a:p>
        </p:txBody>
      </p:sp>
      <p:sp>
        <p:nvSpPr>
          <p:cNvPr id="5" name="十字形 4"/>
          <p:cNvSpPr/>
          <p:nvPr/>
        </p:nvSpPr>
        <p:spPr>
          <a:xfrm>
            <a:off x="3615055" y="2467610"/>
            <a:ext cx="454025" cy="454025"/>
          </a:xfrm>
          <a:prstGeom prst="pl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52620" y="2199640"/>
            <a:ext cx="1537335" cy="9899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现金币</a:t>
            </a:r>
            <a:endParaRPr lang="zh-CN" altLang="en-US"/>
          </a:p>
        </p:txBody>
      </p:sp>
      <p:sp>
        <p:nvSpPr>
          <p:cNvPr id="7" name="等于号 6"/>
          <p:cNvSpPr/>
          <p:nvPr/>
        </p:nvSpPr>
        <p:spPr>
          <a:xfrm>
            <a:off x="6263640" y="2327275"/>
            <a:ext cx="807720" cy="594360"/>
          </a:xfrm>
          <a:prstGeom prst="mathEqua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53300" y="2199640"/>
            <a:ext cx="1537335" cy="9899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箱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1965" y="5356860"/>
            <a:ext cx="8076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选择箱选项时自动算出积分币和现金币数额，然后确定换购自动扣除。</a:t>
            </a:r>
            <a:endParaRPr lang="zh-CN" altLang="en-US"/>
          </a:p>
          <a:p>
            <a:r>
              <a:rPr lang="zh-CN" altLang="en-US"/>
              <a:t>如换购</a:t>
            </a:r>
            <a:r>
              <a:rPr lang="en-US" altLang="zh-CN"/>
              <a:t>3</a:t>
            </a:r>
            <a:r>
              <a:rPr lang="zh-CN" altLang="en-US"/>
              <a:t>箱，积分币为</a:t>
            </a:r>
            <a:r>
              <a:rPr lang="en-US" altLang="zh-CN"/>
              <a:t>90</a:t>
            </a:r>
            <a:r>
              <a:rPr lang="zh-CN" altLang="en-US"/>
              <a:t>，现金币为</a:t>
            </a:r>
            <a:r>
              <a:rPr lang="en-US" altLang="zh-CN"/>
              <a:t>180</a:t>
            </a:r>
            <a:r>
              <a:rPr lang="zh-CN" altLang="en-US"/>
              <a:t>并在主页和资产明细同步扣除和计算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67840" y="3619500"/>
            <a:ext cx="8472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服务网点提货：下拉菜单显示服务网点详细信息，包括具体地址和电话等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商城：跳转商城填写收货地址等信息。（商城设置快递费功能）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5"/>
</p:tagLst>
</file>

<file path=ppt/tags/tag10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11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12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13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14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5"/>
</p:tagLst>
</file>

<file path=ppt/tags/tag3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BEAUTIFY_FLAG" val="#wm#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5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6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7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8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9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heme/theme1.xml><?xml version="1.0" encoding="utf-8"?>
<a:theme xmlns:a="http://schemas.openxmlformats.org/drawingml/2006/main" name="自定义设计方案">
  <a:themeElements>
    <a:clrScheme name="自定义 101">
      <a:dk1>
        <a:srgbClr val="000000"/>
      </a:dk1>
      <a:lt1>
        <a:srgbClr val="FFFFFF"/>
      </a:lt1>
      <a:dk2>
        <a:srgbClr val="016C9E"/>
      </a:dk2>
      <a:lt2>
        <a:srgbClr val="FFFFFF"/>
      </a:lt2>
      <a:accent1>
        <a:srgbClr val="FFFFFF"/>
      </a:accent1>
      <a:accent2>
        <a:srgbClr val="016C9E"/>
      </a:accent2>
      <a:accent3>
        <a:srgbClr val="016C9E"/>
      </a:accent3>
      <a:accent4>
        <a:srgbClr val="016C9E"/>
      </a:accent4>
      <a:accent5>
        <a:srgbClr val="016C9E"/>
      </a:accent5>
      <a:accent6>
        <a:srgbClr val="016C9E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2301</Words>
  <Application>WPS 演示</Application>
  <PresentationFormat>宽屏</PresentationFormat>
  <Paragraphs>226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尊贵地带vip</cp:lastModifiedBy>
  <cp:revision>4</cp:revision>
  <dcterms:created xsi:type="dcterms:W3CDTF">2018-03-08T08:36:00Z</dcterms:created>
  <dcterms:modified xsi:type="dcterms:W3CDTF">2018-04-05T12:26:42Z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