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64" r:id="rId16"/>
    <p:sldId id="265" r:id="rId17"/>
    <p:sldId id="278" r:id="rId18"/>
    <p:sldId id="280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B4"/>
    <a:srgbClr val="F95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50540-AB36-4277-8BB0-33AFEE66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F5252-6A48-4C67-9F68-9EACCD5E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ECD83-5D3A-4892-A23C-09A0953E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937A9-8F1A-4784-8BCC-04C2B6B6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0E41A-5747-4643-9649-BA3DA8A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4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46A5-A7FE-4CDB-8FE6-67CF7B9A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C8E2A-AD89-40A4-9F9C-EA9DC2017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D6133-2A96-410D-9033-144C9EE5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1FF8-065D-4EE0-9C7E-C8EBEC50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04BAA-7385-43EA-BCF1-D4982523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A113AE-C8DA-4F9F-B6C9-D06C4377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BD496-FBDE-4A9E-812C-39E79F06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103FE-1175-4D4E-B40A-680E28D6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7A69-9317-462A-BA26-573C3461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D1128-B473-4E36-B972-F67895E6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DA55-3168-47D8-B7A1-1140D5F7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94CD5-9E10-4ABC-A175-8020C0A6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9EFDD-273E-46E2-A9CE-DDD96ECD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DA1A7-A174-42FE-8F5F-EDBEBBF3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4ADE6-D4CA-4398-A8A7-BDC4279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B39B-9AE1-4E9A-9268-DF9BEA09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58883-E7EC-4DEF-B6D7-EB7596B4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7D39-63E8-487A-A41C-33D0DFC1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ADDDB-3F50-4C69-B731-F07DF496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ABAA7-8A4D-4680-94AA-BB586797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3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3FF2-D276-484E-8A6D-CEA140B3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C29CF-484C-4EB8-8693-EFA5E5643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685F4-0CB1-4EA8-B506-97E3CB23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5386E-857D-4508-8350-FC5380AA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08D8-4149-49A0-B03B-27E66215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D56FC-B54E-490C-AA4E-2F110E33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0B671-1562-4844-9810-A9662137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0D7AC-0B02-4770-9A1A-AF307093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1863A-C994-4084-9FAE-CC5BF8353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8A512-F356-4256-907F-0796E22EB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D5316-09B0-45FB-82AB-5252A9EF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FF7CD-C314-4634-A75E-D0A5535A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3A0434-7B89-4627-BF17-99147D49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70DAA-FE3D-43A3-8BB7-F198F95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0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07E2-3E65-4AE2-9BB7-BC76A318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6CBCD-1B02-4CCA-9B99-69CA4239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AFC1E-3270-4C74-9402-27C12270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06BBBD-E856-4AF8-B0BF-E274B23A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411E7D-732B-4D35-8791-C31929C3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82AC08-EDE1-44F4-A9FC-9A4E7CDD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4919D-90F5-4F64-BF3E-04B5C5D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6417-4340-4C85-A70A-34EF250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7025D-1E1E-41DD-BBC9-DF606092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E5E6B-A342-4519-88F9-766CBAE7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9A537-631F-4BF7-AC1C-FEDF460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F0D5E-4A95-4731-A6A3-F3361D28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5579-96B2-4270-A153-896694B9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7B0A8-D6CD-4C84-BFAA-5CB1DB8E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60C6C-585C-46CB-BD8B-342567519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EBABE-90A2-4196-A3F4-B88BCD9DB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9AC79-92D0-4812-AF1F-26F791FB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19605-2139-4179-8420-498E113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2DD15-739B-456E-829D-96C343B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0856B-5A09-499B-A7C5-FA8EE84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43188-07B3-44A8-9FB6-89ABD894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CB59F-4A00-4E40-A34F-58C7A8261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67E9-F95E-44FA-B0CE-54C6A61C34B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D59D0-F9EE-416C-B797-41718AD48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469D1-0BE9-4E34-A157-10AB8CF68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4157932"/>
            <a:ext cx="12192000" cy="2700068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715993" y="871268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충남대학교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6AE6A-672B-42EE-A6B2-6EF4E34E5A18}"/>
              </a:ext>
            </a:extLst>
          </p:cNvPr>
          <p:cNvSpPr txBox="1"/>
          <p:nvPr/>
        </p:nvSpPr>
        <p:spPr>
          <a:xfrm>
            <a:off x="715992" y="1500996"/>
            <a:ext cx="75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수입화물 우범도 예측 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경진대회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3577A-0B46-48E4-8FE8-80ECA0244BF9}"/>
              </a:ext>
            </a:extLst>
          </p:cNvPr>
          <p:cNvSpPr/>
          <p:nvPr/>
        </p:nvSpPr>
        <p:spPr>
          <a:xfrm>
            <a:off x="715992" y="2972036"/>
            <a:ext cx="2191105" cy="1473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F79CE-2956-4F1F-8FAA-EA8EBC67E43C}"/>
              </a:ext>
            </a:extLst>
          </p:cNvPr>
          <p:cNvSpPr txBox="1"/>
          <p:nvPr/>
        </p:nvSpPr>
        <p:spPr>
          <a:xfrm>
            <a:off x="715992" y="3167497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혼팀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201802161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조은빈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87B09-8285-4EF7-AD7C-6B743D9ED6D0}"/>
              </a:ext>
            </a:extLst>
          </p:cNvPr>
          <p:cNvSpPr txBox="1"/>
          <p:nvPr/>
        </p:nvSpPr>
        <p:spPr>
          <a:xfrm>
            <a:off x="715992" y="4461526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CONTACT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B4B58-1BA1-44B1-AAD5-9BDA5F33D73E}"/>
              </a:ext>
            </a:extLst>
          </p:cNvPr>
          <p:cNvSpPr txBox="1"/>
          <p:nvPr/>
        </p:nvSpPr>
        <p:spPr>
          <a:xfrm>
            <a:off x="1026525" y="4903619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010-9551-3735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334E05-4704-449E-BB6C-80D8F29B676B}"/>
              </a:ext>
            </a:extLst>
          </p:cNvPr>
          <p:cNvSpPr txBox="1"/>
          <p:nvPr/>
        </p:nvSpPr>
        <p:spPr>
          <a:xfrm>
            <a:off x="1026525" y="5163191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sag06051@naver.com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00CBEF-4012-4064-9489-39C73E156E93}"/>
              </a:ext>
            </a:extLst>
          </p:cNvPr>
          <p:cNvSpPr txBox="1"/>
          <p:nvPr/>
        </p:nvSpPr>
        <p:spPr>
          <a:xfrm>
            <a:off x="715993" y="4908722"/>
            <a:ext cx="310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778B8-EACF-4AC1-935B-75A67B39AF9A}"/>
              </a:ext>
            </a:extLst>
          </p:cNvPr>
          <p:cNvSpPr txBox="1"/>
          <p:nvPr/>
        </p:nvSpPr>
        <p:spPr>
          <a:xfrm>
            <a:off x="715993" y="5164015"/>
            <a:ext cx="310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F4AEA3-D698-4E75-B894-1C574CFFC356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1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F2984-E003-4962-8BF0-9F795770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"/>
          <a:stretch/>
        </p:blipFill>
        <p:spPr>
          <a:xfrm>
            <a:off x="336429" y="1488899"/>
            <a:ext cx="11645900" cy="1940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5A2520-63DF-4459-BE39-54830E7A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9" y="4655279"/>
            <a:ext cx="11662612" cy="1102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182C4-8986-4C1D-A1C4-6E3FC4E36880}"/>
              </a:ext>
            </a:extLst>
          </p:cNvPr>
          <p:cNvSpPr txBox="1"/>
          <p:nvPr/>
        </p:nvSpPr>
        <p:spPr>
          <a:xfrm>
            <a:off x="3118361" y="3488141"/>
            <a:ext cx="608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 데이터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8F4DC-F925-4A04-9440-11D95036CB91}"/>
              </a:ext>
            </a:extLst>
          </p:cNvPr>
          <p:cNvSpPr txBox="1"/>
          <p:nvPr/>
        </p:nvSpPr>
        <p:spPr>
          <a:xfrm>
            <a:off x="3118361" y="5836572"/>
            <a:ext cx="608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후 데이터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4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CF30A-A243-4DAA-A5F8-999665E8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4" y="1092576"/>
            <a:ext cx="4818340" cy="1746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D94E1-495E-4AD9-9FEB-2A8EBB9CF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31" y="1156438"/>
            <a:ext cx="5346940" cy="1264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00ECB6-169A-41AA-96ED-31A019CB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1092"/>
            <a:ext cx="12192000" cy="11225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E0D1C54-0A38-4C12-B75B-1023A04653E7}"/>
              </a:ext>
            </a:extLst>
          </p:cNvPr>
          <p:cNvGrpSpPr/>
          <p:nvPr/>
        </p:nvGrpSpPr>
        <p:grpSpPr>
          <a:xfrm>
            <a:off x="3107675" y="2420547"/>
            <a:ext cx="6074426" cy="2420546"/>
            <a:chOff x="3107675" y="2420547"/>
            <a:chExt cx="6074426" cy="2420546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E5D2461D-98EE-4968-B942-D44075C0DC95}"/>
                </a:ext>
              </a:extLst>
            </p:cNvPr>
            <p:cNvCxnSpPr>
              <a:stCxn id="3" idx="2"/>
              <a:endCxn id="14" idx="0"/>
            </p:cNvCxnSpPr>
            <p:nvPr/>
          </p:nvCxnSpPr>
          <p:spPr>
            <a:xfrm rot="16200000" flipH="1">
              <a:off x="3600755" y="2345846"/>
              <a:ext cx="2002165" cy="2988326"/>
            </a:xfrm>
            <a:prstGeom prst="bentConnector3">
              <a:avLst/>
            </a:prstGeom>
            <a:ln>
              <a:solidFill>
                <a:srgbClr val="FCB2B4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FE0A4366-902E-4B00-93C9-52304288CB4B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rot="5400000">
              <a:off x="6428778" y="2087769"/>
              <a:ext cx="2420546" cy="3086101"/>
            </a:xfrm>
            <a:prstGeom prst="bentConnector3">
              <a:avLst>
                <a:gd name="adj1" fmla="val 58919"/>
              </a:avLst>
            </a:prstGeom>
            <a:ln>
              <a:solidFill>
                <a:srgbClr val="FCB2B4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42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779B6-E457-40FC-8EDD-D9BBC792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883737"/>
            <a:ext cx="8058150" cy="86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BAAE2C-996A-475C-AF50-69E1424EDEDB}"/>
              </a:ext>
            </a:extLst>
          </p:cNvPr>
          <p:cNvSpPr txBox="1"/>
          <p:nvPr/>
        </p:nvSpPr>
        <p:spPr>
          <a:xfrm>
            <a:off x="2651382" y="3888572"/>
            <a:ext cx="68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훈련 데이터와 테스트 데이터를 랜덤하게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90:10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분리한다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14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AAE2C-996A-475C-AF50-69E1424EDEDB}"/>
              </a:ext>
            </a:extLst>
          </p:cNvPr>
          <p:cNvSpPr txBox="1"/>
          <p:nvPr/>
        </p:nvSpPr>
        <p:spPr>
          <a:xfrm>
            <a:off x="871259" y="1073798"/>
            <a:ext cx="68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범주형 데이터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One-Hot Encoding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15CC6B-D855-4AE8-AB7B-BB57F3B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99" y="3830012"/>
            <a:ext cx="6439642" cy="24357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8C8590-5B6E-4D61-A77B-6D7F86CE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58" y="1497969"/>
            <a:ext cx="7119925" cy="20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5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AAE2C-996A-475C-AF50-69E1424EDEDB}"/>
              </a:ext>
            </a:extLst>
          </p:cNvPr>
          <p:cNvSpPr txBox="1"/>
          <p:nvPr/>
        </p:nvSpPr>
        <p:spPr>
          <a:xfrm>
            <a:off x="2651381" y="4613565"/>
            <a:ext cx="68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끝난 데이터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(column : 263)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EDB737-4887-45F2-9485-4512A333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2" y="2832988"/>
            <a:ext cx="10515597" cy="1305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2C9C50-8F2E-487C-8B50-4F55879124E0}"/>
              </a:ext>
            </a:extLst>
          </p:cNvPr>
          <p:cNvSpPr txBox="1"/>
          <p:nvPr/>
        </p:nvSpPr>
        <p:spPr>
          <a:xfrm>
            <a:off x="11119449" y="3154884"/>
            <a:ext cx="9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…….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08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훈련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90DF3-7B51-488D-B7B3-F487AF37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08" y="1048231"/>
            <a:ext cx="7667625" cy="5295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F203046-C629-4AA0-89BB-13362605FE84}"/>
              </a:ext>
            </a:extLst>
          </p:cNvPr>
          <p:cNvSpPr txBox="1"/>
          <p:nvPr/>
        </p:nvSpPr>
        <p:spPr>
          <a:xfrm>
            <a:off x="4752230" y="1573768"/>
            <a:ext cx="230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생성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EE9E01-DE18-400F-898B-B277C99D36B9}"/>
              </a:ext>
            </a:extLst>
          </p:cNvPr>
          <p:cNvSpPr txBox="1"/>
          <p:nvPr/>
        </p:nvSpPr>
        <p:spPr>
          <a:xfrm>
            <a:off x="5425330" y="2283971"/>
            <a:ext cx="230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파라미터 지정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D0DBEE-BC8D-4C2D-B8D0-05CE35B1F1DC}"/>
              </a:ext>
            </a:extLst>
          </p:cNvPr>
          <p:cNvSpPr txBox="1"/>
          <p:nvPr/>
        </p:nvSpPr>
        <p:spPr>
          <a:xfrm>
            <a:off x="6708030" y="3774283"/>
            <a:ext cx="230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en-US" altLang="ko-KR" dirty="0" err="1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KFold</a:t>
            </a:r>
            <a:r>
              <a:rPr lang="en-US" altLang="ko-KR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BE5C86-AC05-4129-8FDD-0773EA8A6F6E}"/>
              </a:ext>
            </a:extLst>
          </p:cNvPr>
          <p:cNvSpPr txBox="1"/>
          <p:nvPr/>
        </p:nvSpPr>
        <p:spPr>
          <a:xfrm>
            <a:off x="8270130" y="5059207"/>
            <a:ext cx="230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학습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FB7558-C29E-4130-B495-0EE50FCA4F03}"/>
              </a:ext>
            </a:extLst>
          </p:cNvPr>
          <p:cNvSpPr txBox="1"/>
          <p:nvPr/>
        </p:nvSpPr>
        <p:spPr>
          <a:xfrm>
            <a:off x="5510897" y="5701669"/>
            <a:ext cx="44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최적의 파라미터로 </a:t>
            </a:r>
            <a:r>
              <a:rPr lang="en-US" altLang="ko-KR" dirty="0" err="1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xgboost</a:t>
            </a:r>
            <a:r>
              <a:rPr lang="ko-KR" altLang="en-US" dirty="0">
                <a:solidFill>
                  <a:srgbClr val="F9505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모델 생성</a:t>
            </a:r>
          </a:p>
        </p:txBody>
      </p:sp>
    </p:spTree>
    <p:extLst>
      <p:ext uri="{BB962C8B-B14F-4D97-AF65-F5344CB8AC3E}">
        <p14:creationId xmlns:p14="http://schemas.microsoft.com/office/powerpoint/2010/main" val="330583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훈련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4FE1B-5894-4850-A080-8D0BF6E1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38" y="1716438"/>
            <a:ext cx="4534008" cy="3248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C69981-52F0-42E8-ABEB-41CE71A6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93" y="1532730"/>
            <a:ext cx="5825142" cy="379253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0AABE2-C8B6-44CE-8F1E-74B19CDDF591}"/>
              </a:ext>
            </a:extLst>
          </p:cNvPr>
          <p:cNvSpPr/>
          <p:nvPr/>
        </p:nvSpPr>
        <p:spPr>
          <a:xfrm>
            <a:off x="6862904" y="4780289"/>
            <a:ext cx="4565475" cy="286788"/>
          </a:xfrm>
          <a:prstGeom prst="rect">
            <a:avLst/>
          </a:prstGeom>
          <a:solidFill>
            <a:srgbClr val="F95054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57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성능 평가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D8F70-86E2-414C-AD75-937FF0BC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30" y="2171172"/>
            <a:ext cx="5063981" cy="2515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8E33C-BBC9-4A98-BFF2-D03BFF1D2E94}"/>
              </a:ext>
            </a:extLst>
          </p:cNvPr>
          <p:cNvSpPr/>
          <p:nvPr/>
        </p:nvSpPr>
        <p:spPr>
          <a:xfrm>
            <a:off x="3813262" y="4297689"/>
            <a:ext cx="4565475" cy="286788"/>
          </a:xfrm>
          <a:prstGeom prst="rect">
            <a:avLst/>
          </a:prstGeom>
          <a:solidFill>
            <a:srgbClr val="F95054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0D7BF4-0852-4178-AE3E-66D5D7ED8CB5}"/>
              </a:ext>
            </a:extLst>
          </p:cNvPr>
          <p:cNvSpPr txBox="1"/>
          <p:nvPr/>
        </p:nvSpPr>
        <p:spPr>
          <a:xfrm>
            <a:off x="2651381" y="4956465"/>
            <a:ext cx="68892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예측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컬럼 수를 많이 줄였음에도 예시코드와 비슷한 성능이 도출되었다</a:t>
            </a:r>
            <a:endParaRPr lang="ko-KR" altLang="en-US" sz="1600" b="1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3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성능 평가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FAA561-9E63-4957-95C8-76029F5D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59" y="1524000"/>
            <a:ext cx="3581400" cy="381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3EEE27-15C3-4D48-B749-94C6E604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65" y="2189186"/>
            <a:ext cx="5838822" cy="26725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D1C455-2815-4AC1-9975-99686AF89EA9}"/>
              </a:ext>
            </a:extLst>
          </p:cNvPr>
          <p:cNvSpPr txBox="1"/>
          <p:nvPr/>
        </p:nvSpPr>
        <p:spPr>
          <a:xfrm>
            <a:off x="2473103" y="5639646"/>
            <a:ext cx="68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검사율에 따른 적중률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적발률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40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4157932"/>
            <a:ext cx="12192000" cy="2700068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715993" y="871268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충남대학교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6AE6A-672B-42EE-A6B2-6EF4E34E5A18}"/>
              </a:ext>
            </a:extLst>
          </p:cNvPr>
          <p:cNvSpPr txBox="1"/>
          <p:nvPr/>
        </p:nvSpPr>
        <p:spPr>
          <a:xfrm>
            <a:off x="715992" y="1500996"/>
            <a:ext cx="7548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3577A-0B46-48E4-8FE8-80ECA0244BF9}"/>
              </a:ext>
            </a:extLst>
          </p:cNvPr>
          <p:cNvSpPr/>
          <p:nvPr/>
        </p:nvSpPr>
        <p:spPr>
          <a:xfrm>
            <a:off x="715992" y="2972036"/>
            <a:ext cx="2191105" cy="1473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F79CE-2956-4F1F-8FAA-EA8EBC67E43C}"/>
              </a:ext>
            </a:extLst>
          </p:cNvPr>
          <p:cNvSpPr txBox="1"/>
          <p:nvPr/>
        </p:nvSpPr>
        <p:spPr>
          <a:xfrm>
            <a:off x="715992" y="3167497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혼팀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201802161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조은빈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78708-5CA5-4446-B898-4753B657785D}"/>
              </a:ext>
            </a:extLst>
          </p:cNvPr>
          <p:cNvSpPr txBox="1"/>
          <p:nvPr/>
        </p:nvSpPr>
        <p:spPr>
          <a:xfrm>
            <a:off x="715992" y="4461526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CONTACT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0A605-6C21-4208-B9EB-18C0261C8683}"/>
              </a:ext>
            </a:extLst>
          </p:cNvPr>
          <p:cNvSpPr txBox="1"/>
          <p:nvPr/>
        </p:nvSpPr>
        <p:spPr>
          <a:xfrm>
            <a:off x="1026525" y="4903619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010-9551-3735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3224F3-AA35-458D-BA6B-871D8A061779}"/>
              </a:ext>
            </a:extLst>
          </p:cNvPr>
          <p:cNvSpPr txBox="1"/>
          <p:nvPr/>
        </p:nvSpPr>
        <p:spPr>
          <a:xfrm>
            <a:off x="1026525" y="5163191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sag06051@naver.com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991E9-E287-43F5-9157-29DDE0A966FE}"/>
              </a:ext>
            </a:extLst>
          </p:cNvPr>
          <p:cNvSpPr txBox="1"/>
          <p:nvPr/>
        </p:nvSpPr>
        <p:spPr>
          <a:xfrm>
            <a:off x="715993" y="4908722"/>
            <a:ext cx="310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72515D-9563-4708-9CB0-8F793D719396}"/>
              </a:ext>
            </a:extLst>
          </p:cNvPr>
          <p:cNvSpPr txBox="1"/>
          <p:nvPr/>
        </p:nvSpPr>
        <p:spPr>
          <a:xfrm>
            <a:off x="715993" y="5164015"/>
            <a:ext cx="310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706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2658230" y="1786970"/>
            <a:ext cx="192815" cy="192815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71D15F-0EB2-43EC-99E7-DF96EDB13401}"/>
              </a:ext>
            </a:extLst>
          </p:cNvPr>
          <p:cNvSpPr txBox="1"/>
          <p:nvPr/>
        </p:nvSpPr>
        <p:spPr>
          <a:xfrm>
            <a:off x="1426169" y="2156605"/>
            <a:ext cx="26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CBC06B-1E48-4F3E-A196-67E31A4D47A8}"/>
              </a:ext>
            </a:extLst>
          </p:cNvPr>
          <p:cNvSpPr/>
          <p:nvPr/>
        </p:nvSpPr>
        <p:spPr>
          <a:xfrm>
            <a:off x="2009302" y="2715927"/>
            <a:ext cx="1496555" cy="51626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4522F0-8A66-401D-839B-2AE256979497}"/>
              </a:ext>
            </a:extLst>
          </p:cNvPr>
          <p:cNvSpPr txBox="1"/>
          <p:nvPr/>
        </p:nvSpPr>
        <p:spPr>
          <a:xfrm>
            <a:off x="1653400" y="3055422"/>
            <a:ext cx="219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AA132C-29E5-48E5-AD6F-355DAF8AB60D}"/>
              </a:ext>
            </a:extLst>
          </p:cNvPr>
          <p:cNvSpPr txBox="1"/>
          <p:nvPr/>
        </p:nvSpPr>
        <p:spPr>
          <a:xfrm>
            <a:off x="1653400" y="3445416"/>
            <a:ext cx="219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D237BA-D204-48B0-8DB3-34758640158F}"/>
              </a:ext>
            </a:extLst>
          </p:cNvPr>
          <p:cNvSpPr txBox="1"/>
          <p:nvPr/>
        </p:nvSpPr>
        <p:spPr>
          <a:xfrm>
            <a:off x="1653400" y="3835410"/>
            <a:ext cx="219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454B9-9421-4948-A059-C7534B1E070D}"/>
              </a:ext>
            </a:extLst>
          </p:cNvPr>
          <p:cNvSpPr txBox="1"/>
          <p:nvPr/>
        </p:nvSpPr>
        <p:spPr>
          <a:xfrm>
            <a:off x="1653400" y="4225405"/>
            <a:ext cx="219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 훈련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A1311E9-9B91-4749-BBDC-D060787CA298}"/>
              </a:ext>
            </a:extLst>
          </p:cNvPr>
          <p:cNvCxnSpPr>
            <a:cxnSpLocks/>
          </p:cNvCxnSpPr>
          <p:nvPr/>
        </p:nvCxnSpPr>
        <p:spPr>
          <a:xfrm>
            <a:off x="0" y="1889185"/>
            <a:ext cx="2587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BB35A6-C3C8-4AA7-A12A-FC31A955334C}"/>
              </a:ext>
            </a:extLst>
          </p:cNvPr>
          <p:cNvSpPr txBox="1"/>
          <p:nvPr/>
        </p:nvSpPr>
        <p:spPr>
          <a:xfrm>
            <a:off x="1653400" y="4615400"/>
            <a:ext cx="219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 성능 평가</a:t>
            </a:r>
          </a:p>
        </p:txBody>
      </p:sp>
    </p:spTree>
    <p:extLst>
      <p:ext uri="{BB962C8B-B14F-4D97-AF65-F5344CB8AC3E}">
        <p14:creationId xmlns:p14="http://schemas.microsoft.com/office/powerpoint/2010/main" val="217414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C0250B5-3372-4F27-99F4-66523ADDAF7D}"/>
              </a:ext>
            </a:extLst>
          </p:cNvPr>
          <p:cNvSpPr/>
          <p:nvPr/>
        </p:nvSpPr>
        <p:spPr>
          <a:xfrm>
            <a:off x="871258" y="1145712"/>
            <a:ext cx="10118473" cy="5001065"/>
          </a:xfrm>
          <a:prstGeom prst="roundRect">
            <a:avLst>
              <a:gd name="adj" fmla="val 12380"/>
            </a:avLst>
          </a:prstGeom>
          <a:solidFill>
            <a:srgbClr val="F9505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5A2AFF-ABE7-4F3D-B1DF-4B8599173D78}"/>
              </a:ext>
            </a:extLst>
          </p:cNvPr>
          <p:cNvSpPr txBox="1"/>
          <p:nvPr/>
        </p:nvSpPr>
        <p:spPr>
          <a:xfrm>
            <a:off x="1371602" y="2220539"/>
            <a:ext cx="15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endParaRPr lang="en-US" altLang="ko-KR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E51EF0-584F-4338-B416-D490AB84120B}"/>
              </a:ext>
            </a:extLst>
          </p:cNvPr>
          <p:cNvSpPr txBox="1"/>
          <p:nvPr/>
        </p:nvSpPr>
        <p:spPr>
          <a:xfrm>
            <a:off x="1524000" y="282678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활용하여 우리나라로 수입되는 화물의 우범도를 예측하는 모델 개발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6339-C03B-4E45-9968-59D4FFC96BF7}"/>
              </a:ext>
            </a:extLst>
          </p:cNvPr>
          <p:cNvSpPr txBox="1"/>
          <p:nvPr/>
        </p:nvSpPr>
        <p:spPr>
          <a:xfrm>
            <a:off x="1371602" y="3770621"/>
            <a:ext cx="205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및 목적</a:t>
            </a:r>
            <a:endParaRPr lang="en-US" altLang="ko-KR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9EDD17-AFA4-421B-98BE-EF76FBDABDE1}"/>
              </a:ext>
            </a:extLst>
          </p:cNvPr>
          <p:cNvSpPr txBox="1"/>
          <p:nvPr/>
        </p:nvSpPr>
        <p:spPr>
          <a:xfrm>
            <a:off x="1524000" y="427477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수입 화물 검사 인력의 한계를 극복하기 위해 고위험물품을 선별하여 선제적으로 차단하는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개발한다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6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42ED2-98A7-46C4-86CD-A6E7D32ADDFF}"/>
              </a:ext>
            </a:extLst>
          </p:cNvPr>
          <p:cNvSpPr txBox="1"/>
          <p:nvPr/>
        </p:nvSpPr>
        <p:spPr>
          <a:xfrm>
            <a:off x="1026525" y="2190718"/>
            <a:ext cx="35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신고일자에 따른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우범률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분석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B2B30F-A46A-42D8-A44A-08FEE5801FB4}"/>
              </a:ext>
            </a:extLst>
          </p:cNvPr>
          <p:cNvSpPr/>
          <p:nvPr/>
        </p:nvSpPr>
        <p:spPr>
          <a:xfrm>
            <a:off x="7941201" y="2331533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EEC2B4-8BF4-4EE5-B56C-1AB7BA27EBA2}"/>
              </a:ext>
            </a:extLst>
          </p:cNvPr>
          <p:cNvSpPr/>
          <p:nvPr/>
        </p:nvSpPr>
        <p:spPr>
          <a:xfrm>
            <a:off x="7941201" y="3753355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9762C-8ED6-4457-9F48-AAD4157E49E6}"/>
              </a:ext>
            </a:extLst>
          </p:cNvPr>
          <p:cNvSpPr/>
          <p:nvPr/>
        </p:nvSpPr>
        <p:spPr>
          <a:xfrm>
            <a:off x="7941201" y="2787577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C82821-3D96-4569-B390-259DAB67419F}"/>
              </a:ext>
            </a:extLst>
          </p:cNvPr>
          <p:cNvSpPr/>
          <p:nvPr/>
        </p:nvSpPr>
        <p:spPr>
          <a:xfrm>
            <a:off x="7941201" y="4222099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98BFF8-4627-4699-BCD5-D5BC240F82DD}"/>
              </a:ext>
            </a:extLst>
          </p:cNvPr>
          <p:cNvSpPr/>
          <p:nvPr/>
        </p:nvSpPr>
        <p:spPr>
          <a:xfrm>
            <a:off x="7941202" y="2331533"/>
            <a:ext cx="780752" cy="379379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6A2E5B-8E4A-4AB2-B04A-BCA3C766A249}"/>
              </a:ext>
            </a:extLst>
          </p:cNvPr>
          <p:cNvSpPr/>
          <p:nvPr/>
        </p:nvSpPr>
        <p:spPr>
          <a:xfrm>
            <a:off x="7941201" y="3753355"/>
            <a:ext cx="491599" cy="379379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53978-F7B3-4CFD-85E8-2FF2473A35B6}"/>
              </a:ext>
            </a:extLst>
          </p:cNvPr>
          <p:cNvSpPr/>
          <p:nvPr/>
        </p:nvSpPr>
        <p:spPr>
          <a:xfrm>
            <a:off x="7941201" y="2787577"/>
            <a:ext cx="2539645" cy="379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8AA2E8-1BDD-4FCC-910C-0A6F9D83F1D7}"/>
              </a:ext>
            </a:extLst>
          </p:cNvPr>
          <p:cNvSpPr/>
          <p:nvPr/>
        </p:nvSpPr>
        <p:spPr>
          <a:xfrm>
            <a:off x="7941201" y="4222099"/>
            <a:ext cx="1624523" cy="379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32E78-BDD9-45CE-BDC8-FD7E25978A42}"/>
              </a:ext>
            </a:extLst>
          </p:cNvPr>
          <p:cNvSpPr txBox="1"/>
          <p:nvPr/>
        </p:nvSpPr>
        <p:spPr>
          <a:xfrm>
            <a:off x="8753462" y="2374902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11256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7D0C6-DACD-4696-B805-B28B95402ABA}"/>
              </a:ext>
            </a:extLst>
          </p:cNvPr>
          <p:cNvSpPr txBox="1"/>
          <p:nvPr/>
        </p:nvSpPr>
        <p:spPr>
          <a:xfrm>
            <a:off x="8447208" y="3804543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6316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86E04-2193-462A-8AC1-67D131EAF9BC}"/>
              </a:ext>
            </a:extLst>
          </p:cNvPr>
          <p:cNvSpPr txBox="1"/>
          <p:nvPr/>
        </p:nvSpPr>
        <p:spPr>
          <a:xfrm>
            <a:off x="10544346" y="2819703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36974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4B05A-35A3-4114-AB26-E9E5215159E5}"/>
              </a:ext>
            </a:extLst>
          </p:cNvPr>
          <p:cNvSpPr txBox="1"/>
          <p:nvPr/>
        </p:nvSpPr>
        <p:spPr>
          <a:xfrm>
            <a:off x="9643546" y="4251601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22291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A490A-D12C-4B61-95FE-41027519467D}"/>
              </a:ext>
            </a:extLst>
          </p:cNvPr>
          <p:cNvSpPr txBox="1"/>
          <p:nvPr/>
        </p:nvSpPr>
        <p:spPr>
          <a:xfrm>
            <a:off x="6863599" y="3773766"/>
            <a:ext cx="959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9505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10~3</a:t>
            </a:r>
            <a:r>
              <a:rPr lang="ko-KR" altLang="en-US" sz="1600" dirty="0">
                <a:solidFill>
                  <a:srgbClr val="F9505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55265-6075-430C-99A2-BE6F534FB149}"/>
              </a:ext>
            </a:extLst>
          </p:cNvPr>
          <p:cNvSpPr txBox="1"/>
          <p:nvPr/>
        </p:nvSpPr>
        <p:spPr>
          <a:xfrm>
            <a:off x="6897057" y="2331533"/>
            <a:ext cx="85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9505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4~9</a:t>
            </a:r>
            <a:r>
              <a:rPr lang="ko-KR" altLang="en-US" sz="1600" dirty="0">
                <a:solidFill>
                  <a:srgbClr val="F9505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7231AD-2480-4952-8DE5-29B093D9B52E}"/>
              </a:ext>
            </a:extLst>
          </p:cNvPr>
          <p:cNvSpPr txBox="1"/>
          <p:nvPr/>
        </p:nvSpPr>
        <p:spPr>
          <a:xfrm>
            <a:off x="6863598" y="4242511"/>
            <a:ext cx="959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10~3</a:t>
            </a:r>
            <a:r>
              <a:rPr lang="ko-KR" altLang="en-US" sz="1600" dirty="0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AE7F96-8A46-4496-BDD4-7A8F4378F37D}"/>
              </a:ext>
            </a:extLst>
          </p:cNvPr>
          <p:cNvSpPr txBox="1"/>
          <p:nvPr/>
        </p:nvSpPr>
        <p:spPr>
          <a:xfrm>
            <a:off x="6897057" y="2807989"/>
            <a:ext cx="85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4~9</a:t>
            </a:r>
            <a:r>
              <a:rPr lang="ko-KR" altLang="en-US" sz="1600" dirty="0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BFD043-86D2-4DA9-95FD-70AB7954CE61}"/>
              </a:ext>
            </a:extLst>
          </p:cNvPr>
          <p:cNvSpPr txBox="1"/>
          <p:nvPr/>
        </p:nvSpPr>
        <p:spPr>
          <a:xfrm>
            <a:off x="1377607" y="2709072"/>
            <a:ext cx="471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Try 1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달을 반으로 갈라서 월초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월말로 구분한다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27BA0D-36EC-4DD5-B242-35AFEC06F2C6}"/>
              </a:ext>
            </a:extLst>
          </p:cNvPr>
          <p:cNvSpPr txBox="1"/>
          <p:nvPr/>
        </p:nvSpPr>
        <p:spPr>
          <a:xfrm>
            <a:off x="1377607" y="3285020"/>
            <a:ext cx="471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Try 2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분기별로 나눈다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CE0B39-2600-47BE-9408-4F5E3B52C352}"/>
              </a:ext>
            </a:extLst>
          </p:cNvPr>
          <p:cNvSpPr txBox="1"/>
          <p:nvPr/>
        </p:nvSpPr>
        <p:spPr>
          <a:xfrm>
            <a:off x="1377606" y="3870793"/>
            <a:ext cx="4921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Try 3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더울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추울 때를 구분해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10~3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4~9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월로 나눈다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-&gt;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데이터와 우범 데이터의 차이가 가장 크다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B75EE9-6CC9-4210-BD96-E70F6744E31A}"/>
              </a:ext>
            </a:extLst>
          </p:cNvPr>
          <p:cNvSpPr/>
          <p:nvPr/>
        </p:nvSpPr>
        <p:spPr>
          <a:xfrm>
            <a:off x="9448709" y="5072034"/>
            <a:ext cx="780752" cy="105649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4F9C024-DDA5-4EF4-8BB4-FC3A4C5B1FAB}"/>
              </a:ext>
            </a:extLst>
          </p:cNvPr>
          <p:cNvSpPr/>
          <p:nvPr/>
        </p:nvSpPr>
        <p:spPr>
          <a:xfrm>
            <a:off x="9465655" y="5291034"/>
            <a:ext cx="780752" cy="105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D2DFDB-50C8-46ED-A906-D28BB7644B36}"/>
              </a:ext>
            </a:extLst>
          </p:cNvPr>
          <p:cNvSpPr txBox="1"/>
          <p:nvPr/>
        </p:nvSpPr>
        <p:spPr>
          <a:xfrm>
            <a:off x="10314455" y="4927143"/>
            <a:ext cx="68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9505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정상</a:t>
            </a:r>
            <a:endParaRPr lang="ko-KR" altLang="en-US" sz="1600" dirty="0">
              <a:solidFill>
                <a:srgbClr val="F9505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D742CF-3E8D-4AAF-87CB-7B1656E963DD}"/>
              </a:ext>
            </a:extLst>
          </p:cNvPr>
          <p:cNvSpPr txBox="1"/>
          <p:nvPr/>
        </p:nvSpPr>
        <p:spPr>
          <a:xfrm>
            <a:off x="10314455" y="5188999"/>
            <a:ext cx="959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우범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96FBC-6A79-4CA5-85F6-072B27ED8C5C}"/>
              </a:ext>
            </a:extLst>
          </p:cNvPr>
          <p:cNvSpPr/>
          <p:nvPr/>
        </p:nvSpPr>
        <p:spPr>
          <a:xfrm>
            <a:off x="9230289" y="4890064"/>
            <a:ext cx="1749456" cy="65490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42ED2-98A7-46C4-86CD-A6E7D32ADDFF}"/>
              </a:ext>
            </a:extLst>
          </p:cNvPr>
          <p:cNvSpPr txBox="1"/>
          <p:nvPr/>
        </p:nvSpPr>
        <p:spPr>
          <a:xfrm>
            <a:off x="1026525" y="2190718"/>
            <a:ext cx="42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해외거래처부호에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따른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우범률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분석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BFD043-86D2-4DA9-95FD-70AB7954CE61}"/>
              </a:ext>
            </a:extLst>
          </p:cNvPr>
          <p:cNvSpPr txBox="1"/>
          <p:nvPr/>
        </p:nvSpPr>
        <p:spPr>
          <a:xfrm>
            <a:off x="1377607" y="2709072"/>
            <a:ext cx="471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Try 1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부호의 첫 번째 문자로 묶는다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27BA0D-36EC-4DD5-B242-35AFEC06F2C6}"/>
              </a:ext>
            </a:extLst>
          </p:cNvPr>
          <p:cNvSpPr txBox="1"/>
          <p:nvPr/>
        </p:nvSpPr>
        <p:spPr>
          <a:xfrm>
            <a:off x="1377607" y="3285020"/>
            <a:ext cx="471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Try 2 : nan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 때와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nan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아닐 때로 구분한다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CE0B39-2600-47BE-9408-4F5E3B52C352}"/>
              </a:ext>
            </a:extLst>
          </p:cNvPr>
          <p:cNvSpPr txBox="1"/>
          <p:nvPr/>
        </p:nvSpPr>
        <p:spPr>
          <a:xfrm>
            <a:off x="1377606" y="3870793"/>
            <a:ext cx="4921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Try 3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정상과 우범의 비율에 따라 묶는다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부호가 복잡한 데이터는 모두 해당 방법을 사용한다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B0A44-6B0C-404B-AABE-58FC699C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1488797"/>
            <a:ext cx="2701919" cy="17299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3732E9-FDA6-461D-BFBD-3A681845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0" y="3747281"/>
            <a:ext cx="2860674" cy="18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2E81D0-4BB3-431D-8E6A-0DA8D43A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3" y="1628775"/>
            <a:ext cx="10315575" cy="3600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42F5B0-9C91-4AFD-BBA4-D1E2F53D5699}"/>
              </a:ext>
            </a:extLst>
          </p:cNvPr>
          <p:cNvSpPr txBox="1"/>
          <p:nvPr/>
        </p:nvSpPr>
        <p:spPr>
          <a:xfrm>
            <a:off x="3382983" y="5351114"/>
            <a:ext cx="50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특송업체부호에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따른 정상 및 우범 데이터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E590C3-8BAE-4112-B2F3-DAFF09222431}"/>
              </a:ext>
            </a:extLst>
          </p:cNvPr>
          <p:cNvSpPr txBox="1"/>
          <p:nvPr/>
        </p:nvSpPr>
        <p:spPr>
          <a:xfrm>
            <a:off x="2993855" y="5751224"/>
            <a:ext cx="620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부호가 많으면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One-Hot Encoding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했을 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Column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수가 크게 증가함</a:t>
            </a:r>
          </a:p>
        </p:txBody>
      </p:sp>
    </p:spTree>
    <p:extLst>
      <p:ext uri="{BB962C8B-B14F-4D97-AF65-F5344CB8AC3E}">
        <p14:creationId xmlns:p14="http://schemas.microsoft.com/office/powerpoint/2010/main" val="383975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26A16F-6F1E-479D-9106-D8AA3ABE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1" y="2266950"/>
            <a:ext cx="3105150" cy="2324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20F795-E568-4654-909E-F54D3EA529B1}"/>
              </a:ext>
            </a:extLst>
          </p:cNvPr>
          <p:cNvSpPr txBox="1"/>
          <p:nvPr/>
        </p:nvSpPr>
        <p:spPr>
          <a:xfrm>
            <a:off x="5489470" y="3215086"/>
            <a:ext cx="491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 과정에서 우범을 결정하는데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크게 작용하지 않은 변수를 삭제한다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1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2F5B0-9C91-4AFD-BBA4-D1E2F53D5699}"/>
              </a:ext>
            </a:extLst>
          </p:cNvPr>
          <p:cNvSpPr txBox="1"/>
          <p:nvPr/>
        </p:nvSpPr>
        <p:spPr>
          <a:xfrm>
            <a:off x="2045960" y="5609712"/>
            <a:ext cx="810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정상 데이터의 비율을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0.5, 0.3, 0.2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구간으로 나눠 데이터 값을 매칭한다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091F57-C54B-44DC-BD11-4E0D173D259F}"/>
              </a:ext>
            </a:extLst>
          </p:cNvPr>
          <p:cNvGrpSpPr/>
          <p:nvPr/>
        </p:nvGrpSpPr>
        <p:grpSpPr>
          <a:xfrm>
            <a:off x="1190406" y="1452068"/>
            <a:ext cx="3721186" cy="3856666"/>
            <a:chOff x="871259" y="1459367"/>
            <a:chExt cx="3721186" cy="38566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E8BEE5-8732-4CC2-99EB-63725C12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259" y="1459367"/>
              <a:ext cx="3721186" cy="385666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CAA0B2-0C85-44B7-82C4-9EE981182379}"/>
                </a:ext>
              </a:extLst>
            </p:cNvPr>
            <p:cNvSpPr/>
            <p:nvPr/>
          </p:nvSpPr>
          <p:spPr>
            <a:xfrm>
              <a:off x="1180137" y="2606799"/>
              <a:ext cx="2976112" cy="2303026"/>
            </a:xfrm>
            <a:prstGeom prst="rect">
              <a:avLst/>
            </a:prstGeom>
            <a:solidFill>
              <a:srgbClr val="F95054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C0ED67-6357-4B93-AEB5-BD669CDE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68" y="2328589"/>
            <a:ext cx="5859973" cy="22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473381-071E-4766-AA39-5EF446955B43}"/>
              </a:ext>
            </a:extLst>
          </p:cNvPr>
          <p:cNvCxnSpPr/>
          <p:nvPr/>
        </p:nvCxnSpPr>
        <p:spPr>
          <a:xfrm>
            <a:off x="33642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84B88-7945-46BE-8BE6-4A37687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49" y="2413273"/>
            <a:ext cx="5495925" cy="163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66EBAB-721D-47C4-B9CC-B9AEA5389B20}"/>
              </a:ext>
            </a:extLst>
          </p:cNvPr>
          <p:cNvSpPr txBox="1"/>
          <p:nvPr/>
        </p:nvSpPr>
        <p:spPr>
          <a:xfrm>
            <a:off x="715993" y="4435235"/>
            <a:ext cx="608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칼럼들에 대해 비율별로 데이터 값을 매칭한다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876BE4-D7E0-4DA1-BA83-78EA0233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93" y="2990463"/>
            <a:ext cx="4229100" cy="600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E9CD2-6520-4BAD-8063-2D66A948F700}"/>
              </a:ext>
            </a:extLst>
          </p:cNvPr>
          <p:cNvSpPr txBox="1"/>
          <p:nvPr/>
        </p:nvSpPr>
        <p:spPr>
          <a:xfrm>
            <a:off x="7466139" y="3814798"/>
            <a:ext cx="36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신고일자를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매칭한다</a:t>
            </a:r>
            <a:endParaRPr lang="ko-KR" altLang="en-US" dirty="0">
              <a:solidFill>
                <a:srgbClr val="F9505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42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530</Words>
  <Application>Microsoft Office PowerPoint</Application>
  <PresentationFormat>와이드스크린</PresentationFormat>
  <Paragraphs>106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조은빈</cp:lastModifiedBy>
  <cp:revision>37</cp:revision>
  <dcterms:created xsi:type="dcterms:W3CDTF">2019-06-14T03:10:38Z</dcterms:created>
  <dcterms:modified xsi:type="dcterms:W3CDTF">2021-05-23T02:50:35Z</dcterms:modified>
</cp:coreProperties>
</file>