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</p:sldIdLst>
  <p:sldSz cx="25199975" cy="5039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97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8102B"/>
    <a:srgbClr val="0F3D61"/>
    <a:srgbClr val="E5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 showGuides="1">
      <p:cViewPr varScale="1">
        <p:scale>
          <a:sx n="22" d="100"/>
          <a:sy n="22" d="100"/>
        </p:scale>
        <p:origin x="4908" y="84"/>
      </p:cViewPr>
      <p:guideLst>
        <p:guide orient="horz" pos="15897"/>
        <p:guide pos="7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의영 권" userId="b58940366360ff02" providerId="LiveId" clId="{B3CFE972-EBE3-47E1-BE97-340914112B35}"/>
    <pc:docChg chg="modSld">
      <pc:chgData name="의영 권" userId="b58940366360ff02" providerId="LiveId" clId="{B3CFE972-EBE3-47E1-BE97-340914112B35}" dt="2024-07-23T18:28:03.647" v="16" actId="20577"/>
      <pc:docMkLst>
        <pc:docMk/>
      </pc:docMkLst>
      <pc:sldChg chg="modSp mod">
        <pc:chgData name="의영 권" userId="b58940366360ff02" providerId="LiveId" clId="{B3CFE972-EBE3-47E1-BE97-340914112B35}" dt="2024-07-23T18:28:03.647" v="16" actId="20577"/>
        <pc:sldMkLst>
          <pc:docMk/>
          <pc:sldMk cId="3407235370" sldId="262"/>
        </pc:sldMkLst>
        <pc:spChg chg="mod">
          <ac:chgData name="의영 권" userId="b58940366360ff02" providerId="LiveId" clId="{B3CFE972-EBE3-47E1-BE97-340914112B35}" dt="2024-07-23T18:28:03.647" v="16" actId="20577"/>
          <ac:spMkLst>
            <pc:docMk/>
            <pc:sldMk cId="3407235370" sldId="262"/>
            <ac:spMk id="50" creationId="{669D7271-EA6D-E858-0C4F-A32BF0AB19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0BBAC-F8FF-EA20-F6C7-8195DCD0A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9600" y="8248650"/>
            <a:ext cx="18900775" cy="175466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AB92EA-A264-4ADA-B837-5BF7B0C2D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9600" y="26471563"/>
            <a:ext cx="18900775" cy="12168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4903C-5FA9-C3E9-23B3-8A06E56B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A9BD4-B36B-9051-9019-C50ACBBD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EDFF3-9408-E0B0-9DE4-89D4847D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5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0EEE5-70FD-5480-1A73-F2FD9C75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A95377-18AB-62D7-400B-BFB80C47B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86576-DA9E-684A-3280-AFDC1416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E6802-0C15-E400-DE93-F70FBD1E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AC83C-7660-234A-6769-73B097D7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82C509-3241-653A-03B4-CAA4EA7D4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8034000" y="2682875"/>
            <a:ext cx="5434013" cy="427116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1A87ED-1513-64AE-F600-630D4CB12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31963" y="2682875"/>
            <a:ext cx="16149637" cy="427116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95536-E71D-5F25-EE1D-87D715D5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08945-10E7-6068-BC39-4644BE76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AA25C-88BD-DE25-BC96-3FFBF8DD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8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E0C9A-F2A1-A98A-644E-FBD34955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3D88A-6460-E96C-A118-B76DB6F6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D6B7F-0B1F-29B4-3F51-6A73301E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5946D-ED32-09B3-E2DA-3496CE41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05156-55F9-5E34-1DDE-66D7D587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15AA7-3592-FF32-E08B-DCB9DC55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63" y="12565063"/>
            <a:ext cx="21734462" cy="209645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A4168-8707-D300-9909-5E8D136F9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9263" y="33728025"/>
            <a:ext cx="21734462" cy="11025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C051D-2676-A8FB-3D13-0A6D0C11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0FE09-EA34-1ACB-9798-F00768D3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D14A7-0465-4DC6-56AE-1522F6AE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9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E17C4-C425-00B3-6D9C-6282E4B3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FF2A6-837D-E7DD-1D72-C0F44CFA2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1963" y="13415963"/>
            <a:ext cx="10791825" cy="3197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4CA078-8E0B-95CC-5334-DFD1FE03B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76188" y="13415963"/>
            <a:ext cx="10791825" cy="3197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70E4D8-8B74-53DF-442F-E96817E2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BA888-3E62-DA34-9EFC-950F7286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283FFF-E11D-172B-3F21-297A2D2A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6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5FAB5-ECCB-0CCB-7B45-7A583ED2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2682875"/>
            <a:ext cx="21736050" cy="97424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27457-B5EA-B321-53EA-AD0C9C8D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5138" y="12355513"/>
            <a:ext cx="10661650" cy="60547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E56AD-9D05-2C41-5746-1A491633A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5138" y="18410238"/>
            <a:ext cx="10661650" cy="270779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B86CF5-A89C-D239-971F-613FBDBC0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757150" y="12355513"/>
            <a:ext cx="10714038" cy="60547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F91019-D632-84A2-ED32-A70A61891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757150" y="18410238"/>
            <a:ext cx="10714038" cy="270779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12A733-CF97-8C95-8ED1-A35B7E76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3B68FB-1B51-4ACF-E332-68C93119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C1935C-EF97-5F78-3A93-BA627CB3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5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728FD-236E-9FF0-FEFB-885B2E6E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D975AD-EA59-895A-EE07-F6230E4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8884B9-C4A6-A42C-62C7-8E2D91C2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C68CB7-998B-D0E1-93A8-30898F9E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3FD3D6-2002-E7BB-AC99-C7CF6805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DA2587-C1CE-B07C-4BD3-789AB810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FE2C18-763F-6925-9CB1-CEF3C877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9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82B93-FC7B-A4C9-9B31-9B314DA7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3360738"/>
            <a:ext cx="8128000" cy="117586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7386A-DDCA-FD5A-BD28-C6EB4AC4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038" y="7256463"/>
            <a:ext cx="12757150" cy="35817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69D43-CBA6-E9BD-29A5-6CD447D9B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5138" y="15119350"/>
            <a:ext cx="8128000" cy="280130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02801-5E69-DA13-D7F4-99C3E9D9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8F5ADB-E9F1-E8BB-40D1-E013FC06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3D2A2B-E5EF-0A9F-6F08-CC65DB13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0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BAC39-B2B2-6C5D-FD68-E742C9D9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3360738"/>
            <a:ext cx="8128000" cy="117586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668FBF-42AC-692D-D8B9-AF8BF0FA9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714038" y="7256463"/>
            <a:ext cx="12757150" cy="35817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DA0D72-FF48-2EBF-BD9F-B77CEE7C1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5138" y="15119350"/>
            <a:ext cx="8128000" cy="280130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C3DD0-57D9-3378-F2B8-BC83EEE1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A8AC8-179F-05DA-99EB-B7005AD9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E181A-B496-84F1-038A-C228E7A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2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6CE1D6-C49F-8956-C361-F441E668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963" y="2682875"/>
            <a:ext cx="21736050" cy="974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F8753-11A4-FAA9-4428-096F22E8A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1963" y="13415963"/>
            <a:ext cx="21736050" cy="3197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AA5D0-D961-A0A4-B118-85E47ACCF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1963" y="46713775"/>
            <a:ext cx="5670550" cy="2682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B6C518-E5A3-4FBA-B37C-67FB6168A52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B9CB2-DEBF-BA57-C768-8609B0677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47075" y="46713775"/>
            <a:ext cx="8505825" cy="2682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2F45F-B92E-0D11-E25A-21687E9B9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797463" y="46713775"/>
            <a:ext cx="5670550" cy="2682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3373471A-E6F5-1460-1466-AF8088141B1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" y="0"/>
            <a:ext cx="25197753" cy="5040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23EDCD-FCFC-8CE6-7412-DC53C49B9A24}"/>
              </a:ext>
            </a:extLst>
          </p:cNvPr>
          <p:cNvSpPr txBox="1"/>
          <p:nvPr/>
        </p:nvSpPr>
        <p:spPr>
          <a:xfrm>
            <a:off x="15464743" y="4508267"/>
            <a:ext cx="10809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동아대학교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ED158-F896-0B3B-0DC9-A433C372E283}"/>
              </a:ext>
            </a:extLst>
          </p:cNvPr>
          <p:cNvSpPr txBox="1"/>
          <p:nvPr/>
        </p:nvSpPr>
        <p:spPr>
          <a:xfrm>
            <a:off x="1785257" y="6146964"/>
            <a:ext cx="26365200" cy="3016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0" b="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604000101010101" pitchFamily="18" charset="-127"/>
              </a:rPr>
              <a:t>VoiceWizards</a:t>
            </a:r>
            <a:r>
              <a:rPr lang="en-US" altLang="ko-KR" sz="10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5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ko-KR" altLang="en-US" sz="5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최범규</a:t>
            </a: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5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권의영</a:t>
            </a: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하은지</a:t>
            </a: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altLang="ko-KR" sz="5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FFF02F35-3773-B54D-582C-477EACECD814}"/>
              </a:ext>
            </a:extLst>
          </p:cNvPr>
          <p:cNvSpPr/>
          <p:nvPr/>
        </p:nvSpPr>
        <p:spPr>
          <a:xfrm>
            <a:off x="1943094" y="10718800"/>
            <a:ext cx="9025589" cy="17526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rgbClr val="7030A0"/>
              </a:gs>
              <a:gs pos="44000">
                <a:srgbClr val="C38CBD"/>
              </a:gs>
              <a:gs pos="1000">
                <a:schemeClr val="bg1"/>
              </a:gs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 Preprocessing</a:t>
            </a:r>
            <a:endParaRPr lang="ko-KR" altLang="en-US" sz="6500" dirty="0">
              <a:solidFill>
                <a:schemeClr val="bg1"/>
              </a:solidFill>
              <a:latin typeface="Microsoft YaHei UI" panose="020B0503020204020204" pitchFamily="34" charset="-122"/>
              <a:ea typeface="LG Smart UI Bold" panose="020B08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3FE6EC-A683-E424-2231-EA91AE4C9274}"/>
              </a:ext>
            </a:extLst>
          </p:cNvPr>
          <p:cNvSpPr txBox="1"/>
          <p:nvPr/>
        </p:nvSpPr>
        <p:spPr>
          <a:xfrm>
            <a:off x="2304688" y="12998187"/>
            <a:ext cx="84144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① </a:t>
            </a:r>
            <a:r>
              <a:rPr lang="en-US" altLang="ko-KR" sz="4000" dirty="0" err="1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MixUp</a:t>
            </a:r>
            <a:r>
              <a:rPr lang="ko-KR" altLang="en-US" sz="40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과 </a:t>
            </a:r>
            <a:r>
              <a:rPr lang="en-US" altLang="ko-KR" sz="40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Noise Data </a:t>
            </a:r>
            <a:r>
              <a:rPr lang="ko-KR" altLang="en-US" sz="40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생성을 통한 </a:t>
            </a:r>
            <a:endParaRPr lang="en-US" altLang="ko-KR" sz="4000" dirty="0">
              <a:latin typeface="맑은 고딕 Semilight" panose="020B0502040204020203" pitchFamily="50" charset="-127"/>
              <a:ea typeface="함초롬바탕" panose="02030604000101010101"/>
              <a:cs typeface="맑은 고딕 Semilight" panose="020B0502040204020203" pitchFamily="50" charset="-127"/>
            </a:endParaRPr>
          </a:p>
          <a:p>
            <a:r>
              <a:rPr lang="en-US" altLang="ko-KR" sz="40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    label </a:t>
            </a:r>
            <a:r>
              <a:rPr lang="ko-KR" altLang="en-US" sz="40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추가</a:t>
            </a:r>
            <a:endParaRPr lang="en-US" altLang="ko-KR" sz="4000" dirty="0">
              <a:latin typeface="맑은 고딕 Semilight" panose="020B0502040204020203" pitchFamily="50" charset="-127"/>
              <a:ea typeface="함초롬바탕" panose="02030604000101010101"/>
              <a:cs typeface="맑은 고딕 Semilight" panose="020B0502040204020203" pitchFamily="50" charset="-127"/>
            </a:endParaRPr>
          </a:p>
        </p:txBody>
      </p:sp>
      <p:sp>
        <p:nvSpPr>
          <p:cNvPr id="37" name="사각형: 둥근 위쪽 모서리 36">
            <a:extLst>
              <a:ext uri="{FF2B5EF4-FFF2-40B4-BE49-F238E27FC236}">
                <a16:creationId xmlns:a16="http://schemas.microsoft.com/office/drawing/2014/main" id="{21C828E2-EBF0-8BA2-9F59-D07BE672A498}"/>
              </a:ext>
            </a:extLst>
          </p:cNvPr>
          <p:cNvSpPr/>
          <p:nvPr/>
        </p:nvSpPr>
        <p:spPr>
          <a:xfrm rot="10800000">
            <a:off x="2133600" y="19675074"/>
            <a:ext cx="21275670" cy="7516964"/>
          </a:xfrm>
          <a:prstGeom prst="round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68EE16-6E97-DA7C-AE7B-8A44A62CFCE7}"/>
              </a:ext>
            </a:extLst>
          </p:cNvPr>
          <p:cNvSpPr txBox="1"/>
          <p:nvPr/>
        </p:nvSpPr>
        <p:spPr>
          <a:xfrm>
            <a:off x="2304688" y="14561471"/>
            <a:ext cx="9233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② 음성길이 조정 후 </a:t>
            </a:r>
            <a:r>
              <a:rPr lang="en-US" altLang="ko-KR" sz="40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Data </a:t>
            </a:r>
            <a:r>
              <a:rPr lang="en-US" altLang="ko-KR" sz="4000" dirty="0" err="1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Smapling</a:t>
            </a:r>
            <a:endParaRPr lang="en-US" altLang="ko-KR" sz="4000" dirty="0">
              <a:latin typeface="맑은 고딕 Semilight" panose="020B0502040204020203" pitchFamily="50" charset="-127"/>
              <a:ea typeface="함초롬바탕" panose="02030604000101010101"/>
              <a:cs typeface="맑은 고딕 Semilight" panose="020B0502040204020203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4AD5DC-CD60-0F87-E877-F2983E680E8D}"/>
              </a:ext>
            </a:extLst>
          </p:cNvPr>
          <p:cNvSpPr txBox="1"/>
          <p:nvPr/>
        </p:nvSpPr>
        <p:spPr>
          <a:xfrm>
            <a:off x="2304688" y="15517918"/>
            <a:ext cx="80890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③ </a:t>
            </a:r>
            <a:r>
              <a:rPr lang="en-US" altLang="ko-KR" sz="4000" dirty="0" err="1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CleanUNet</a:t>
            </a:r>
            <a:r>
              <a:rPr lang="ko-KR" altLang="en-US" sz="40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을 통한 </a:t>
            </a:r>
            <a:r>
              <a:rPr lang="en-US" altLang="ko-KR" sz="40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Noise </a:t>
            </a:r>
            <a:r>
              <a:rPr lang="ko-KR" altLang="en-US" sz="40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및</a:t>
            </a:r>
            <a:r>
              <a:rPr lang="en-US" altLang="ko-KR" sz="40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 </a:t>
            </a:r>
            <a:r>
              <a:rPr lang="ko-KR" altLang="en-US" sz="40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환경</a:t>
            </a:r>
            <a:br>
              <a:rPr lang="en-US" altLang="ko-KR" sz="40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</a:br>
            <a:r>
              <a:rPr lang="en-US" altLang="ko-KR" sz="40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   </a:t>
            </a:r>
            <a:r>
              <a:rPr lang="ko-KR" altLang="en-US" sz="40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 소음 제거</a:t>
            </a: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id="{02579B93-21AA-D8EA-1E4E-7CEDB3B49A0D}"/>
              </a:ext>
            </a:extLst>
          </p:cNvPr>
          <p:cNvSpPr/>
          <p:nvPr/>
        </p:nvSpPr>
        <p:spPr>
          <a:xfrm>
            <a:off x="11307947" y="10718800"/>
            <a:ext cx="11936227" cy="17526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rgbClr val="7030A0"/>
              </a:gs>
              <a:gs pos="44000">
                <a:srgbClr val="C38CBD"/>
              </a:gs>
              <a:gs pos="1000">
                <a:schemeClr val="bg1"/>
              </a:gs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Model Selection</a:t>
            </a:r>
            <a:endParaRPr lang="ko-KR" altLang="en-US" sz="6500" dirty="0">
              <a:solidFill>
                <a:schemeClr val="bg1"/>
              </a:solidFill>
              <a:latin typeface="Microsoft YaHei UI" panose="020B0503020204020204" pitchFamily="34" charset="-122"/>
              <a:ea typeface="LG Smart UI Bold" panose="020B0800000101010101" pitchFamily="50" charset="-127"/>
            </a:endParaRPr>
          </a:p>
        </p:txBody>
      </p:sp>
      <p:sp>
        <p:nvSpPr>
          <p:cNvPr id="43" name="사각형: 둥근 위쪽 모서리 42">
            <a:extLst>
              <a:ext uri="{FF2B5EF4-FFF2-40B4-BE49-F238E27FC236}">
                <a16:creationId xmlns:a16="http://schemas.microsoft.com/office/drawing/2014/main" id="{FFB87D75-30E3-564D-F722-B90636C3A04B}"/>
              </a:ext>
            </a:extLst>
          </p:cNvPr>
          <p:cNvSpPr/>
          <p:nvPr/>
        </p:nvSpPr>
        <p:spPr>
          <a:xfrm rot="10800000">
            <a:off x="11307948" y="12471396"/>
            <a:ext cx="11885421" cy="5256179"/>
          </a:xfrm>
          <a:prstGeom prst="round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D7271-EA6D-E858-0C4F-A32BF0AB19B3}"/>
              </a:ext>
            </a:extLst>
          </p:cNvPr>
          <p:cNvSpPr txBox="1"/>
          <p:nvPr/>
        </p:nvSpPr>
        <p:spPr>
          <a:xfrm>
            <a:off x="11742454" y="12708147"/>
            <a:ext cx="2422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▶</a:t>
            </a:r>
            <a:r>
              <a:rPr lang="en-US" altLang="ko-KR" sz="40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 AASIST</a:t>
            </a:r>
            <a:endParaRPr lang="ko-KR" altLang="en-US" sz="4000" b="1" dirty="0">
              <a:latin typeface="맑은 고딕 Semilight" panose="020B0502040204020203" pitchFamily="50" charset="-127"/>
              <a:ea typeface="함초롬바탕" panose="02030604000101010101"/>
              <a:cs typeface="맑은 고딕 Semilight" panose="020B0502040204020203" pitchFamily="50" charset="-127"/>
            </a:endParaRPr>
          </a:p>
        </p:txBody>
      </p: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F82E2F13-18E6-D9A3-EFE6-8F8F91CC5C14}"/>
              </a:ext>
            </a:extLst>
          </p:cNvPr>
          <p:cNvSpPr/>
          <p:nvPr/>
        </p:nvSpPr>
        <p:spPr>
          <a:xfrm>
            <a:off x="2095505" y="18199650"/>
            <a:ext cx="21339166" cy="17526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rgbClr val="7030A0"/>
              </a:gs>
              <a:gs pos="44000">
                <a:srgbClr val="C38CBD"/>
              </a:gs>
              <a:gs pos="1000">
                <a:schemeClr val="bg1"/>
              </a:gs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Model Flow</a:t>
            </a:r>
            <a:endParaRPr lang="ko-KR" altLang="en-US" sz="6500" dirty="0">
              <a:solidFill>
                <a:schemeClr val="bg1"/>
              </a:solidFill>
              <a:latin typeface="Microsoft YaHei UI" panose="020B0503020204020204" pitchFamily="34" charset="-122"/>
              <a:ea typeface="LG Smart UI Bold" panose="020B0800000101010101" pitchFamily="50" charset="-127"/>
            </a:endParaRPr>
          </a:p>
        </p:txBody>
      </p:sp>
      <p:sp>
        <p:nvSpPr>
          <p:cNvPr id="52" name="사각형: 둥근 위쪽 모서리 51">
            <a:extLst>
              <a:ext uri="{FF2B5EF4-FFF2-40B4-BE49-F238E27FC236}">
                <a16:creationId xmlns:a16="http://schemas.microsoft.com/office/drawing/2014/main" id="{BD1492DF-46EF-DA9A-B6EE-44834DA34A5E}"/>
              </a:ext>
            </a:extLst>
          </p:cNvPr>
          <p:cNvSpPr/>
          <p:nvPr/>
        </p:nvSpPr>
        <p:spPr>
          <a:xfrm rot="10800000">
            <a:off x="1968499" y="12458709"/>
            <a:ext cx="8990559" cy="5256179"/>
          </a:xfrm>
          <a:prstGeom prst="round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48DD6EB6-BEBB-F270-790D-C65AB81D4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2" t="11001" r="1687" b="9273"/>
          <a:stretch/>
        </p:blipFill>
        <p:spPr>
          <a:xfrm>
            <a:off x="2584088" y="20143752"/>
            <a:ext cx="20116800" cy="6616962"/>
          </a:xfrm>
          <a:prstGeom prst="rect">
            <a:avLst/>
          </a:prstGeom>
        </p:spPr>
      </p:pic>
      <p:sp>
        <p:nvSpPr>
          <p:cNvPr id="76" name="사각형: 둥근 위쪽 모서리 75">
            <a:extLst>
              <a:ext uri="{FF2B5EF4-FFF2-40B4-BE49-F238E27FC236}">
                <a16:creationId xmlns:a16="http://schemas.microsoft.com/office/drawing/2014/main" id="{E826BF89-6B41-636F-45E7-A706F9C0D1DA}"/>
              </a:ext>
            </a:extLst>
          </p:cNvPr>
          <p:cNvSpPr/>
          <p:nvPr/>
        </p:nvSpPr>
        <p:spPr>
          <a:xfrm rot="10800000">
            <a:off x="2044699" y="36990117"/>
            <a:ext cx="15405101" cy="6701509"/>
          </a:xfrm>
          <a:prstGeom prst="round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위쪽 모서리 76">
            <a:extLst>
              <a:ext uri="{FF2B5EF4-FFF2-40B4-BE49-F238E27FC236}">
                <a16:creationId xmlns:a16="http://schemas.microsoft.com/office/drawing/2014/main" id="{5141E2F5-C741-9BB5-744F-8778F1D43619}"/>
              </a:ext>
            </a:extLst>
          </p:cNvPr>
          <p:cNvSpPr/>
          <p:nvPr/>
        </p:nvSpPr>
        <p:spPr>
          <a:xfrm>
            <a:off x="2044696" y="35237519"/>
            <a:ext cx="15423495" cy="17526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rgbClr val="7030A0"/>
              </a:gs>
              <a:gs pos="44000">
                <a:srgbClr val="C38CBD"/>
              </a:gs>
              <a:gs pos="1000">
                <a:schemeClr val="bg1"/>
              </a:gs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Applicability</a:t>
            </a:r>
            <a:endParaRPr lang="ko-KR" altLang="en-US" sz="6500" dirty="0">
              <a:solidFill>
                <a:schemeClr val="bg1"/>
              </a:solidFill>
              <a:latin typeface="Microsoft YaHei UI" panose="020B0503020204020204" pitchFamily="34" charset="-122"/>
              <a:ea typeface="LG Smart UI Bold" panose="020B08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54BA01-9110-1FF3-E2E8-86B0F18FE5E6}"/>
              </a:ext>
            </a:extLst>
          </p:cNvPr>
          <p:cNvSpPr txBox="1"/>
          <p:nvPr/>
        </p:nvSpPr>
        <p:spPr>
          <a:xfrm>
            <a:off x="2584088" y="37317760"/>
            <a:ext cx="7550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▶</a:t>
            </a:r>
            <a:r>
              <a:rPr lang="en-US" altLang="ko-KR" sz="40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 Number of Model Parameters</a:t>
            </a:r>
            <a:endParaRPr lang="ko-KR" altLang="en-US" sz="4000" b="1" dirty="0">
              <a:latin typeface="맑은 고딕 Semilight" panose="020B0502040204020203" pitchFamily="50" charset="-127"/>
              <a:ea typeface="함초롬바탕" panose="02030604000101010101"/>
              <a:cs typeface="맑은 고딕 Semilight" panose="020B0502040204020203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67519908-73A2-2C57-5E9E-14D435CA0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345" y="38353287"/>
            <a:ext cx="13162411" cy="4926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04004C-9453-507D-4C80-EE17BB1BF171}"/>
              </a:ext>
            </a:extLst>
          </p:cNvPr>
          <p:cNvSpPr txBox="1"/>
          <p:nvPr/>
        </p:nvSpPr>
        <p:spPr>
          <a:xfrm>
            <a:off x="2702831" y="44019268"/>
            <a:ext cx="10062257" cy="208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최범규</a:t>
            </a:r>
            <a:r>
              <a:rPr lang="en-US" altLang="ko-KR" sz="3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(choirony00@gmail.com, 010-8611-7930)</a:t>
            </a:r>
          </a:p>
          <a:p>
            <a:pPr>
              <a:lnSpc>
                <a:spcPct val="150000"/>
              </a:lnSpc>
            </a:pPr>
            <a:r>
              <a:rPr lang="ko-KR" altLang="en-US" sz="3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권의영</a:t>
            </a:r>
            <a:r>
              <a:rPr lang="en-US" altLang="ko-KR" sz="3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(546lkji@gmail.com, 010-9625-2192)</a:t>
            </a:r>
          </a:p>
          <a:p>
            <a:pPr>
              <a:lnSpc>
                <a:spcPct val="150000"/>
              </a:lnSpc>
            </a:pPr>
            <a:r>
              <a:rPr lang="ko-KR" altLang="en-US" sz="3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하은지</a:t>
            </a:r>
            <a:r>
              <a:rPr lang="en-US" altLang="ko-KR" sz="3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(eunbyul0805@gmail.com, 010-5682-7590)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B381099E-3EBD-9CCB-66B9-6A5D56127402}"/>
              </a:ext>
            </a:extLst>
          </p:cNvPr>
          <p:cNvSpPr/>
          <p:nvPr/>
        </p:nvSpPr>
        <p:spPr>
          <a:xfrm>
            <a:off x="1968500" y="27680469"/>
            <a:ext cx="9582508" cy="17526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rgbClr val="7030A0"/>
              </a:gs>
              <a:gs pos="44000">
                <a:srgbClr val="C38CBD"/>
              </a:gs>
              <a:gs pos="1000">
                <a:schemeClr val="bg1"/>
              </a:gs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Calibration_1</a:t>
            </a:r>
            <a:endParaRPr lang="ko-KR" altLang="en-US" sz="6500" dirty="0">
              <a:solidFill>
                <a:schemeClr val="bg1"/>
              </a:solidFill>
              <a:latin typeface="Microsoft YaHei UI" panose="020B0503020204020204" pitchFamily="34" charset="-122"/>
              <a:ea typeface="LG Smart UI Bold" panose="020B0800000101010101" pitchFamily="50" charset="-127"/>
            </a:endParaRP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E3C333AC-5974-0DF8-8140-28D89D1F791D}"/>
              </a:ext>
            </a:extLst>
          </p:cNvPr>
          <p:cNvSpPr/>
          <p:nvPr/>
        </p:nvSpPr>
        <p:spPr>
          <a:xfrm>
            <a:off x="11902224" y="27680469"/>
            <a:ext cx="11329251" cy="17526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rgbClr val="7030A0"/>
              </a:gs>
              <a:gs pos="44000">
                <a:srgbClr val="C38CBD"/>
              </a:gs>
              <a:gs pos="1000">
                <a:schemeClr val="bg1"/>
              </a:gs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Calibration_2</a:t>
            </a:r>
            <a:endParaRPr lang="ko-KR" altLang="en-US" sz="6500" dirty="0">
              <a:solidFill>
                <a:schemeClr val="bg1"/>
              </a:solidFill>
              <a:latin typeface="Microsoft YaHei UI" panose="020B0503020204020204" pitchFamily="34" charset="-122"/>
              <a:ea typeface="LG Smart UI Bold" panose="020B08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6C16DF-26AC-630C-C76C-D1F1CA31AD3B}"/>
              </a:ext>
            </a:extLst>
          </p:cNvPr>
          <p:cNvSpPr txBox="1"/>
          <p:nvPr/>
        </p:nvSpPr>
        <p:spPr>
          <a:xfrm>
            <a:off x="3148345" y="30557900"/>
            <a:ext cx="698620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: Model</a:t>
            </a:r>
            <a:r>
              <a:rPr lang="ko-KR" altLang="en-US" sz="35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이 과도하게 확신하는 것을</a:t>
            </a:r>
            <a:endParaRPr lang="en-US" altLang="ko-KR" sz="3500" dirty="0">
              <a:latin typeface="맑은 고딕 Semilight" panose="020B0502040204020203" pitchFamily="50" charset="-127"/>
              <a:ea typeface="함초롬바탕" panose="02030604000101010101"/>
              <a:cs typeface="맑은 고딕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  </a:t>
            </a:r>
            <a:r>
              <a:rPr lang="ko-KR" altLang="en-US" sz="35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방지하기 위해 정답 </a:t>
            </a:r>
            <a:r>
              <a:rPr lang="en-US" altLang="ko-KR" sz="35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label</a:t>
            </a:r>
            <a:r>
              <a:rPr lang="ko-KR" altLang="en-US" sz="35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을</a:t>
            </a:r>
            <a:endParaRPr lang="en-US" altLang="ko-KR" sz="3500" dirty="0">
              <a:latin typeface="맑은 고딕 Semilight" panose="020B0502040204020203" pitchFamily="50" charset="-127"/>
              <a:ea typeface="함초롬바탕" panose="02030604000101010101"/>
              <a:cs typeface="맑은 고딕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  </a:t>
            </a:r>
            <a:r>
              <a:rPr lang="ko-KR" altLang="en-US" sz="35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약간 부드럽게 만드는 기법</a:t>
            </a:r>
            <a:endParaRPr lang="en-US" altLang="ko-KR" sz="3500" dirty="0">
              <a:latin typeface="함초롬바탕" panose="02030604000101010101" pitchFamily="18" charset="-127"/>
              <a:ea typeface="함초롬바탕" panose="02030604000101010101"/>
              <a:cs typeface="함초롬바탕" panose="02030604000101010101" pitchFamily="18" charset="-127"/>
            </a:endParaRPr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AD8B30E3-3DE5-A10B-3C6C-A916EEB5516C}"/>
              </a:ext>
            </a:extLst>
          </p:cNvPr>
          <p:cNvSpPr/>
          <p:nvPr/>
        </p:nvSpPr>
        <p:spPr>
          <a:xfrm rot="10800000">
            <a:off x="11920512" y="29433064"/>
            <a:ext cx="11285558" cy="5256179"/>
          </a:xfrm>
          <a:prstGeom prst="round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37D549B4-5DCC-886F-C378-50D04DC30AE4}"/>
              </a:ext>
            </a:extLst>
          </p:cNvPr>
          <p:cNvSpPr/>
          <p:nvPr/>
        </p:nvSpPr>
        <p:spPr>
          <a:xfrm rot="10800000">
            <a:off x="1981200" y="29420377"/>
            <a:ext cx="9557106" cy="5256179"/>
          </a:xfrm>
          <a:prstGeom prst="round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1ECED8-301B-BC16-813D-A8FE6B9F2CA3}"/>
              </a:ext>
            </a:extLst>
          </p:cNvPr>
          <p:cNvSpPr txBox="1"/>
          <p:nvPr/>
        </p:nvSpPr>
        <p:spPr>
          <a:xfrm>
            <a:off x="2537730" y="29787544"/>
            <a:ext cx="4645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▶</a:t>
            </a:r>
            <a:r>
              <a:rPr lang="en-US" altLang="ko-KR" sz="40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 Label Smoothing</a:t>
            </a:r>
            <a:endParaRPr lang="ko-KR" altLang="en-US" sz="4000" b="1" dirty="0">
              <a:latin typeface="맑은 고딕 Semilight" panose="020B0502040204020203" pitchFamily="50" charset="-127"/>
              <a:ea typeface="함초롬바탕" panose="02030604000101010101"/>
              <a:cs typeface="맑은 고딕 Semilight" panose="020B0502040204020203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70C45EA-EE04-6DB8-E169-BA8C9CFB6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588" y="30744846"/>
            <a:ext cx="9826876" cy="3640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1C908A9-9D29-E391-BCFB-270B559B61BE}"/>
              </a:ext>
            </a:extLst>
          </p:cNvPr>
          <p:cNvSpPr txBox="1"/>
          <p:nvPr/>
        </p:nvSpPr>
        <p:spPr>
          <a:xfrm>
            <a:off x="12254454" y="29774586"/>
            <a:ext cx="7183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▶</a:t>
            </a:r>
            <a:r>
              <a:rPr lang="en-US" altLang="ko-KR" sz="40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 Label</a:t>
            </a:r>
            <a:r>
              <a:rPr lang="ko-KR" altLang="en-US" sz="40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 </a:t>
            </a:r>
            <a:r>
              <a:rPr lang="en-US" altLang="ko-KR" sz="40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Smoothing</a:t>
            </a:r>
            <a:r>
              <a:rPr lang="ko-KR" altLang="en-US" sz="40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 적용 전</a:t>
            </a:r>
            <a:r>
              <a:rPr lang="en-US" altLang="ko-KR" sz="40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/</a:t>
            </a:r>
            <a:r>
              <a:rPr lang="ko-KR" altLang="en-US" sz="40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후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340DB8B-3071-B885-CC12-B8C28883D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0512" y="14613726"/>
            <a:ext cx="10772920" cy="2361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3519FA2-F481-3DDB-68E9-3DAF6287BFC4}"/>
              </a:ext>
            </a:extLst>
          </p:cNvPr>
          <p:cNvSpPr txBox="1"/>
          <p:nvPr/>
        </p:nvSpPr>
        <p:spPr>
          <a:xfrm>
            <a:off x="12254454" y="17090835"/>
            <a:ext cx="912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출처</a:t>
            </a:r>
            <a:r>
              <a:rPr lang="en-US" altLang="ko-KR" sz="1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: Kong, </a:t>
            </a:r>
            <a:r>
              <a:rPr lang="en-US" altLang="ko-KR" sz="1200" b="1" dirty="0" err="1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Zhifeng</a:t>
            </a:r>
            <a:r>
              <a:rPr lang="en-US" altLang="ko-KR" sz="1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, et al. “Speech Denoising in the Waveform Domain with Self-Attention.” ICASSP 2022 - 2022 IEEE International Conference on Acoustics, Speech and Signal Processing (ICASSP) (2022): 7867-7871. </a:t>
            </a:r>
            <a:endParaRPr lang="ko-KR" altLang="en-US" sz="1200" b="1" dirty="0">
              <a:latin typeface="맑은 고딕 Semilight" panose="020B0502040204020203" pitchFamily="50" charset="-127"/>
              <a:ea typeface="함초롬바탕" panose="02030604000101010101"/>
              <a:cs typeface="맑은 고딕 Semilight" panose="020B0502040204020203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1D30D-FFCE-8E20-4F8E-2A1B7CA107F5}"/>
              </a:ext>
            </a:extLst>
          </p:cNvPr>
          <p:cNvSpPr txBox="1"/>
          <p:nvPr/>
        </p:nvSpPr>
        <p:spPr>
          <a:xfrm>
            <a:off x="12278831" y="13351529"/>
            <a:ext cx="98700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: RawNet2 </a:t>
            </a:r>
            <a:r>
              <a:rPr lang="ko-KR" altLang="en-US" sz="32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기반 인코더에 </a:t>
            </a:r>
            <a:r>
              <a:rPr lang="en-US" altLang="ko-KR" sz="32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Graph Attention Network</a:t>
            </a:r>
            <a:r>
              <a:rPr lang="ko-KR" altLang="en-US" sz="32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를 </a:t>
            </a:r>
            <a:endParaRPr lang="en-US" altLang="ko-KR" sz="3200" dirty="0">
              <a:latin typeface="맑은 고딕 Semilight" panose="020B0502040204020203" pitchFamily="50" charset="-127"/>
              <a:ea typeface="함초롬바탕" panose="02030604000101010101"/>
              <a:cs typeface="맑은 고딕 Semilight" panose="020B0502040204020203" pitchFamily="50" charset="-127"/>
            </a:endParaRPr>
          </a:p>
          <a:p>
            <a:r>
              <a:rPr lang="en-US" altLang="ko-KR" sz="32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  </a:t>
            </a:r>
            <a:r>
              <a:rPr lang="ko-KR" altLang="en-US" sz="3200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더한 모델</a:t>
            </a:r>
            <a:endParaRPr lang="en-US" altLang="ko-KR" sz="3200" dirty="0">
              <a:latin typeface="맑은 고딕 Semilight" panose="020B0502040204020203" pitchFamily="50" charset="-127"/>
              <a:ea typeface="함초롬바탕" panose="02030604000101010101"/>
              <a:cs typeface="맑은 고딕 Semilight" panose="020B0502040204020203" pitchFamily="50" charset="-127"/>
            </a:endParaRPr>
          </a:p>
        </p:txBody>
      </p:sp>
      <p:sp>
        <p:nvSpPr>
          <p:cNvPr id="56" name="사각형: 둥근 위쪽 모서리 55">
            <a:extLst>
              <a:ext uri="{FF2B5EF4-FFF2-40B4-BE49-F238E27FC236}">
                <a16:creationId xmlns:a16="http://schemas.microsoft.com/office/drawing/2014/main" id="{F3A26C97-B233-F02B-502F-B7BDA73BCB87}"/>
              </a:ext>
            </a:extLst>
          </p:cNvPr>
          <p:cNvSpPr/>
          <p:nvPr/>
        </p:nvSpPr>
        <p:spPr>
          <a:xfrm>
            <a:off x="17874797" y="35237519"/>
            <a:ext cx="5356677" cy="17526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rgbClr val="7030A0"/>
              </a:gs>
              <a:gs pos="44000">
                <a:srgbClr val="C38CBD"/>
              </a:gs>
              <a:gs pos="1000">
                <a:schemeClr val="bg1"/>
              </a:gs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</a:t>
            </a:r>
            <a:endParaRPr lang="ko-KR" altLang="en-US" sz="6500" dirty="0">
              <a:solidFill>
                <a:schemeClr val="bg1"/>
              </a:solidFill>
              <a:latin typeface="Microsoft YaHei UI" panose="020B0503020204020204" pitchFamily="34" charset="-122"/>
              <a:ea typeface="LG Smart UI Bold" panose="020B0800000101010101" pitchFamily="50" charset="-127"/>
            </a:endParaRPr>
          </a:p>
        </p:txBody>
      </p:sp>
      <p:sp>
        <p:nvSpPr>
          <p:cNvPr id="57" name="사각형: 둥근 위쪽 모서리 56">
            <a:extLst>
              <a:ext uri="{FF2B5EF4-FFF2-40B4-BE49-F238E27FC236}">
                <a16:creationId xmlns:a16="http://schemas.microsoft.com/office/drawing/2014/main" id="{2A31BF6D-A7FA-F1BC-32F8-1F44299AD611}"/>
              </a:ext>
            </a:extLst>
          </p:cNvPr>
          <p:cNvSpPr/>
          <p:nvPr/>
        </p:nvSpPr>
        <p:spPr>
          <a:xfrm rot="10800000">
            <a:off x="17881600" y="36945254"/>
            <a:ext cx="5362572" cy="6701509"/>
          </a:xfrm>
          <a:prstGeom prst="round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1467E1-A704-160C-907F-DE1CD195C3B0}"/>
              </a:ext>
            </a:extLst>
          </p:cNvPr>
          <p:cNvSpPr txBox="1"/>
          <p:nvPr/>
        </p:nvSpPr>
        <p:spPr>
          <a:xfrm>
            <a:off x="18633500" y="38181717"/>
            <a:ext cx="353654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▶</a:t>
            </a:r>
            <a:r>
              <a:rPr lang="en-US" altLang="ko-KR" sz="38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 with Denoise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BF4BCF-26A6-2979-0A80-9C8C1632B601}"/>
              </a:ext>
            </a:extLst>
          </p:cNvPr>
          <p:cNvSpPr txBox="1"/>
          <p:nvPr/>
        </p:nvSpPr>
        <p:spPr>
          <a:xfrm>
            <a:off x="18985589" y="38820868"/>
            <a:ext cx="37048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T4 : 50</a:t>
            </a:r>
            <a:r>
              <a:rPr lang="ko-KR" altLang="en-US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분 </a:t>
            </a:r>
            <a:r>
              <a:rPr lang="en-US" altLang="ko-KR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41</a:t>
            </a:r>
            <a:r>
              <a:rPr lang="ko-KR" altLang="en-US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초</a:t>
            </a:r>
            <a:endParaRPr lang="en-US" altLang="ko-KR" sz="3200" b="1" dirty="0">
              <a:latin typeface="맑은 고딕 Semilight" panose="020B0502040204020203" pitchFamily="50" charset="-127"/>
              <a:ea typeface="함초롬바탕" panose="02030604000101010101"/>
              <a:cs typeface="맑은 고딕 Semilight" panose="020B0502040204020203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L4 : 21</a:t>
            </a:r>
            <a:r>
              <a:rPr lang="ko-KR" altLang="en-US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분 </a:t>
            </a:r>
            <a:r>
              <a:rPr lang="en-US" altLang="ko-KR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17</a:t>
            </a:r>
            <a:r>
              <a:rPr lang="ko-KR" altLang="en-US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초</a:t>
            </a:r>
            <a:endParaRPr lang="en-US" altLang="ko-KR" sz="3200" b="1" dirty="0">
              <a:latin typeface="맑은 고딕 Semilight" panose="020B0502040204020203" pitchFamily="50" charset="-127"/>
              <a:ea typeface="함초롬바탕" panose="02030604000101010101"/>
              <a:cs typeface="맑은 고딕 Semilight" panose="020B0502040204020203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A100 : 21</a:t>
            </a:r>
            <a:r>
              <a:rPr lang="ko-KR" altLang="en-US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분 </a:t>
            </a:r>
            <a:r>
              <a:rPr lang="en-US" altLang="ko-KR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47</a:t>
            </a:r>
            <a:r>
              <a:rPr lang="ko-KR" altLang="en-US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초</a:t>
            </a:r>
            <a:endParaRPr lang="en-US" altLang="ko-KR" sz="3200" b="1" dirty="0">
              <a:latin typeface="맑은 고딕 Semilight" panose="020B0502040204020203" pitchFamily="50" charset="-127"/>
              <a:ea typeface="함초롬바탕" panose="02030604000101010101"/>
              <a:cs typeface="맑은 고딕 Semilight" panose="020B0502040204020203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CD2B09-093E-7D62-7298-DB94A237C4B0}"/>
              </a:ext>
            </a:extLst>
          </p:cNvPr>
          <p:cNvSpPr txBox="1"/>
          <p:nvPr/>
        </p:nvSpPr>
        <p:spPr>
          <a:xfrm>
            <a:off x="18603330" y="40748426"/>
            <a:ext cx="425308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▶</a:t>
            </a:r>
            <a:r>
              <a:rPr lang="en-US" altLang="ko-KR" sz="38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 without Denoise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568DC4-C9AB-5B81-496D-BDFF961D2117}"/>
              </a:ext>
            </a:extLst>
          </p:cNvPr>
          <p:cNvSpPr txBox="1"/>
          <p:nvPr/>
        </p:nvSpPr>
        <p:spPr>
          <a:xfrm>
            <a:off x="18955419" y="41387577"/>
            <a:ext cx="35509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T4 : 16</a:t>
            </a:r>
            <a:r>
              <a:rPr lang="ko-KR" altLang="en-US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분 </a:t>
            </a:r>
            <a:r>
              <a:rPr lang="en-US" altLang="ko-KR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53</a:t>
            </a:r>
            <a:r>
              <a:rPr lang="ko-KR" altLang="en-US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초</a:t>
            </a:r>
            <a:endParaRPr lang="en-US" altLang="ko-KR" sz="3200" b="1" dirty="0">
              <a:latin typeface="맑은 고딕 Semilight" panose="020B0502040204020203" pitchFamily="50" charset="-127"/>
              <a:ea typeface="함초롬바탕" panose="02030604000101010101"/>
              <a:cs typeface="맑은 고딕 Semilight" panose="020B0502040204020203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L4 : 6</a:t>
            </a:r>
            <a:r>
              <a:rPr lang="ko-KR" altLang="en-US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분 </a:t>
            </a:r>
            <a:r>
              <a:rPr lang="en-US" altLang="ko-KR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16</a:t>
            </a:r>
            <a:r>
              <a:rPr lang="ko-KR" altLang="en-US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초</a:t>
            </a:r>
            <a:endParaRPr lang="en-US" altLang="ko-KR" sz="3200" b="1" dirty="0">
              <a:latin typeface="맑은 고딕 Semilight" panose="020B0502040204020203" pitchFamily="50" charset="-127"/>
              <a:ea typeface="함초롬바탕" panose="02030604000101010101"/>
              <a:cs typeface="맑은 고딕 Semilight" panose="020B0502040204020203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A100 : 6</a:t>
            </a:r>
            <a:r>
              <a:rPr lang="ko-KR" altLang="en-US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분 </a:t>
            </a:r>
            <a:r>
              <a:rPr lang="en-US" altLang="ko-KR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03</a:t>
            </a:r>
            <a:r>
              <a:rPr lang="ko-KR" altLang="en-US" sz="32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초</a:t>
            </a:r>
            <a:endParaRPr lang="en-US" altLang="ko-KR" sz="3200" b="1" dirty="0">
              <a:latin typeface="맑은 고딕 Semilight" panose="020B0502040204020203" pitchFamily="50" charset="-127"/>
              <a:ea typeface="함초롬바탕" panose="02030604000101010101"/>
              <a:cs typeface="맑은 고딕 Semilight" panose="020B0502040204020203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961906-CAD7-AB4D-DB85-9DC3FF796042}"/>
              </a:ext>
            </a:extLst>
          </p:cNvPr>
          <p:cNvSpPr txBox="1"/>
          <p:nvPr/>
        </p:nvSpPr>
        <p:spPr>
          <a:xfrm>
            <a:off x="18224941" y="37246245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▶</a:t>
            </a:r>
            <a:r>
              <a:rPr lang="en-US" altLang="ko-KR" sz="4000" b="1" dirty="0">
                <a:latin typeface="맑은 고딕 Semilight" panose="020B0502040204020203" pitchFamily="50" charset="-127"/>
                <a:ea typeface="함초롬바탕" panose="02030604000101010101"/>
                <a:cs typeface="맑은 고딕 Semilight" panose="020B0502040204020203" pitchFamily="50" charset="-127"/>
              </a:rPr>
              <a:t> Execution time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C7B607-C444-0529-6CF4-8C5348E55B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2045" y="32903487"/>
            <a:ext cx="665890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3537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644</TotalTime>
  <Words>211</Words>
  <Application>Microsoft Office PowerPoint</Application>
  <PresentationFormat>사용자 지정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HY헤드라인M</vt:lpstr>
      <vt:lpstr>Microsoft YaHei UI</vt:lpstr>
      <vt:lpstr>맑은 고딕</vt:lpstr>
      <vt:lpstr>맑은 고딕 Semilight</vt:lpstr>
      <vt:lpstr>함초롬바탕</vt:lpstr>
      <vt:lpstr>Arial</vt:lpstr>
      <vt:lpstr>디자인 사용자 지정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최범규</cp:lastModifiedBy>
  <cp:revision>36</cp:revision>
  <dcterms:created xsi:type="dcterms:W3CDTF">2024-03-11T05:29:16Z</dcterms:created>
  <dcterms:modified xsi:type="dcterms:W3CDTF">2024-07-23T19:43:10Z</dcterms:modified>
</cp:coreProperties>
</file>