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6" r:id="rId2"/>
  </p:sldIdLst>
  <p:sldSz cx="9601200" cy="12801600" type="A3"/>
  <p:notesSz cx="6858000" cy="9144000"/>
  <p:embeddedFontLst>
    <p:embeddedFont>
      <p:font typeface="함초롬바탕" panose="02030604000101010101" pitchFamily="18" charset="-127"/>
      <p:regular r:id="rId3"/>
      <p:bold r:id="rId4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7575"/>
    <a:srgbClr val="FFB3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4836" autoAdjust="0"/>
    <p:restoredTop sz="94660"/>
  </p:normalViewPr>
  <p:slideViewPr>
    <p:cSldViewPr snapToGrid="0">
      <p:cViewPr varScale="1">
        <p:scale>
          <a:sx n="57" d="100"/>
          <a:sy n="57" d="100"/>
        </p:scale>
        <p:origin x="38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font" Target="fonts/font1.fntdata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font" Target="fonts/font2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C9C82-BDA2-4130-B6FC-392C6192CEB2}" type="datetimeFigureOut">
              <a:rPr lang="ko-KR" altLang="en-US" smtClean="0"/>
              <a:t>2024-06-10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DE637-8B81-45F0-818C-0BCD55AF1C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7846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C9C82-BDA2-4130-B6FC-392C6192CEB2}" type="datetimeFigureOut">
              <a:rPr lang="ko-KR" altLang="en-US" smtClean="0"/>
              <a:t>2024-06-10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DE637-8B81-45F0-818C-0BCD55AF1C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1734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C9C82-BDA2-4130-B6FC-392C6192CEB2}" type="datetimeFigureOut">
              <a:rPr lang="ko-KR" altLang="en-US" smtClean="0"/>
              <a:t>2024-06-10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DE637-8B81-45F0-818C-0BCD55AF1C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5313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C9C82-BDA2-4130-B6FC-392C6192CEB2}" type="datetimeFigureOut">
              <a:rPr lang="ko-KR" altLang="en-US" smtClean="0"/>
              <a:t>2024-06-10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DE637-8B81-45F0-818C-0BCD55AF1C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3284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C9C82-BDA2-4130-B6FC-392C6192CEB2}" type="datetimeFigureOut">
              <a:rPr lang="ko-KR" altLang="en-US" smtClean="0"/>
              <a:t>2024-06-10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DE637-8B81-45F0-818C-0BCD55AF1C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230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C9C82-BDA2-4130-B6FC-392C6192CEB2}" type="datetimeFigureOut">
              <a:rPr lang="ko-KR" altLang="en-US" smtClean="0"/>
              <a:t>2024-06-10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DE637-8B81-45F0-818C-0BCD55AF1C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887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C9C82-BDA2-4130-B6FC-392C6192CEB2}" type="datetimeFigureOut">
              <a:rPr lang="ko-KR" altLang="en-US" smtClean="0"/>
              <a:t>2024-06-10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DE637-8B81-45F0-818C-0BCD55AF1C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638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C9C82-BDA2-4130-B6FC-392C6192CEB2}" type="datetimeFigureOut">
              <a:rPr lang="ko-KR" altLang="en-US" smtClean="0"/>
              <a:t>2024-06-10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DE637-8B81-45F0-818C-0BCD55AF1C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172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C9C82-BDA2-4130-B6FC-392C6192CEB2}" type="datetimeFigureOut">
              <a:rPr lang="ko-KR" altLang="en-US" smtClean="0"/>
              <a:t>2024-06-10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DE637-8B81-45F0-818C-0BCD55AF1C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6390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C9C82-BDA2-4130-B6FC-392C6192CEB2}" type="datetimeFigureOut">
              <a:rPr lang="ko-KR" altLang="en-US" smtClean="0"/>
              <a:t>2024-06-10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DE637-8B81-45F0-818C-0BCD55AF1C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3120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C9C82-BDA2-4130-B6FC-392C6192CEB2}" type="datetimeFigureOut">
              <a:rPr lang="ko-KR" altLang="en-US" smtClean="0"/>
              <a:t>2024-06-10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DE637-8B81-45F0-818C-0BCD55AF1C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2764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FCC9C82-BDA2-4130-B6FC-392C6192CEB2}" type="datetimeFigureOut">
              <a:rPr lang="ko-KR" altLang="en-US" smtClean="0"/>
              <a:t>2024-06-10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BDDE637-8B81-45F0-818C-0BCD55AF1C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8005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60120" rtl="0" eaLnBrk="1" latinLnBrk="1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1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1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1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1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1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1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1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1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1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7000">
              <a:srgbClr val="E57575"/>
            </a:gs>
            <a:gs pos="17000">
              <a:srgbClr val="C00000"/>
            </a:gs>
            <a:gs pos="0">
              <a:srgbClr val="C00000"/>
            </a:gs>
            <a:gs pos="100000">
              <a:srgbClr val="C00000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CF448C15-C5FC-B0B6-E2C7-7CD61CB649B1}"/>
              </a:ext>
            </a:extLst>
          </p:cNvPr>
          <p:cNvSpPr/>
          <p:nvPr/>
        </p:nvSpPr>
        <p:spPr>
          <a:xfrm>
            <a:off x="136503" y="2023757"/>
            <a:ext cx="4568563" cy="10492405"/>
          </a:xfrm>
          <a:prstGeom prst="roundRect">
            <a:avLst>
              <a:gd name="adj" fmla="val 212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3C6929-22F9-7B9B-F9AD-8313B6F3468E}"/>
              </a:ext>
            </a:extLst>
          </p:cNvPr>
          <p:cNvSpPr txBox="1"/>
          <p:nvPr/>
        </p:nvSpPr>
        <p:spPr>
          <a:xfrm>
            <a:off x="2089956" y="128217"/>
            <a:ext cx="54212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비전 기술을 활용한 </a:t>
            </a:r>
            <a:endParaRPr lang="en-US" altLang="ko-KR" sz="2400" b="1" dirty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의료용 침대 낙상 방지 기법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33711CAC-B14B-1706-613A-E748C1F906A7}"/>
              </a:ext>
            </a:extLst>
          </p:cNvPr>
          <p:cNvSpPr/>
          <p:nvPr/>
        </p:nvSpPr>
        <p:spPr>
          <a:xfrm>
            <a:off x="4896136" y="2023758"/>
            <a:ext cx="4568563" cy="10492405"/>
          </a:xfrm>
          <a:prstGeom prst="roundRect">
            <a:avLst>
              <a:gd name="adj" fmla="val 212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17" name="그림 16" descr="로고, 엠블럼, 원, 상징이(가) 표시된 사진&#10;&#10;자동 생성된 설명">
            <a:extLst>
              <a:ext uri="{FF2B5EF4-FFF2-40B4-BE49-F238E27FC236}">
                <a16:creationId xmlns:a16="http://schemas.microsoft.com/office/drawing/2014/main" id="{E748CDBE-13D8-DB9C-42E2-F1F8E38E38E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623" y="207255"/>
            <a:ext cx="761636" cy="76163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609D4E1-8316-2616-D27D-3902DA922EF2}"/>
              </a:ext>
            </a:extLst>
          </p:cNvPr>
          <p:cNvSpPr txBox="1"/>
          <p:nvPr/>
        </p:nvSpPr>
        <p:spPr>
          <a:xfrm>
            <a:off x="2089957" y="1229876"/>
            <a:ext cx="54212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>
                <a:solidFill>
                  <a:schemeClr val="bg1">
                    <a:lumMod val="9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김찬호</a:t>
            </a:r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200" dirty="0">
                <a:solidFill>
                  <a:schemeClr val="bg1">
                    <a:lumMod val="9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김은지</a:t>
            </a:r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200" dirty="0">
                <a:solidFill>
                  <a:schemeClr val="bg1">
                    <a:lumMod val="9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하재현</a:t>
            </a:r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200" dirty="0">
                <a:solidFill>
                  <a:schemeClr val="bg1">
                    <a:lumMod val="9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문채원</a:t>
            </a:r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200" dirty="0" err="1">
                <a:solidFill>
                  <a:schemeClr val="bg1">
                    <a:lumMod val="9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김동균</a:t>
            </a:r>
            <a:r>
              <a:rPr lang="en-US" altLang="ko-KR" sz="1200" b="0" i="0" u="none" strike="noStrike" baseline="0" dirty="0">
                <a:solidFill>
                  <a:schemeClr val="bg1">
                    <a:lumMod val="9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*</a:t>
            </a:r>
            <a:endParaRPr lang="en-US" altLang="ko-KR" sz="1200" dirty="0">
              <a:solidFill>
                <a:schemeClr val="bg1">
                  <a:lumMod val="9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r>
              <a:rPr lang="ko-KR" altLang="en-US" sz="1200" dirty="0">
                <a:solidFill>
                  <a:schemeClr val="bg1">
                    <a:lumMod val="9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경북대학교 컴퓨터학부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F1D0FA4-2D20-9D2F-F99B-FD999FBCEBE4}"/>
              </a:ext>
            </a:extLst>
          </p:cNvPr>
          <p:cNvSpPr txBox="1"/>
          <p:nvPr/>
        </p:nvSpPr>
        <p:spPr>
          <a:xfrm>
            <a:off x="1124283" y="922099"/>
            <a:ext cx="73526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Fall Prevention Techniques for Medical Beds Using Vision Technology</a:t>
            </a:r>
            <a:endParaRPr lang="ko-KR" altLang="en-US" sz="1400" dirty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5E8021F-7724-CB2E-FC4B-31C42C7BB1DA}"/>
              </a:ext>
            </a:extLst>
          </p:cNvPr>
          <p:cNvSpPr/>
          <p:nvPr/>
        </p:nvSpPr>
        <p:spPr>
          <a:xfrm>
            <a:off x="362647" y="2161626"/>
            <a:ext cx="4034971" cy="35098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1.</a:t>
            </a:r>
            <a:r>
              <a:rPr lang="ko-KR" altLang="en-US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서론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19EDDD1-23A8-332D-1ADF-8382512439A6}"/>
              </a:ext>
            </a:extLst>
          </p:cNvPr>
          <p:cNvSpPr/>
          <p:nvPr/>
        </p:nvSpPr>
        <p:spPr>
          <a:xfrm>
            <a:off x="362595" y="4449927"/>
            <a:ext cx="4034971" cy="35098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2. </a:t>
            </a:r>
            <a:r>
              <a:rPr lang="ko-KR" altLang="en-US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본론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F382C63-C6A2-E390-34BE-BB18027BE30C}"/>
              </a:ext>
            </a:extLst>
          </p:cNvPr>
          <p:cNvSpPr/>
          <p:nvPr/>
        </p:nvSpPr>
        <p:spPr>
          <a:xfrm>
            <a:off x="5101135" y="10188559"/>
            <a:ext cx="4034971" cy="35098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3. </a:t>
            </a:r>
            <a:r>
              <a:rPr lang="ko-KR" altLang="en-US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결론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54C3A0-0CF2-C7F9-E912-A8F05A44535A}"/>
              </a:ext>
            </a:extLst>
          </p:cNvPr>
          <p:cNvSpPr txBox="1"/>
          <p:nvPr/>
        </p:nvSpPr>
        <p:spPr>
          <a:xfrm>
            <a:off x="241239" y="10387988"/>
            <a:ext cx="1454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2.1 </a:t>
            </a:r>
            <a:r>
              <a:rPr lang="ko-KR" altLang="en-US" sz="1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데이터셋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1568F5-78F3-1087-E6A9-71C695A695FE}"/>
              </a:ext>
            </a:extLst>
          </p:cNvPr>
          <p:cNvSpPr txBox="1"/>
          <p:nvPr/>
        </p:nvSpPr>
        <p:spPr>
          <a:xfrm>
            <a:off x="5028817" y="10586482"/>
            <a:ext cx="423996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3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본 논문에서는 자세 추정 기술을 활용하는 의료용 침대 낙상 방지 시스템을 제안함</a:t>
            </a:r>
            <a:r>
              <a:rPr lang="en-US" altLang="ko-KR" sz="13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3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Grounding DINO </a:t>
            </a:r>
            <a:r>
              <a:rPr lang="ko-KR" altLang="en-US" sz="13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를 도입해 침대 영역에 집중한 뒤 </a:t>
            </a:r>
            <a:r>
              <a:rPr lang="en-US" altLang="ko-KR" sz="13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Openpose</a:t>
            </a:r>
            <a:r>
              <a:rPr lang="ko-KR" altLang="en-US" sz="13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를 활용해 관절의 좌표를 추출하고 </a:t>
            </a:r>
            <a:r>
              <a:rPr lang="ko-KR" altLang="en-US" sz="135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정규화함</a:t>
            </a:r>
            <a:r>
              <a:rPr lang="en-US" altLang="ko-KR" sz="13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3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최종적으로 정확도 </a:t>
            </a:r>
            <a:r>
              <a:rPr lang="en-US" altLang="ko-KR" sz="13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85.45%, </a:t>
            </a:r>
            <a:r>
              <a:rPr lang="ko-KR" altLang="en-US" sz="135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재현율</a:t>
            </a:r>
            <a:r>
              <a:rPr lang="ko-KR" altLang="en-US" sz="13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13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82.61%</a:t>
            </a:r>
            <a:r>
              <a:rPr lang="ko-KR" altLang="en-US" sz="13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를 얻어 해당 모델이 낙상 사고를 방지할 수 있는 가능성을 제시함</a:t>
            </a:r>
            <a:r>
              <a:rPr lang="en-US" altLang="ko-KR" sz="13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F93CEE-CC8C-F0B4-7E1D-41916683E262}"/>
              </a:ext>
            </a:extLst>
          </p:cNvPr>
          <p:cNvSpPr txBox="1"/>
          <p:nvPr/>
        </p:nvSpPr>
        <p:spPr>
          <a:xfrm>
            <a:off x="5101135" y="2100624"/>
            <a:ext cx="36511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2.2 </a:t>
            </a:r>
            <a:r>
              <a:rPr lang="ko-KR" altLang="en-US" sz="1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학습 데이터 </a:t>
            </a:r>
            <a:r>
              <a:rPr lang="ko-KR" altLang="en-US" sz="1400" b="1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전처리</a:t>
            </a:r>
            <a:endParaRPr lang="ko-KR" altLang="en-US" sz="14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965A45-51B6-7B9E-C1FC-A1F736B0829C}"/>
              </a:ext>
            </a:extLst>
          </p:cNvPr>
          <p:cNvSpPr txBox="1"/>
          <p:nvPr/>
        </p:nvSpPr>
        <p:spPr>
          <a:xfrm>
            <a:off x="4998635" y="6344113"/>
            <a:ext cx="36511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2.3 </a:t>
            </a:r>
            <a:r>
              <a:rPr lang="ko-KR" altLang="en-US" sz="1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분류기 학습 및 성능 평가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F3CC65-0F98-45A1-94EB-389819D8CF8C}"/>
              </a:ext>
            </a:extLst>
          </p:cNvPr>
          <p:cNvSpPr txBox="1"/>
          <p:nvPr/>
        </p:nvSpPr>
        <p:spPr>
          <a:xfrm>
            <a:off x="304397" y="10806193"/>
            <a:ext cx="42619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3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침대에 누워있는 모습을 직접 촬영한 데이터를 활용함</a:t>
            </a:r>
            <a:endParaRPr lang="en-US" altLang="ko-KR" sz="13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3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침대의 중앙에 안전하게 위치한 자세는 </a:t>
            </a:r>
            <a:r>
              <a:rPr lang="en-US" altLang="ko-KR" sz="13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0</a:t>
            </a:r>
            <a:r>
              <a:rPr lang="ko-KR" altLang="en-US" sz="13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으로 정의하였고 주요 관절이 침대 밖으로 나온 경우 </a:t>
            </a:r>
            <a:r>
              <a:rPr lang="en-US" altLang="ko-KR" sz="13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</a:t>
            </a:r>
            <a:r>
              <a:rPr lang="ko-KR" altLang="en-US" sz="13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로 정의함</a:t>
            </a:r>
            <a:endParaRPr lang="en-US" altLang="ko-KR" sz="13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3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K-Fold  </a:t>
            </a:r>
            <a:r>
              <a:rPr lang="ko-KR" altLang="en-US" sz="13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교차 검증을 사용하여 모델을 학습함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20736B-4287-EB27-DB16-FF96E5D91A3C}"/>
              </a:ext>
            </a:extLst>
          </p:cNvPr>
          <p:cNvSpPr txBox="1"/>
          <p:nvPr/>
        </p:nvSpPr>
        <p:spPr>
          <a:xfrm>
            <a:off x="4998635" y="4493434"/>
            <a:ext cx="423997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3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제로</a:t>
            </a:r>
            <a:r>
              <a:rPr lang="en-US" altLang="ko-KR" sz="13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-</a:t>
            </a:r>
            <a:r>
              <a:rPr lang="ko-KR" altLang="en-US" sz="13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샷 검출 모델인 </a:t>
            </a:r>
            <a:r>
              <a:rPr lang="en-US" altLang="ko-KR" sz="13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Grounding DINO</a:t>
            </a:r>
            <a:r>
              <a:rPr lang="ko-KR" altLang="en-US" sz="13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를 도입해 이미지에서 침대를 검출함</a:t>
            </a:r>
            <a:endParaRPr lang="en-US" altLang="ko-KR" sz="13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3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검출된 침대의 </a:t>
            </a:r>
            <a:r>
              <a:rPr lang="ko-KR" altLang="en-US" sz="135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바운딩</a:t>
            </a:r>
            <a:r>
              <a:rPr lang="ko-KR" altLang="en-US" sz="13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박스의 중심을 기준으로 이미지를 자름</a:t>
            </a:r>
            <a:endParaRPr lang="en-US" altLang="ko-KR" sz="13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3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자른 이미지를 자세 추정 기술인 </a:t>
            </a:r>
            <a:r>
              <a:rPr lang="en-US" altLang="ko-KR" sz="13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Openpose</a:t>
            </a:r>
            <a:r>
              <a:rPr lang="ko-KR" altLang="en-US" sz="13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를 활용해 관절의 키포인트를 추출함</a:t>
            </a:r>
            <a:endParaRPr lang="en-US" altLang="ko-KR" sz="13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35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좌표값을</a:t>
            </a:r>
            <a:r>
              <a:rPr lang="ko-KR" altLang="en-US" sz="13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정규화하고 상관관계 분석을 통해 주요 관절이 아닌 키포인트를 제거함</a:t>
            </a:r>
            <a:r>
              <a:rPr lang="en-US" altLang="ko-KR" sz="13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  <a:r>
              <a:rPr lang="ko-KR" altLang="en-US" sz="13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A9D5E5-C265-68A1-03AB-E72B5C3D5D45}"/>
              </a:ext>
            </a:extLst>
          </p:cNvPr>
          <p:cNvSpPr txBox="1"/>
          <p:nvPr/>
        </p:nvSpPr>
        <p:spPr>
          <a:xfrm>
            <a:off x="4998635" y="6716422"/>
            <a:ext cx="423997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3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정상 자세와 낙상 위험 자세를 분류하기 위해 다양한 기계학습 모델을 도입함</a:t>
            </a:r>
            <a:r>
              <a:rPr lang="en-US" altLang="ko-KR" sz="13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3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앙상블 기법인 </a:t>
            </a:r>
            <a:r>
              <a:rPr lang="ko-KR" altLang="en-US" sz="135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스태킹을</a:t>
            </a:r>
            <a:r>
              <a:rPr lang="ko-KR" altLang="en-US" sz="13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활용하여 모델 성능을 향상시켰고</a:t>
            </a:r>
            <a:r>
              <a:rPr lang="en-US" altLang="ko-KR" sz="13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3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검증 데이터셋에 대해 정확도 </a:t>
            </a:r>
            <a:r>
              <a:rPr lang="en-US" altLang="ko-KR" sz="13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86.52%, </a:t>
            </a:r>
            <a:r>
              <a:rPr lang="ko-KR" altLang="en-US" sz="135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재현율</a:t>
            </a:r>
            <a:r>
              <a:rPr lang="ko-KR" altLang="en-US" sz="13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13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83.3%</a:t>
            </a:r>
            <a:r>
              <a:rPr lang="ko-KR" altLang="en-US" sz="13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를 얻음</a:t>
            </a:r>
            <a:r>
              <a:rPr lang="en-US" altLang="ko-KR" sz="13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3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테스트 데이터셋에 대한 성능 평가를 진행한 결과 정확도 </a:t>
            </a:r>
            <a:r>
              <a:rPr lang="en-US" altLang="ko-KR" sz="13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85.45%, </a:t>
            </a:r>
            <a:r>
              <a:rPr lang="ko-KR" altLang="en-US" sz="135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재현율</a:t>
            </a:r>
            <a:r>
              <a:rPr lang="ko-KR" altLang="en-US" sz="13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13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82.61%</a:t>
            </a:r>
            <a:r>
              <a:rPr lang="ko-KR" altLang="en-US" sz="13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를 얻음</a:t>
            </a:r>
            <a:r>
              <a:rPr lang="en-US" altLang="ko-KR" sz="13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C2E8919-A756-F516-E59B-7CF9258538C1}"/>
              </a:ext>
            </a:extLst>
          </p:cNvPr>
          <p:cNvSpPr txBox="1"/>
          <p:nvPr/>
        </p:nvSpPr>
        <p:spPr>
          <a:xfrm>
            <a:off x="304397" y="2682185"/>
            <a:ext cx="426198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3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고령화가 가속화되면서 의료 시설 및 복지 요양 시설의 수요가 증가하고 있으며 동시에 안전 사고율도 높아지고 있음</a:t>
            </a:r>
            <a:r>
              <a:rPr lang="en-US" altLang="ko-KR" sz="13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3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의료용 침대 안전사고는 </a:t>
            </a:r>
            <a:r>
              <a:rPr lang="en-US" altLang="ko-KR" sz="13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3</a:t>
            </a:r>
            <a:r>
              <a:rPr lang="ko-KR" altLang="en-US" sz="13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년 연속 증가하고 있으며</a:t>
            </a:r>
            <a:r>
              <a:rPr lang="en-US" altLang="ko-KR" sz="13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3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약 </a:t>
            </a:r>
            <a:r>
              <a:rPr lang="en-US" altLang="ko-KR" sz="13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90</a:t>
            </a:r>
            <a:r>
              <a:rPr lang="ko-KR" altLang="en-US" sz="13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퍼센트는 낙상사고에 해당함</a:t>
            </a:r>
            <a:r>
              <a:rPr lang="en-US" altLang="ko-KR" sz="13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3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본 논문에서는 컴퓨터 비전 기술을 활용해 낙상 위험 자세를 인식하는 방법을 제안함</a:t>
            </a:r>
            <a:endParaRPr lang="en-US" altLang="ko-KR" sz="13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CECD88-52C5-8774-898D-5D92E85252E1}"/>
              </a:ext>
            </a:extLst>
          </p:cNvPr>
          <p:cNvSpPr txBox="1"/>
          <p:nvPr/>
        </p:nvSpPr>
        <p:spPr>
          <a:xfrm>
            <a:off x="1102466" y="1667108"/>
            <a:ext cx="75473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0" i="0" u="none" strike="noStrike" baseline="0" dirty="0">
                <a:solidFill>
                  <a:schemeClr val="bg1">
                    <a:lumMod val="9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coolho123@knu.ac.kr, now0104@knu.ac.kr, mini0950@knu.ac.kr, moonchaewon2@knu.ac.kr, *dongkyun@knu.ac.kr </a:t>
            </a:r>
            <a:endParaRPr lang="ko-KR" altLang="en-US" sz="1000" dirty="0">
              <a:solidFill>
                <a:schemeClr val="bg1">
                  <a:lumMod val="9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47F0397-2BA9-221B-DD22-9EAD7E125D32}"/>
              </a:ext>
            </a:extLst>
          </p:cNvPr>
          <p:cNvSpPr txBox="1"/>
          <p:nvPr/>
        </p:nvSpPr>
        <p:spPr>
          <a:xfrm>
            <a:off x="304397" y="8730983"/>
            <a:ext cx="4261988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3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본 논문에서 제안한 의료용 침대 낙상 프로세스는 그림</a:t>
            </a:r>
            <a:r>
              <a:rPr lang="en-US" altLang="ko-KR" sz="13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</a:t>
            </a:r>
            <a:r>
              <a:rPr lang="ko-KR" altLang="en-US" sz="13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과 같음</a:t>
            </a:r>
            <a:r>
              <a:rPr lang="en-US" altLang="ko-KR" sz="13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3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가장 먼저 침대 영역을 탐지해 분할함</a:t>
            </a:r>
            <a:r>
              <a:rPr lang="en-US" altLang="ko-KR" sz="13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 </a:t>
            </a:r>
            <a:r>
              <a:rPr lang="ko-KR" altLang="en-US" sz="13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그 후</a:t>
            </a:r>
            <a:r>
              <a:rPr lang="en-US" altLang="ko-KR" sz="13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3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자세 추정 기술을 활용해 좌표를 추출함</a:t>
            </a:r>
            <a:r>
              <a:rPr lang="en-US" altLang="ko-KR" sz="13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 </a:t>
            </a:r>
            <a:r>
              <a:rPr lang="ko-KR" altLang="en-US" sz="13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추출된 </a:t>
            </a:r>
            <a:r>
              <a:rPr lang="ko-KR" altLang="en-US" sz="135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자표를</a:t>
            </a:r>
            <a:r>
              <a:rPr lang="ko-KR" altLang="en-US" sz="13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기반으로 기계학습 모델을 통해 위험여부를 판단함</a:t>
            </a:r>
            <a:endParaRPr lang="en-US" altLang="ko-KR" sz="13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3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데이터를 직접 수집하고 가공하여 학습 데이터가  부족해 딥러닝 대신 기계학습 기반 구조를 선택함</a:t>
            </a:r>
            <a:r>
              <a:rPr lang="en-US" altLang="ko-KR" sz="13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E2326BF0-E383-79CB-E408-5A8E89E3A943}"/>
              </a:ext>
            </a:extLst>
          </p:cNvPr>
          <p:cNvGrpSpPr/>
          <p:nvPr/>
        </p:nvGrpSpPr>
        <p:grpSpPr>
          <a:xfrm>
            <a:off x="599018" y="4851707"/>
            <a:ext cx="3584746" cy="3715884"/>
            <a:chOff x="599018" y="4902507"/>
            <a:chExt cx="3482247" cy="3476084"/>
          </a:xfrm>
        </p:grpSpPr>
        <p:pic>
          <p:nvPicPr>
            <p:cNvPr id="1026" name="그림 1">
              <a:extLst>
                <a:ext uri="{FF2B5EF4-FFF2-40B4-BE49-F238E27FC236}">
                  <a16:creationId xmlns:a16="http://schemas.microsoft.com/office/drawing/2014/main" id="{273C7D65-DE19-A730-E1B1-362662C2C5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018" y="4902507"/>
              <a:ext cx="3482247" cy="3274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4EB043A-367B-BDE4-1AF5-EC9FC70D14F5}"/>
                </a:ext>
              </a:extLst>
            </p:cNvPr>
            <p:cNvSpPr txBox="1"/>
            <p:nvPr/>
          </p:nvSpPr>
          <p:spPr>
            <a:xfrm>
              <a:off x="917041" y="8101592"/>
              <a:ext cx="27286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그림</a:t>
              </a:r>
              <a:r>
                <a:rPr lang="en-US" altLang="ko-KR" sz="12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1. </a:t>
              </a:r>
              <a:r>
                <a:rPr lang="ko-KR" altLang="en-US" sz="12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의료용 침대 낙상 방지 프로세스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0B21BBFC-094D-FB1C-0319-312F7643B313}"/>
              </a:ext>
            </a:extLst>
          </p:cNvPr>
          <p:cNvGrpSpPr/>
          <p:nvPr/>
        </p:nvGrpSpPr>
        <p:grpSpPr>
          <a:xfrm>
            <a:off x="5141725" y="2493492"/>
            <a:ext cx="1938511" cy="1988180"/>
            <a:chOff x="5141725" y="2582392"/>
            <a:chExt cx="1938511" cy="1988180"/>
          </a:xfrm>
        </p:grpSpPr>
        <p:pic>
          <p:nvPicPr>
            <p:cNvPr id="1027" name="그림 1">
              <a:extLst>
                <a:ext uri="{FF2B5EF4-FFF2-40B4-BE49-F238E27FC236}">
                  <a16:creationId xmlns:a16="http://schemas.microsoft.com/office/drawing/2014/main" id="{A6BD567A-8A51-4638-3D1D-AE677785194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1727" y="2582392"/>
              <a:ext cx="1891023" cy="1516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28EAF3F-BC11-60A3-2663-BBC526F863FA}"/>
                </a:ext>
              </a:extLst>
            </p:cNvPr>
            <p:cNvSpPr txBox="1"/>
            <p:nvPr/>
          </p:nvSpPr>
          <p:spPr>
            <a:xfrm>
              <a:off x="5141725" y="4108907"/>
              <a:ext cx="19385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그림 </a:t>
              </a:r>
              <a:r>
                <a:rPr lang="en-US" altLang="ko-KR" sz="12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2. </a:t>
              </a:r>
              <a:r>
                <a:rPr lang="ko-KR" altLang="en-US" sz="12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위험 자세와 안전         </a:t>
              </a:r>
              <a:r>
                <a:rPr lang="en-US" altLang="ko-KR" sz="12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	   </a:t>
              </a:r>
              <a:r>
                <a:rPr lang="ko-KR" altLang="en-US" sz="12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자세 데이터셋</a:t>
              </a: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3C0E0DB0-4D97-4785-B37C-C6BF63B9EF1D}"/>
              </a:ext>
            </a:extLst>
          </p:cNvPr>
          <p:cNvGrpSpPr/>
          <p:nvPr/>
        </p:nvGrpSpPr>
        <p:grpSpPr>
          <a:xfrm>
            <a:off x="7077884" y="2843689"/>
            <a:ext cx="2371319" cy="1459130"/>
            <a:chOff x="7077884" y="2877556"/>
            <a:chExt cx="2371319" cy="1459130"/>
          </a:xfrm>
        </p:grpSpPr>
        <p:pic>
          <p:nvPicPr>
            <p:cNvPr id="1028" name="그림 1">
              <a:extLst>
                <a:ext uri="{FF2B5EF4-FFF2-40B4-BE49-F238E27FC236}">
                  <a16:creationId xmlns:a16="http://schemas.microsoft.com/office/drawing/2014/main" id="{96A1B84A-A851-0309-B4E4-607635BD95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80237" y="2877556"/>
              <a:ext cx="2137650" cy="10459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C8C93C0-97FF-5772-9559-6910B25D6C6C}"/>
                </a:ext>
              </a:extLst>
            </p:cNvPr>
            <p:cNvSpPr txBox="1"/>
            <p:nvPr/>
          </p:nvSpPr>
          <p:spPr>
            <a:xfrm>
              <a:off x="7077884" y="4059687"/>
              <a:ext cx="23713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그림 </a:t>
              </a:r>
              <a:r>
                <a:rPr lang="en-US" altLang="ko-KR" sz="12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3. </a:t>
              </a:r>
              <a:r>
                <a:rPr lang="ko-KR" altLang="en-US" sz="1200" b="1" dirty="0" err="1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전처리</a:t>
              </a:r>
              <a:r>
                <a:rPr lang="ko-KR" altLang="en-US" sz="12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 된 최종 이미지</a:t>
              </a:r>
            </a:p>
          </p:txBody>
        </p:sp>
      </p:grpSp>
      <p:pic>
        <p:nvPicPr>
          <p:cNvPr id="1029" name="그림 1">
            <a:extLst>
              <a:ext uri="{FF2B5EF4-FFF2-40B4-BE49-F238E27FC236}">
                <a16:creationId xmlns:a16="http://schemas.microsoft.com/office/drawing/2014/main" id="{21A82588-8530-7F96-03C8-4AF854C495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0973" y="8326397"/>
            <a:ext cx="2281619" cy="13785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8B58E66E-9704-E8C8-AC00-55D6E077C55E}"/>
              </a:ext>
            </a:extLst>
          </p:cNvPr>
          <p:cNvSpPr txBox="1"/>
          <p:nvPr/>
        </p:nvSpPr>
        <p:spPr>
          <a:xfrm>
            <a:off x="5191568" y="9690148"/>
            <a:ext cx="23685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그림 </a:t>
            </a:r>
            <a:r>
              <a:rPr lang="en-US" altLang="ko-KR" sz="12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4. </a:t>
            </a:r>
            <a:r>
              <a:rPr lang="ko-KR" altLang="en-US" sz="12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단일 기계학습 모델 및 </a:t>
            </a:r>
            <a:r>
              <a:rPr lang="en-US" altLang="ko-KR" sz="12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	 </a:t>
            </a:r>
            <a:r>
              <a:rPr lang="ko-KR" altLang="en-US" sz="12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앙상블 모델의 검증 성능</a:t>
            </a: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49753F83-51DF-1212-B027-5459AFDC9CA4}"/>
              </a:ext>
            </a:extLst>
          </p:cNvPr>
          <p:cNvGrpSpPr/>
          <p:nvPr/>
        </p:nvGrpSpPr>
        <p:grpSpPr>
          <a:xfrm>
            <a:off x="7425462" y="8409983"/>
            <a:ext cx="1843324" cy="1729556"/>
            <a:chOff x="7425462" y="8412493"/>
            <a:chExt cx="1843324" cy="1727046"/>
          </a:xfrm>
        </p:grpSpPr>
        <p:pic>
          <p:nvPicPr>
            <p:cNvPr id="1030" name="그림 1">
              <a:extLst>
                <a:ext uri="{FF2B5EF4-FFF2-40B4-BE49-F238E27FC236}">
                  <a16:creationId xmlns:a16="http://schemas.microsoft.com/office/drawing/2014/main" id="{AB474596-E282-8710-8527-A91AB157A8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48686" y="8412493"/>
              <a:ext cx="1531536" cy="12924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BDDAE88-79E8-8358-F958-C0030C16F777}"/>
                </a:ext>
              </a:extLst>
            </p:cNvPr>
            <p:cNvSpPr txBox="1"/>
            <p:nvPr/>
          </p:nvSpPr>
          <p:spPr>
            <a:xfrm>
              <a:off x="7425462" y="9677874"/>
              <a:ext cx="18433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그림 </a:t>
              </a:r>
              <a:r>
                <a:rPr lang="en-US" altLang="ko-KR" sz="12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5. </a:t>
              </a:r>
              <a:r>
                <a:rPr lang="ko-KR" altLang="en-US" sz="12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테스트 데이터에 </a:t>
              </a:r>
              <a:r>
                <a:rPr lang="en-US" altLang="ko-KR" sz="12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	  </a:t>
              </a:r>
              <a:r>
                <a:rPr lang="ko-KR" altLang="en-US" sz="12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대한 성능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64999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101</TotalTime>
  <Words>400</Words>
  <Application>Microsoft Office PowerPoint</Application>
  <PresentationFormat>A3 용지(297x420mm)</PresentationFormat>
  <Paragraphs>36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Aptos Display</vt:lpstr>
      <vt:lpstr>Arial</vt:lpstr>
      <vt:lpstr>함초롬바탕</vt:lpstr>
      <vt:lpstr>Aptos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eunji Kim</dc:creator>
  <cp:lastModifiedBy>eunji Kim</cp:lastModifiedBy>
  <cp:revision>12</cp:revision>
  <dcterms:created xsi:type="dcterms:W3CDTF">2024-06-10T05:32:51Z</dcterms:created>
  <dcterms:modified xsi:type="dcterms:W3CDTF">2024-06-10T13:57:27Z</dcterms:modified>
</cp:coreProperties>
</file>