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89" r:id="rId5"/>
    <p:sldId id="261" r:id="rId6"/>
    <p:sldId id="291" r:id="rId7"/>
    <p:sldId id="290" r:id="rId8"/>
    <p:sldId id="260" r:id="rId9"/>
    <p:sldId id="258" r:id="rId10"/>
    <p:sldId id="264" r:id="rId11"/>
    <p:sldId id="257" r:id="rId12"/>
    <p:sldId id="259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4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A21BCC0-A588-40C3-B3F2-19E9256DA90C}" type="datetimeFigureOut">
              <a:rPr lang="ko-KR" altLang="en-US" smtClean="0"/>
              <a:t>2013-07-06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7A3AF1D-1AFF-4B24-A87C-3780BAD7267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BCC0-A588-40C3-B3F2-19E9256DA90C}" type="datetimeFigureOut">
              <a:rPr lang="ko-KR" altLang="en-US" smtClean="0"/>
              <a:t>2013-07-06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AF1D-1AFF-4B24-A87C-3780BAD726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BCC0-A588-40C3-B3F2-19E9256DA90C}" type="datetimeFigureOut">
              <a:rPr lang="ko-KR" altLang="en-US" smtClean="0"/>
              <a:t>2013-07-06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AF1D-1AFF-4B24-A87C-3780BAD7267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BCC0-A588-40C3-B3F2-19E9256DA90C}" type="datetimeFigureOut">
              <a:rPr lang="ko-KR" altLang="en-US" smtClean="0"/>
              <a:t>2013-07-06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AF1D-1AFF-4B24-A87C-3780BAD7267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A21BCC0-A588-40C3-B3F2-19E9256DA90C}" type="datetimeFigureOut">
              <a:rPr lang="ko-KR" altLang="en-US" smtClean="0"/>
              <a:t>2013-07-06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7A3AF1D-1AFF-4B24-A87C-3780BAD7267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BCC0-A588-40C3-B3F2-19E9256DA90C}" type="datetimeFigureOut">
              <a:rPr lang="ko-KR" altLang="en-US" smtClean="0"/>
              <a:t>2013-07-06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AF1D-1AFF-4B24-A87C-3780BAD7267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BCC0-A588-40C3-B3F2-19E9256DA90C}" type="datetimeFigureOut">
              <a:rPr lang="ko-KR" altLang="en-US" smtClean="0"/>
              <a:t>2013-07-06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AF1D-1AFF-4B24-A87C-3780BAD7267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BCC0-A588-40C3-B3F2-19E9256DA90C}" type="datetimeFigureOut">
              <a:rPr lang="ko-KR" altLang="en-US" smtClean="0"/>
              <a:t>2013-07-06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AF1D-1AFF-4B24-A87C-3780BAD7267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BCC0-A588-40C3-B3F2-19E9256DA90C}" type="datetimeFigureOut">
              <a:rPr lang="ko-KR" altLang="en-US" smtClean="0"/>
              <a:t>2013-07-06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AF1D-1AFF-4B24-A87C-3780BAD7267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BCC0-A588-40C3-B3F2-19E9256DA90C}" type="datetimeFigureOut">
              <a:rPr lang="ko-KR" altLang="en-US" smtClean="0"/>
              <a:t>2013-07-06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AF1D-1AFF-4B24-A87C-3780BAD7267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BCC0-A588-40C3-B3F2-19E9256DA90C}" type="datetimeFigureOut">
              <a:rPr lang="ko-KR" altLang="en-US" smtClean="0"/>
              <a:t>2013-07-06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AF1D-1AFF-4B24-A87C-3780BAD7267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A21BCC0-A588-40C3-B3F2-19E9256DA90C}" type="datetimeFigureOut">
              <a:rPr lang="ko-KR" altLang="en-US" smtClean="0"/>
              <a:t>2013-07-06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7A3AF1D-1AFF-4B24-A87C-3780BAD7267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" TargetMode="External"/><Relationship Id="rId2" Type="http://schemas.openxmlformats.org/officeDocument/2006/relationships/hyperlink" Target="http://www.oracl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viralpatel.net/blogs/java-virtual-machine-an-inside-story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-fXMJahBO1k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첫 번째 이야기 시작하기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PL in JAVA </a:t>
            </a:r>
            <a:r>
              <a:rPr lang="ko-KR" altLang="en-US" dirty="0" smtClean="0"/>
              <a:t>박은종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HelloWorld.java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public class </a:t>
            </a:r>
            <a:r>
              <a:rPr lang="en-US" altLang="ko-KR" b="1" dirty="0" err="1"/>
              <a:t>HelloWorld</a:t>
            </a:r>
            <a:r>
              <a:rPr lang="en-US" altLang="ko-KR" b="1" dirty="0"/>
              <a:t> {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b="1" dirty="0"/>
              <a:t>public static void main(String[] </a:t>
            </a:r>
            <a:r>
              <a:rPr lang="en-US" altLang="ko-KR" b="1" dirty="0" err="1"/>
              <a:t>args</a:t>
            </a:r>
            <a:r>
              <a:rPr lang="en-US" altLang="ko-KR" b="1" dirty="0"/>
              <a:t>) {</a:t>
            </a:r>
          </a:p>
          <a:p>
            <a:pPr marL="0" indent="0">
              <a:buNone/>
            </a:pPr>
            <a:r>
              <a:rPr lang="en-US" altLang="ko-KR" dirty="0" smtClean="0"/>
              <a:t>	String </a:t>
            </a:r>
            <a:r>
              <a:rPr lang="en-US" altLang="ko-KR" dirty="0"/>
              <a:t>greetings = "Hello, World";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System.</a:t>
            </a:r>
            <a:r>
              <a:rPr lang="en-US" altLang="ko-KR" i="1" dirty="0" err="1" smtClean="0"/>
              <a:t>out.println</a:t>
            </a:r>
            <a:r>
              <a:rPr lang="en-US" altLang="ko-KR" i="1" dirty="0" smtClean="0"/>
              <a:t>(greetings</a:t>
            </a:r>
            <a:r>
              <a:rPr lang="en-US" altLang="ko-KR" i="1" dirty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89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 설정하기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JDK 1.6</a:t>
            </a:r>
            <a:r>
              <a:rPr lang="ko-KR" altLang="en-US" dirty="0" smtClean="0"/>
              <a:t>이상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2"/>
              </a:rPr>
              <a:t>http://www.oracle.com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사이트에서 </a:t>
            </a:r>
            <a:r>
              <a:rPr lang="en-US" altLang="ko-KR" dirty="0" err="1" smtClean="0"/>
              <a:t>jdk</a:t>
            </a:r>
            <a:r>
              <a:rPr lang="en-US" altLang="ko-KR" dirty="0" smtClean="0"/>
              <a:t> 32bit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64bit </a:t>
            </a:r>
            <a:r>
              <a:rPr lang="ko-KR" altLang="en-US" dirty="0" smtClean="0"/>
              <a:t>버전을 다운 받아 설치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Eclipse (indigo sp2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>
                <a:hlinkClick r:id="rId3"/>
              </a:rPr>
              <a:t>http://www.eclipse.org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프로그램 실행을 위한 </a:t>
            </a:r>
            <a:r>
              <a:rPr lang="en-US" altLang="ko-KR" dirty="0" smtClean="0"/>
              <a:t>junit4 library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프로젝트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&gt; java build path</a:t>
            </a:r>
            <a:r>
              <a:rPr lang="ko-KR" altLang="en-US" dirty="0" smtClean="0"/>
              <a:t>에서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통합 개발환경 </a:t>
            </a:r>
            <a:r>
              <a:rPr lang="en-US" altLang="ko-KR" dirty="0" smtClean="0"/>
              <a:t>(IDE) eclipse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command </a:t>
            </a:r>
            <a:r>
              <a:rPr lang="ko-KR" altLang="en-US" dirty="0" smtClean="0"/>
              <a:t>창에서 개발하던 방식에서 통합 개발 환경에서 개발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Eclipse 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코딩 및 컴파일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개발에 필요한 통합 환경을 완벽히</a:t>
            </a:r>
            <a:r>
              <a:rPr lang="en-US" altLang="ko-KR" dirty="0" smtClean="0"/>
              <a:t>(?)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Junit</a:t>
            </a:r>
            <a:r>
              <a:rPr lang="ko-KR" altLang="en-US" dirty="0" smtClean="0"/>
              <a:t>을 </a:t>
            </a:r>
            <a:r>
              <a:rPr lang="ko-KR" altLang="en-US" smtClean="0"/>
              <a:t>사용하여 테스트 수행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800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55650" y="3630613"/>
            <a:ext cx="7704138" cy="877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91440" rIns="90000" bIns="46800">
            <a:spAutoFit/>
          </a:bodyPr>
          <a:lstStyle/>
          <a:p>
            <a:pPr latinLnBrk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ko-KR" altLang="en-US" sz="24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굴림" pitchFamily="50" charset="-127"/>
                <a:cs typeface="Rix고딕 M" charset="0"/>
              </a:rPr>
              <a:t>일반적인 가전제품 또는 휴대용 기기 간의 커뮤니케이션을 가능케 해주는 기술이 없을까</a:t>
            </a:r>
            <a:r>
              <a:rPr kumimoji="0" lang="en-US" altLang="ko-KR" sz="24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굴림" pitchFamily="50" charset="-127"/>
                <a:cs typeface="Rix고딕 M" charset="0"/>
              </a:rPr>
              <a:t>?</a:t>
            </a:r>
            <a:endParaRPr kumimoji="0" lang="ko-KR" sz="2400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굴림" pitchFamily="50" charset="-127"/>
              <a:cs typeface="Rix고딕 M" charset="0"/>
            </a:endParaRPr>
          </a:p>
        </p:txBody>
      </p:sp>
      <p:pic>
        <p:nvPicPr>
          <p:cNvPr id="14339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60350"/>
            <a:ext cx="287972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3779838" y="266700"/>
            <a:ext cx="467995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91440" rIns="90000" bIns="46800">
            <a:spAutoFit/>
          </a:bodyPr>
          <a:lstStyle/>
          <a:p>
            <a:pPr latinLnBrk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kumimoji="0" lang="ko-KR" altLang="en-US" sz="240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제임스 고슬링</a:t>
            </a:r>
            <a:endParaRPr kumimoji="0" lang="en-US" altLang="ko-KR" sz="2400">
              <a:solidFill>
                <a:schemeClr val="tx1"/>
              </a:solidFill>
              <a:latin typeface="Arial" pitchFamily="34" charset="0"/>
              <a:ea typeface="굴림" pitchFamily="50" charset="-127"/>
            </a:endParaRPr>
          </a:p>
          <a:p>
            <a:pPr latinLnBrk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kumimoji="0" lang="en-US" altLang="ko-KR" sz="2400">
              <a:solidFill>
                <a:schemeClr val="tx1"/>
              </a:solidFill>
              <a:latin typeface="Arial" pitchFamily="34" charset="0"/>
              <a:ea typeface="굴림" pitchFamily="50" charset="-127"/>
            </a:endParaRPr>
          </a:p>
          <a:p>
            <a:pPr latinLnBrk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kumimoji="0" lang="en-US" altLang="ko-KR" sz="240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Sun Microsystems</a:t>
            </a:r>
            <a:endParaRPr kumimoji="0" lang="ko-KR" altLang="ko-KR" sz="2400">
              <a:solidFill>
                <a:schemeClr val="tx1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55650" y="2874963"/>
            <a:ext cx="2736850" cy="75565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91440" rIns="90000" bIns="46800">
            <a:spAutoFit/>
          </a:bodyPr>
          <a:lstStyle/>
          <a:p>
            <a:pPr algn="ctr" latinLnBrk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ko-KR" altLang="en-US" sz="4000" dirty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Rix고딕 M" charset="0"/>
              </a:rPr>
              <a:t>모토</a:t>
            </a:r>
            <a:endParaRPr kumimoji="0" lang="ko-KR" sz="4000" dirty="0">
              <a:solidFill>
                <a:schemeClr val="tx1"/>
              </a:solidFill>
              <a:latin typeface="Arial" pitchFamily="34" charset="0"/>
              <a:ea typeface="굴림" pitchFamily="50" charset="-127"/>
              <a:cs typeface="Rix고딕 M" charset="0"/>
            </a:endParaRPr>
          </a:p>
        </p:txBody>
      </p:sp>
      <p:sp>
        <p:nvSpPr>
          <p:cNvPr id="10" name="아래쪽 화살표 9"/>
          <p:cNvSpPr/>
          <p:nvPr/>
        </p:nvSpPr>
        <p:spPr bwMode="auto">
          <a:xfrm>
            <a:off x="3343275" y="4611688"/>
            <a:ext cx="1728788" cy="617537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latin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kumimoji="0" lang="ko-KR" altLang="en-US">
              <a:latin typeface="Times New Roman" pitchFamily="16" charset="0"/>
            </a:endParaRPr>
          </a:p>
        </p:txBody>
      </p:sp>
      <p:pic>
        <p:nvPicPr>
          <p:cNvPr id="14343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75" y="5300663"/>
            <a:ext cx="1758950" cy="133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55283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350" y="750888"/>
            <a:ext cx="7705725" cy="877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91440" rIns="90000" bIns="46800">
            <a:spAutoFit/>
          </a:bodyPr>
          <a:lstStyle/>
          <a:p>
            <a:pPr latinLnBrk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ko-KR" altLang="en-US" sz="24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굴림" pitchFamily="50" charset="-127"/>
                <a:cs typeface="Rix고딕 M" charset="0"/>
              </a:rPr>
              <a:t>일반적인 가전제품 또는 휴대용 기기 간의 커뮤니케이션을 가능케 해주는 기술이 없을까</a:t>
            </a:r>
            <a:r>
              <a:rPr kumimoji="0" lang="en-US" altLang="ko-KR" sz="24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굴림" pitchFamily="50" charset="-127"/>
                <a:cs typeface="Rix고딕 M" charset="0"/>
              </a:rPr>
              <a:t>?</a:t>
            </a:r>
            <a:endParaRPr kumimoji="0" lang="ko-KR" sz="2400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굴림" pitchFamily="50" charset="-127"/>
              <a:cs typeface="Rix고딕 M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50" y="-4763"/>
            <a:ext cx="2736850" cy="75565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91440" rIns="90000" bIns="46800">
            <a:spAutoFit/>
          </a:bodyPr>
          <a:lstStyle/>
          <a:p>
            <a:pPr algn="ctr" latinLnBrk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ko-KR" altLang="en-US" sz="4000" dirty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Rix고딕 M" charset="0"/>
              </a:rPr>
              <a:t>요구사항</a:t>
            </a:r>
            <a:endParaRPr kumimoji="0" lang="ko-KR" sz="4000" dirty="0">
              <a:solidFill>
                <a:schemeClr val="tx1"/>
              </a:solidFill>
              <a:latin typeface="Arial" pitchFamily="34" charset="0"/>
              <a:ea typeface="굴림" pitchFamily="50" charset="-127"/>
              <a:cs typeface="Rix고딕 M" charset="0"/>
            </a:endParaRP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747713" y="2747963"/>
            <a:ext cx="7705725" cy="161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91440" rIns="90000" bIns="46800">
            <a:spAutoFit/>
          </a:bodyPr>
          <a:lstStyle/>
          <a:p>
            <a:pPr latinLnBrk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kumimoji="0" lang="ko-KR" altLang="en-US" sz="240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절대 충돌이나 다운이 되어서는 안 된다</a:t>
            </a:r>
            <a:r>
              <a:rPr kumimoji="0" lang="en-US" altLang="ko-KR" sz="240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.</a:t>
            </a:r>
          </a:p>
          <a:p>
            <a:pPr latinLnBrk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kumimoji="0" lang="en-US" altLang="ko-KR" sz="2400">
              <a:solidFill>
                <a:schemeClr val="tx1"/>
              </a:solidFill>
              <a:latin typeface="Arial" pitchFamily="34" charset="0"/>
              <a:ea typeface="굴림" pitchFamily="50" charset="-127"/>
            </a:endParaRPr>
          </a:p>
          <a:p>
            <a:pPr latinLnBrk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kumimoji="0" lang="ko-KR" altLang="en-US" sz="240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당시 </a:t>
            </a:r>
            <a:r>
              <a:rPr kumimoji="0" lang="en-US" altLang="ko-KR" sz="240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C, C++ </a:t>
            </a:r>
            <a:r>
              <a:rPr kumimoji="0" lang="ko-KR" altLang="en-US" sz="240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에러의 가장 큰 원인인 포인터</a:t>
            </a:r>
            <a:r>
              <a:rPr kumimoji="0" lang="en-US" altLang="ko-KR" sz="240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(pointer)</a:t>
            </a:r>
            <a:r>
              <a:rPr kumimoji="0" lang="ko-KR" altLang="en-US" sz="240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를 없애서 안정성을 가져가자</a:t>
            </a:r>
            <a:r>
              <a:rPr kumimoji="0" lang="en-US" altLang="ko-KR" sz="240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.</a:t>
            </a:r>
            <a:endParaRPr kumimoji="0" lang="ko-KR" altLang="ko-KR" sz="2400">
              <a:solidFill>
                <a:schemeClr val="tx1"/>
              </a:solidFill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4702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350" y="750888"/>
            <a:ext cx="7705725" cy="877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91440" rIns="90000" bIns="46800">
            <a:spAutoFit/>
          </a:bodyPr>
          <a:lstStyle/>
          <a:p>
            <a:pPr latinLnBrk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ko-KR" altLang="en-US" sz="24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굴림" pitchFamily="50" charset="-127"/>
                <a:cs typeface="Rix고딕 M" charset="0"/>
              </a:rPr>
              <a:t>일반적인 가전제품 또는 휴대용 기기 간의 커뮤니케이션을 가능케 해주는 기술이 없을까</a:t>
            </a:r>
            <a:r>
              <a:rPr kumimoji="0" lang="en-US" altLang="ko-KR" sz="24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굴림" pitchFamily="50" charset="-127"/>
                <a:cs typeface="Rix고딕 M" charset="0"/>
              </a:rPr>
              <a:t>?</a:t>
            </a:r>
            <a:endParaRPr kumimoji="0" lang="ko-KR" sz="2400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굴림" pitchFamily="50" charset="-127"/>
              <a:cs typeface="Rix고딕 M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50" y="-4763"/>
            <a:ext cx="2736850" cy="75565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91440" rIns="90000" bIns="46800">
            <a:spAutoFit/>
          </a:bodyPr>
          <a:lstStyle/>
          <a:p>
            <a:pPr algn="ctr" latinLnBrk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ko-KR" altLang="en-US" sz="4000" dirty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Rix고딕 M" charset="0"/>
              </a:rPr>
              <a:t>요구사항</a:t>
            </a:r>
            <a:endParaRPr kumimoji="0" lang="ko-KR" sz="4000" dirty="0">
              <a:solidFill>
                <a:schemeClr val="tx1"/>
              </a:solidFill>
              <a:latin typeface="Arial" pitchFamily="34" charset="0"/>
              <a:ea typeface="굴림" pitchFamily="50" charset="-127"/>
              <a:cs typeface="Rix고딕 M" charset="0"/>
            </a:endParaRP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747713" y="2747963"/>
            <a:ext cx="7705725" cy="161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91440" rIns="90000" bIns="46800">
            <a:spAutoFit/>
          </a:bodyPr>
          <a:lstStyle/>
          <a:p>
            <a:pPr latinLnBrk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kumimoji="0" lang="en-US" altLang="ko-KR" sz="240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CPU</a:t>
            </a:r>
            <a:r>
              <a:rPr kumimoji="0" lang="ko-KR" altLang="en-US" sz="240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에 상관없이 플랫폼 독립적이어야겠다</a:t>
            </a:r>
            <a:r>
              <a:rPr kumimoji="0" lang="en-US" altLang="ko-KR" sz="240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.</a:t>
            </a:r>
          </a:p>
          <a:p>
            <a:pPr latinLnBrk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kumimoji="0" lang="en-US" altLang="ko-KR" sz="2400">
              <a:solidFill>
                <a:schemeClr val="tx1"/>
              </a:solidFill>
              <a:latin typeface="Arial" pitchFamily="34" charset="0"/>
              <a:ea typeface="굴림" pitchFamily="50" charset="-127"/>
            </a:endParaRPr>
          </a:p>
          <a:p>
            <a:pPr latinLnBrk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kumimoji="0" lang="ko-KR" altLang="en-US" sz="240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가전제품이나 휴대용 장치는 다양한 회사에서 다양한 칩을 사용해 만들어질 가능성이 크기 때문이다</a:t>
            </a:r>
            <a:r>
              <a:rPr kumimoji="0" lang="en-US" altLang="ko-KR" sz="240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34478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760413"/>
            <a:ext cx="5229225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9750" y="5862638"/>
            <a:ext cx="8064500" cy="44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91440" rIns="90000" bIns="46800">
            <a:spAutoFit/>
          </a:bodyPr>
          <a:lstStyle/>
          <a:p>
            <a:pPr algn="ctr" latinLnBrk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ko-KR" alt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굴림" pitchFamily="50" charset="-127"/>
                <a:cs typeface="+mn-cs"/>
              </a:rPr>
              <a:t>출처 </a:t>
            </a:r>
            <a:r>
              <a:rPr kumimoji="0" lang="en-US" altLang="ko-KR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굴림" pitchFamily="50" charset="-127"/>
                <a:cs typeface="+mn-cs"/>
              </a:rPr>
              <a:t>: </a:t>
            </a:r>
            <a:r>
              <a:rPr kumimoji="0" lang="en-US" altLang="ko-KR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굴림" pitchFamily="50" charset="-127"/>
                <a:hlinkClick r:id="rId3"/>
              </a:rPr>
              <a:t>http://viralpatel.net/blogs/java-virtual-machine-an-inside-story/</a:t>
            </a:r>
            <a:endParaRPr kumimoji="0" lang="ko-KR" sz="2000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굴림" pitchFamily="50" charset="-127"/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850" y="2924175"/>
            <a:ext cx="4502150" cy="693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91440" rIns="90000" bIns="46800">
            <a:spAutoFit/>
          </a:bodyPr>
          <a:lstStyle/>
          <a:p>
            <a:pPr latinLnBrk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ko-KR" sz="36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굴림" pitchFamily="50" charset="-127"/>
                <a:cs typeface="Rix고딕 M" charset="0"/>
              </a:rPr>
              <a:t>Java Virtual Machine</a:t>
            </a:r>
            <a:endParaRPr kumimoji="0" lang="ko-KR" sz="3600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굴림" pitchFamily="50" charset="-127"/>
              <a:cs typeface="Rix고딕 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7855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350" y="750888"/>
            <a:ext cx="7705725" cy="877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91440" rIns="90000" bIns="46800">
            <a:spAutoFit/>
          </a:bodyPr>
          <a:lstStyle/>
          <a:p>
            <a:pPr latinLnBrk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ko-KR" altLang="en-US" sz="24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굴림" pitchFamily="50" charset="-127"/>
                <a:cs typeface="Rix고딕 M" charset="0"/>
              </a:rPr>
              <a:t>일반적인 가전제품 또는 휴대용 기기 간의 커뮤니케이션을 가능케 해주는 기술이 없을까</a:t>
            </a:r>
            <a:r>
              <a:rPr kumimoji="0" lang="en-US" altLang="ko-KR" sz="24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굴림" pitchFamily="50" charset="-127"/>
                <a:cs typeface="Rix고딕 M" charset="0"/>
              </a:rPr>
              <a:t>?</a:t>
            </a:r>
            <a:endParaRPr kumimoji="0" lang="ko-KR" sz="2400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굴림" pitchFamily="50" charset="-127"/>
              <a:cs typeface="Rix고딕 M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50" y="-4763"/>
            <a:ext cx="2736850" cy="75565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91440" rIns="90000" bIns="46800">
            <a:spAutoFit/>
          </a:bodyPr>
          <a:lstStyle/>
          <a:p>
            <a:pPr algn="ctr" latinLnBrk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ko-KR" altLang="en-US" sz="4000" dirty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Rix고딕 M" charset="0"/>
              </a:rPr>
              <a:t>요구사항</a:t>
            </a:r>
            <a:endParaRPr kumimoji="0" lang="ko-KR" sz="4000" dirty="0">
              <a:solidFill>
                <a:schemeClr val="tx1"/>
              </a:solidFill>
              <a:latin typeface="Arial" pitchFamily="34" charset="0"/>
              <a:ea typeface="굴림" pitchFamily="50" charset="-127"/>
              <a:cs typeface="Rix고딕 M" charset="0"/>
            </a:endParaRP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769938" y="2924175"/>
            <a:ext cx="77057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91440" rIns="90000" bIns="46800">
            <a:spAutoFit/>
          </a:bodyPr>
          <a:lstStyle/>
          <a:p>
            <a:pPr latinLnBrk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kumimoji="0" lang="ko-KR" altLang="en-US" sz="240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네트워크에 적합해야 겠다</a:t>
            </a:r>
            <a:r>
              <a:rPr kumimoji="0" lang="en-US" altLang="ko-KR" sz="240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2388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66790" y="1889976"/>
            <a:ext cx="1534660" cy="226044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2949" y="3265221"/>
            <a:ext cx="1242344" cy="776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2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프로그램 </a:t>
            </a:r>
            <a:endParaRPr lang="en-US" altLang="ko-KR" sz="2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2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</a:t>
            </a:r>
            <a:endParaRPr lang="ko-KR" alt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19138" y="2063750"/>
            <a:ext cx="844550" cy="544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인간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순서도: 문서 17"/>
          <p:cNvSpPr/>
          <p:nvPr/>
        </p:nvSpPr>
        <p:spPr>
          <a:xfrm>
            <a:off x="512763" y="4560888"/>
            <a:ext cx="1243012" cy="70485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소스파일 </a:t>
            </a:r>
            <a:endParaRPr lang="en-US" altLang="ko-KR" sz="16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생성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.c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" name="직선 연결선 22"/>
          <p:cNvCxnSpPr>
            <a:stCxn id="16" idx="2"/>
            <a:endCxn id="18" idx="0"/>
          </p:cNvCxnSpPr>
          <p:nvPr/>
        </p:nvCxnSpPr>
        <p:spPr>
          <a:xfrm flipH="1">
            <a:off x="1133475" y="4041775"/>
            <a:ext cx="0" cy="519113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19375" y="3265488"/>
            <a:ext cx="1241425" cy="776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컴파일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825750" y="2063750"/>
            <a:ext cx="844550" cy="544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컴파일러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순서도: 문서 25"/>
          <p:cNvSpPr/>
          <p:nvPr/>
        </p:nvSpPr>
        <p:spPr>
          <a:xfrm>
            <a:off x="2554288" y="4560888"/>
            <a:ext cx="1458912" cy="70485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오브젝트</a:t>
            </a:r>
            <a:endParaRPr lang="en-US" altLang="ko-KR" sz="16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파일생성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.obj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직선 연결선 26"/>
          <p:cNvCxnSpPr>
            <a:stCxn id="24" idx="2"/>
            <a:endCxn id="26" idx="0"/>
          </p:cNvCxnSpPr>
          <p:nvPr/>
        </p:nvCxnSpPr>
        <p:spPr>
          <a:xfrm>
            <a:off x="3240088" y="4041775"/>
            <a:ext cx="42862" cy="519113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026025" y="3265488"/>
            <a:ext cx="1243013" cy="776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b="1" spc="50" dirty="0" smtClean="0">
                <a:ln w="11430"/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링크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232400" y="2063750"/>
            <a:ext cx="844550" cy="544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링커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순서도: 문서 29"/>
          <p:cNvSpPr/>
          <p:nvPr/>
        </p:nvSpPr>
        <p:spPr>
          <a:xfrm>
            <a:off x="5026025" y="4560888"/>
            <a:ext cx="1243013" cy="70485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실행파일</a:t>
            </a:r>
            <a:endParaRPr lang="en-US" altLang="ko-KR" sz="16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생성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.exe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>
            <a:stCxn id="28" idx="2"/>
            <a:endCxn id="30" idx="0"/>
          </p:cNvCxnSpPr>
          <p:nvPr/>
        </p:nvCxnSpPr>
        <p:spPr>
          <a:xfrm flipH="1">
            <a:off x="5648325" y="4041775"/>
            <a:ext cx="0" cy="519113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434263" y="3265488"/>
            <a:ext cx="1241425" cy="776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b="1" spc="50" dirty="0" smtClean="0">
                <a:ln w="11430"/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로딩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640638" y="2063750"/>
            <a:ext cx="844550" cy="544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로더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" name="꺾인 연결선 33"/>
          <p:cNvCxnSpPr>
            <a:stCxn id="18" idx="3"/>
            <a:endCxn id="25" idx="2"/>
          </p:cNvCxnSpPr>
          <p:nvPr/>
        </p:nvCxnSpPr>
        <p:spPr>
          <a:xfrm flipV="1">
            <a:off x="1755775" y="2336800"/>
            <a:ext cx="1069975" cy="257651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26" idx="3"/>
            <a:endCxn id="29" idx="2"/>
          </p:cNvCxnSpPr>
          <p:nvPr/>
        </p:nvCxnSpPr>
        <p:spPr>
          <a:xfrm flipV="1">
            <a:off x="4013200" y="2336800"/>
            <a:ext cx="1219200" cy="257651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30" idx="3"/>
            <a:endCxn id="33" idx="2"/>
          </p:cNvCxnSpPr>
          <p:nvPr/>
        </p:nvCxnSpPr>
        <p:spPr>
          <a:xfrm flipV="1">
            <a:off x="6269038" y="2336800"/>
            <a:ext cx="1371600" cy="257651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7442200" y="4562475"/>
            <a:ext cx="1243013" cy="657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실행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화살표 연결선 37"/>
          <p:cNvCxnSpPr>
            <a:stCxn id="32" idx="2"/>
            <a:endCxn id="37" idx="0"/>
          </p:cNvCxnSpPr>
          <p:nvPr/>
        </p:nvCxnSpPr>
        <p:spPr>
          <a:xfrm rot="16200000" flipH="1">
            <a:off x="7798594" y="4298156"/>
            <a:ext cx="520700" cy="793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7" idx="4"/>
            <a:endCxn id="16" idx="0"/>
          </p:cNvCxnSpPr>
          <p:nvPr/>
        </p:nvCxnSpPr>
        <p:spPr>
          <a:xfrm rot="5400000">
            <a:off x="808831" y="2932907"/>
            <a:ext cx="657225" cy="793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5" idx="4"/>
            <a:endCxn id="24" idx="0"/>
          </p:cNvCxnSpPr>
          <p:nvPr/>
        </p:nvCxnSpPr>
        <p:spPr>
          <a:xfrm rot="5400000">
            <a:off x="2915444" y="2932907"/>
            <a:ext cx="657225" cy="793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9" idx="4"/>
            <a:endCxn id="28" idx="0"/>
          </p:cNvCxnSpPr>
          <p:nvPr/>
        </p:nvCxnSpPr>
        <p:spPr>
          <a:xfrm rot="5400000">
            <a:off x="5322887" y="2933701"/>
            <a:ext cx="657225" cy="635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3" idx="4"/>
            <a:endCxn id="32" idx="0"/>
          </p:cNvCxnSpPr>
          <p:nvPr/>
        </p:nvCxnSpPr>
        <p:spPr>
          <a:xfrm rot="5400000">
            <a:off x="7730331" y="2932907"/>
            <a:ext cx="657225" cy="793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77962" y="1889976"/>
            <a:ext cx="1534660" cy="226044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882534" y="1889976"/>
            <a:ext cx="1534660" cy="226044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283315" y="1889976"/>
            <a:ext cx="1534660" cy="226044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93" name="TextBox 75"/>
          <p:cNvSpPr txBox="1">
            <a:spLocks noChangeArrowheads="1"/>
          </p:cNvSpPr>
          <p:nvPr/>
        </p:nvSpPr>
        <p:spPr bwMode="auto">
          <a:xfrm>
            <a:off x="688975" y="2451100"/>
            <a:ext cx="36512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60000"/>
              </a:lnSpc>
            </a:pPr>
            <a:r>
              <a:rPr lang="ko-KR" altLang="en-US"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①</a:t>
            </a:r>
            <a:endParaRPr lang="ko-KR" altLang="en-US" sz="2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94" name="TextBox 76"/>
          <p:cNvSpPr txBox="1">
            <a:spLocks noChangeArrowheads="1"/>
          </p:cNvSpPr>
          <p:nvPr/>
        </p:nvSpPr>
        <p:spPr bwMode="auto">
          <a:xfrm>
            <a:off x="633413" y="3940175"/>
            <a:ext cx="365125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60000"/>
              </a:lnSpc>
            </a:pPr>
            <a:r>
              <a:rPr lang="ko-KR" altLang="en-US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②</a:t>
            </a:r>
          </a:p>
          <a:p>
            <a:pPr algn="just" eaLnBrk="0" hangingPunct="0">
              <a:lnSpc>
                <a:spcPct val="160000"/>
              </a:lnSpc>
            </a:pPr>
            <a:endParaRPr lang="ko-KR" altLang="en-US" sz="2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95" name="TextBox 77"/>
          <p:cNvSpPr txBox="1">
            <a:spLocks noChangeArrowheads="1"/>
          </p:cNvSpPr>
          <p:nvPr/>
        </p:nvSpPr>
        <p:spPr bwMode="auto">
          <a:xfrm>
            <a:off x="1862138" y="2932113"/>
            <a:ext cx="365125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60000"/>
              </a:lnSpc>
            </a:pPr>
            <a:r>
              <a:rPr lang="ko-KR" altLang="en-US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③</a:t>
            </a:r>
          </a:p>
        </p:txBody>
      </p:sp>
      <p:sp>
        <p:nvSpPr>
          <p:cNvPr id="19496" name="TextBox 78"/>
          <p:cNvSpPr txBox="1">
            <a:spLocks noChangeArrowheads="1"/>
          </p:cNvSpPr>
          <p:nvPr/>
        </p:nvSpPr>
        <p:spPr bwMode="auto">
          <a:xfrm>
            <a:off x="2813050" y="2470150"/>
            <a:ext cx="36512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60000"/>
              </a:lnSpc>
            </a:pPr>
            <a:r>
              <a:rPr lang="ko-KR" altLang="en-US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④</a:t>
            </a:r>
          </a:p>
        </p:txBody>
      </p:sp>
      <p:sp>
        <p:nvSpPr>
          <p:cNvPr id="19497" name="TextBox 79"/>
          <p:cNvSpPr txBox="1">
            <a:spLocks noChangeArrowheads="1"/>
          </p:cNvSpPr>
          <p:nvPr/>
        </p:nvSpPr>
        <p:spPr bwMode="auto">
          <a:xfrm>
            <a:off x="2757488" y="3944938"/>
            <a:ext cx="365125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60000"/>
              </a:lnSpc>
            </a:pPr>
            <a:r>
              <a:rPr lang="ko-KR" altLang="en-US"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⑤</a:t>
            </a:r>
            <a:endParaRPr lang="ko-KR" altLang="en-US" sz="2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98" name="TextBox 80"/>
          <p:cNvSpPr txBox="1">
            <a:spLocks noChangeArrowheads="1"/>
          </p:cNvSpPr>
          <p:nvPr/>
        </p:nvSpPr>
        <p:spPr bwMode="auto">
          <a:xfrm>
            <a:off x="4127500" y="2949575"/>
            <a:ext cx="36512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60000"/>
              </a:lnSpc>
            </a:pPr>
            <a:r>
              <a:rPr lang="ko-KR" altLang="en-US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⑥</a:t>
            </a:r>
          </a:p>
        </p:txBody>
      </p:sp>
      <p:sp>
        <p:nvSpPr>
          <p:cNvPr id="19499" name="직사각형 51"/>
          <p:cNvSpPr>
            <a:spLocks noChangeArrowheads="1"/>
          </p:cNvSpPr>
          <p:nvPr/>
        </p:nvSpPr>
        <p:spPr bwMode="auto">
          <a:xfrm>
            <a:off x="5189538" y="2589213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ko-KR" altLang="en-US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⑦</a:t>
            </a:r>
          </a:p>
        </p:txBody>
      </p:sp>
      <p:sp>
        <p:nvSpPr>
          <p:cNvPr id="19500" name="직사각형 52"/>
          <p:cNvSpPr>
            <a:spLocks noChangeArrowheads="1"/>
          </p:cNvSpPr>
          <p:nvPr/>
        </p:nvSpPr>
        <p:spPr bwMode="auto">
          <a:xfrm>
            <a:off x="5159375" y="4049713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ko-KR" altLang="en-US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⑧</a:t>
            </a:r>
          </a:p>
        </p:txBody>
      </p:sp>
      <p:sp>
        <p:nvSpPr>
          <p:cNvPr id="19501" name="직사각형 53"/>
          <p:cNvSpPr>
            <a:spLocks noChangeArrowheads="1"/>
          </p:cNvSpPr>
          <p:nvPr/>
        </p:nvSpPr>
        <p:spPr bwMode="auto">
          <a:xfrm>
            <a:off x="6553200" y="3059113"/>
            <a:ext cx="414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ko-KR" altLang="en-US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⑨</a:t>
            </a:r>
          </a:p>
        </p:txBody>
      </p:sp>
      <p:sp>
        <p:nvSpPr>
          <p:cNvPr id="19502" name="직사각형 54"/>
          <p:cNvSpPr>
            <a:spLocks noChangeArrowheads="1"/>
          </p:cNvSpPr>
          <p:nvPr/>
        </p:nvSpPr>
        <p:spPr bwMode="auto">
          <a:xfrm>
            <a:off x="7627938" y="2570163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ko-KR" altLang="en-US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⑩</a:t>
            </a:r>
          </a:p>
        </p:txBody>
      </p:sp>
      <p:sp>
        <p:nvSpPr>
          <p:cNvPr id="19503" name="직사각형 55"/>
          <p:cNvSpPr>
            <a:spLocks noChangeArrowheads="1"/>
          </p:cNvSpPr>
          <p:nvPr/>
        </p:nvSpPr>
        <p:spPr bwMode="auto">
          <a:xfrm>
            <a:off x="7586663" y="4068763"/>
            <a:ext cx="184150" cy="109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60000"/>
              </a:lnSpc>
            </a:pPr>
            <a:endParaRPr lang="ko-KR" altLang="en-US" sz="24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0" hangingPunct="0"/>
            <a:endParaRPr lang="ko-KR" altLang="en-US" sz="24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0" hangingPunct="0"/>
            <a:endParaRPr lang="ko-KR" altLang="en-US" sz="2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04" name="TextBox 89"/>
          <p:cNvSpPr txBox="1">
            <a:spLocks noChangeArrowheads="1"/>
          </p:cNvSpPr>
          <p:nvPr/>
        </p:nvSpPr>
        <p:spPr bwMode="auto">
          <a:xfrm>
            <a:off x="739775" y="1449388"/>
            <a:ext cx="800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Step1</a:t>
            </a:r>
            <a:endParaRPr lang="ko-KR" altLang="en-US" sz="2400" b="1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05" name="TextBox 90"/>
          <p:cNvSpPr txBox="1">
            <a:spLocks noChangeArrowheads="1"/>
          </p:cNvSpPr>
          <p:nvPr/>
        </p:nvSpPr>
        <p:spPr bwMode="auto">
          <a:xfrm>
            <a:off x="2828925" y="1468438"/>
            <a:ext cx="800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Step2</a:t>
            </a:r>
            <a:endParaRPr lang="ko-KR" altLang="en-US" sz="2400" b="1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06" name="TextBox 91"/>
          <p:cNvSpPr txBox="1">
            <a:spLocks noChangeArrowheads="1"/>
          </p:cNvSpPr>
          <p:nvPr/>
        </p:nvSpPr>
        <p:spPr bwMode="auto">
          <a:xfrm>
            <a:off x="5245100" y="1449388"/>
            <a:ext cx="800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Step3</a:t>
            </a:r>
            <a:endParaRPr lang="ko-KR" altLang="en-US" sz="2400" b="1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07" name="TextBox 92"/>
          <p:cNvSpPr txBox="1">
            <a:spLocks noChangeArrowheads="1"/>
          </p:cNvSpPr>
          <p:nvPr/>
        </p:nvSpPr>
        <p:spPr bwMode="auto">
          <a:xfrm>
            <a:off x="7661275" y="1449388"/>
            <a:ext cx="800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Step4</a:t>
            </a:r>
            <a:endParaRPr lang="ko-KR" altLang="en-US" sz="2400" b="1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08" name="직사각형 60"/>
          <p:cNvSpPr>
            <a:spLocks noChangeArrowheads="1"/>
          </p:cNvSpPr>
          <p:nvPr/>
        </p:nvSpPr>
        <p:spPr bwMode="auto">
          <a:xfrm>
            <a:off x="7688263" y="4083050"/>
            <a:ext cx="414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ko-KR" altLang="en-US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⑪</a:t>
            </a:r>
          </a:p>
        </p:txBody>
      </p:sp>
      <p:sp>
        <p:nvSpPr>
          <p:cNvPr id="19509" name="직사각형 6"/>
          <p:cNvSpPr>
            <a:spLocks noChangeArrowheads="1"/>
          </p:cNvSpPr>
          <p:nvPr/>
        </p:nvSpPr>
        <p:spPr bwMode="auto">
          <a:xfrm>
            <a:off x="352425" y="1839913"/>
            <a:ext cx="1533525" cy="2312987"/>
          </a:xfrm>
          <a:prstGeom prst="rect">
            <a:avLst/>
          </a:prstGeom>
          <a:solidFill>
            <a:srgbClr val="2F2FFF">
              <a:alpha val="20000"/>
            </a:srgb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defTabSz="914400" eaLnBrk="0" latinLnBrk="0" hangingPunct="0"/>
            <a:endParaRPr kumimoji="0" lang="ko-KR" altLang="en-US" sz="24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9510" name="직사각형 7"/>
          <p:cNvSpPr>
            <a:spLocks noChangeArrowheads="1"/>
          </p:cNvSpPr>
          <p:nvPr/>
        </p:nvSpPr>
        <p:spPr bwMode="auto">
          <a:xfrm>
            <a:off x="322263" y="4419600"/>
            <a:ext cx="1533525" cy="989013"/>
          </a:xfrm>
          <a:prstGeom prst="rect">
            <a:avLst/>
          </a:prstGeom>
          <a:solidFill>
            <a:srgbClr val="2F2FFF">
              <a:alpha val="20000"/>
            </a:srgb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defTabSz="914400" eaLnBrk="0" latinLnBrk="0" hangingPunct="0"/>
            <a:endParaRPr kumimoji="0" lang="ko-KR" altLang="en-US" sz="24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9511" name="직사각형 8"/>
          <p:cNvSpPr>
            <a:spLocks noChangeArrowheads="1"/>
          </p:cNvSpPr>
          <p:nvPr/>
        </p:nvSpPr>
        <p:spPr bwMode="auto">
          <a:xfrm>
            <a:off x="2481263" y="1871663"/>
            <a:ext cx="1535112" cy="2312987"/>
          </a:xfrm>
          <a:prstGeom prst="rect">
            <a:avLst/>
          </a:prstGeom>
          <a:solidFill>
            <a:srgbClr val="2F2FFF">
              <a:alpha val="20000"/>
            </a:srgb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defTabSz="914400" eaLnBrk="0" latinLnBrk="0" hangingPunct="0"/>
            <a:endParaRPr kumimoji="0" lang="ko-KR" altLang="en-US" sz="24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9512" name="직사각형 9"/>
          <p:cNvSpPr>
            <a:spLocks noChangeArrowheads="1"/>
          </p:cNvSpPr>
          <p:nvPr/>
        </p:nvSpPr>
        <p:spPr bwMode="auto">
          <a:xfrm>
            <a:off x="2493963" y="4400550"/>
            <a:ext cx="1535112" cy="990600"/>
          </a:xfrm>
          <a:prstGeom prst="rect">
            <a:avLst/>
          </a:prstGeom>
          <a:solidFill>
            <a:srgbClr val="2F2FFF">
              <a:alpha val="20000"/>
            </a:srgb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defTabSz="914400" eaLnBrk="0" latinLnBrk="0" hangingPunct="0"/>
            <a:endParaRPr kumimoji="0" lang="ko-KR" altLang="en-US" sz="24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9513" name="직사각형 10"/>
          <p:cNvSpPr>
            <a:spLocks noChangeArrowheads="1"/>
          </p:cNvSpPr>
          <p:nvPr/>
        </p:nvSpPr>
        <p:spPr bwMode="auto">
          <a:xfrm>
            <a:off x="4887913" y="1881188"/>
            <a:ext cx="1535112" cy="2312987"/>
          </a:xfrm>
          <a:prstGeom prst="rect">
            <a:avLst/>
          </a:prstGeom>
          <a:solidFill>
            <a:srgbClr val="2F2FFF">
              <a:alpha val="20000"/>
            </a:srgb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defTabSz="914400" eaLnBrk="0" latinLnBrk="0" hangingPunct="0"/>
            <a:endParaRPr kumimoji="0" lang="ko-KR" altLang="en-US" sz="24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9514" name="직사각형 11"/>
          <p:cNvSpPr>
            <a:spLocks noChangeArrowheads="1"/>
          </p:cNvSpPr>
          <p:nvPr/>
        </p:nvSpPr>
        <p:spPr bwMode="auto">
          <a:xfrm>
            <a:off x="4887913" y="4397375"/>
            <a:ext cx="1535112" cy="989013"/>
          </a:xfrm>
          <a:prstGeom prst="rect">
            <a:avLst/>
          </a:prstGeom>
          <a:solidFill>
            <a:srgbClr val="2F2FFF">
              <a:alpha val="20000"/>
            </a:srgb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defTabSz="914400" eaLnBrk="0" latinLnBrk="0" hangingPunct="0"/>
            <a:endParaRPr kumimoji="0" lang="ko-KR" altLang="en-US" sz="24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9515" name="직사각형 12"/>
          <p:cNvSpPr>
            <a:spLocks noChangeArrowheads="1"/>
          </p:cNvSpPr>
          <p:nvPr/>
        </p:nvSpPr>
        <p:spPr bwMode="auto">
          <a:xfrm>
            <a:off x="7275513" y="1871663"/>
            <a:ext cx="1535112" cy="2312987"/>
          </a:xfrm>
          <a:prstGeom prst="rect">
            <a:avLst/>
          </a:prstGeom>
          <a:solidFill>
            <a:srgbClr val="2F2FFF">
              <a:alpha val="20000"/>
            </a:srgb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defTabSz="914400" eaLnBrk="0" latinLnBrk="0" hangingPunct="0"/>
            <a:endParaRPr kumimoji="0" lang="ko-KR" altLang="en-US" sz="24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9516" name="직사각형 13"/>
          <p:cNvSpPr>
            <a:spLocks noChangeArrowheads="1"/>
          </p:cNvSpPr>
          <p:nvPr/>
        </p:nvSpPr>
        <p:spPr bwMode="auto">
          <a:xfrm>
            <a:off x="7288213" y="4348163"/>
            <a:ext cx="1533525" cy="989012"/>
          </a:xfrm>
          <a:prstGeom prst="rect">
            <a:avLst/>
          </a:prstGeom>
          <a:solidFill>
            <a:srgbClr val="2F2FFF">
              <a:alpha val="20000"/>
            </a:srgb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defTabSz="914400" eaLnBrk="0" latinLnBrk="0" hangingPunct="0"/>
            <a:endParaRPr kumimoji="0" lang="ko-KR" altLang="en-US" sz="24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6350" y="9525"/>
            <a:ext cx="6481763" cy="755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91440" rIns="90000" bIns="46800">
            <a:spAutoFit/>
          </a:bodyPr>
          <a:lstStyle/>
          <a:p>
            <a:pPr latinLnBrk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ko-KR" sz="4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굴림" pitchFamily="50" charset="-127"/>
                <a:cs typeface="+mn-cs"/>
              </a:rPr>
              <a:t>C </a:t>
            </a:r>
            <a:r>
              <a:rPr kumimoji="0" lang="ko-KR" altLang="en-US" sz="4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굴림" pitchFamily="50" charset="-127"/>
                <a:cs typeface="+mn-cs"/>
              </a:rPr>
              <a:t>실행 단계</a:t>
            </a:r>
            <a:endParaRPr kumimoji="0" lang="ko-KR" sz="4000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313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96616" y="1601944"/>
            <a:ext cx="1534660" cy="226044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2775" y="2977189"/>
            <a:ext cx="1242344" cy="776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2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프로그램 </a:t>
            </a:r>
            <a:endParaRPr lang="en-US" altLang="ko-KR" sz="2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2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</a:t>
            </a:r>
            <a:endParaRPr lang="ko-KR" alt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49288" y="1776413"/>
            <a:ext cx="844550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인간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순서도: 문서 17"/>
          <p:cNvSpPr/>
          <p:nvPr/>
        </p:nvSpPr>
        <p:spPr>
          <a:xfrm>
            <a:off x="442913" y="4273550"/>
            <a:ext cx="1241425" cy="703263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소스파일 </a:t>
            </a:r>
            <a:endParaRPr lang="en-US" altLang="ko-KR" sz="16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생성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.java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" name="직선 연결선 22"/>
          <p:cNvCxnSpPr>
            <a:stCxn id="16" idx="2"/>
            <a:endCxn id="18" idx="0"/>
          </p:cNvCxnSpPr>
          <p:nvPr/>
        </p:nvCxnSpPr>
        <p:spPr>
          <a:xfrm flipH="1">
            <a:off x="1063625" y="3754438"/>
            <a:ext cx="0" cy="519112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49525" y="2976563"/>
            <a:ext cx="1241425" cy="777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컴파일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755900" y="1776413"/>
            <a:ext cx="844550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컴파일러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순서도: 문서 25"/>
          <p:cNvSpPr/>
          <p:nvPr/>
        </p:nvSpPr>
        <p:spPr>
          <a:xfrm>
            <a:off x="2484438" y="4273550"/>
            <a:ext cx="1457325" cy="703263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클래스</a:t>
            </a:r>
            <a:endParaRPr lang="en-US" altLang="ko-KR" sz="16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파일생성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.class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직선 연결선 26"/>
          <p:cNvCxnSpPr>
            <a:stCxn id="24" idx="2"/>
            <a:endCxn id="26" idx="0"/>
          </p:cNvCxnSpPr>
          <p:nvPr/>
        </p:nvCxnSpPr>
        <p:spPr>
          <a:xfrm>
            <a:off x="3170238" y="3754438"/>
            <a:ext cx="42862" cy="519112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956175" y="2976563"/>
            <a:ext cx="1243013" cy="777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b="1" spc="50" dirty="0" smtClean="0">
                <a:ln w="11430"/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로딩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991100" y="1776413"/>
            <a:ext cx="1193800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클래스 </a:t>
            </a: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로더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364413" y="1776413"/>
            <a:ext cx="1250950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Execution Engine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" name="꺾인 연결선 33"/>
          <p:cNvCxnSpPr>
            <a:stCxn id="18" idx="3"/>
            <a:endCxn id="25" idx="2"/>
          </p:cNvCxnSpPr>
          <p:nvPr/>
        </p:nvCxnSpPr>
        <p:spPr>
          <a:xfrm flipV="1">
            <a:off x="1684338" y="2047875"/>
            <a:ext cx="1071562" cy="257651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26" idx="3"/>
            <a:endCxn id="29" idx="2"/>
          </p:cNvCxnSpPr>
          <p:nvPr/>
        </p:nvCxnSpPr>
        <p:spPr>
          <a:xfrm flipV="1">
            <a:off x="3941763" y="2047875"/>
            <a:ext cx="1049337" cy="257651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endCxn id="33" idx="2"/>
          </p:cNvCxnSpPr>
          <p:nvPr/>
        </p:nvCxnSpPr>
        <p:spPr>
          <a:xfrm rot="5400000" flipH="1" flipV="1">
            <a:off x="4935538" y="2692400"/>
            <a:ext cx="3073400" cy="1784350"/>
          </a:xfrm>
          <a:prstGeom prst="bentConnector4">
            <a:avLst>
              <a:gd name="adj1" fmla="val -7439"/>
              <a:gd name="adj2" fmla="val 71507"/>
            </a:avLst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7372350" y="2841625"/>
            <a:ext cx="1243013" cy="657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실행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rot="16200000" flipH="1">
            <a:off x="7728744" y="2577306"/>
            <a:ext cx="520700" cy="793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7" idx="4"/>
            <a:endCxn id="16" idx="0"/>
          </p:cNvCxnSpPr>
          <p:nvPr/>
        </p:nvCxnSpPr>
        <p:spPr>
          <a:xfrm rot="5400000">
            <a:off x="738981" y="2643982"/>
            <a:ext cx="657225" cy="793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5" idx="4"/>
            <a:endCxn id="24" idx="0"/>
          </p:cNvCxnSpPr>
          <p:nvPr/>
        </p:nvCxnSpPr>
        <p:spPr>
          <a:xfrm rot="5400000">
            <a:off x="2845594" y="2643982"/>
            <a:ext cx="657225" cy="793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9" idx="4"/>
            <a:endCxn id="28" idx="0"/>
          </p:cNvCxnSpPr>
          <p:nvPr/>
        </p:nvCxnSpPr>
        <p:spPr>
          <a:xfrm flipH="1">
            <a:off x="5576888" y="2319338"/>
            <a:ext cx="11112" cy="65722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2"/>
            <a:endCxn id="90" idx="0"/>
          </p:cNvCxnSpPr>
          <p:nvPr/>
        </p:nvCxnSpPr>
        <p:spPr>
          <a:xfrm>
            <a:off x="5576888" y="3754438"/>
            <a:ext cx="6350" cy="43338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07788" y="1601944"/>
            <a:ext cx="1534660" cy="226044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812360" y="1601944"/>
            <a:ext cx="1534660" cy="351924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213141" y="1601943"/>
            <a:ext cx="1534660" cy="198264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14" name="TextBox 75"/>
          <p:cNvSpPr txBox="1">
            <a:spLocks noChangeArrowheads="1"/>
          </p:cNvSpPr>
          <p:nvPr/>
        </p:nvSpPr>
        <p:spPr bwMode="auto">
          <a:xfrm>
            <a:off x="617538" y="2162175"/>
            <a:ext cx="3667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60000"/>
              </a:lnSpc>
            </a:pPr>
            <a:r>
              <a:rPr lang="ko-KR" altLang="en-US"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①</a:t>
            </a:r>
            <a:endParaRPr lang="ko-KR" altLang="en-US" sz="2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15" name="TextBox 76"/>
          <p:cNvSpPr txBox="1">
            <a:spLocks noChangeArrowheads="1"/>
          </p:cNvSpPr>
          <p:nvPr/>
        </p:nvSpPr>
        <p:spPr bwMode="auto">
          <a:xfrm>
            <a:off x="563563" y="3651250"/>
            <a:ext cx="365125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60000"/>
              </a:lnSpc>
            </a:pPr>
            <a:r>
              <a:rPr lang="ko-KR" altLang="en-US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②</a:t>
            </a:r>
          </a:p>
          <a:p>
            <a:pPr algn="just" eaLnBrk="0" hangingPunct="0">
              <a:lnSpc>
                <a:spcPct val="160000"/>
              </a:lnSpc>
            </a:pPr>
            <a:endParaRPr lang="ko-KR" altLang="en-US" sz="2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16" name="TextBox 77"/>
          <p:cNvSpPr txBox="1">
            <a:spLocks noChangeArrowheads="1"/>
          </p:cNvSpPr>
          <p:nvPr/>
        </p:nvSpPr>
        <p:spPr bwMode="auto">
          <a:xfrm>
            <a:off x="1792288" y="2644775"/>
            <a:ext cx="36512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60000"/>
              </a:lnSpc>
            </a:pPr>
            <a:r>
              <a:rPr lang="ko-KR" altLang="en-US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③</a:t>
            </a:r>
          </a:p>
        </p:txBody>
      </p:sp>
      <p:sp>
        <p:nvSpPr>
          <p:cNvPr id="20517" name="TextBox 78"/>
          <p:cNvSpPr txBox="1">
            <a:spLocks noChangeArrowheads="1"/>
          </p:cNvSpPr>
          <p:nvPr/>
        </p:nvSpPr>
        <p:spPr bwMode="auto">
          <a:xfrm>
            <a:off x="2741613" y="2181225"/>
            <a:ext cx="3667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60000"/>
              </a:lnSpc>
            </a:pPr>
            <a:r>
              <a:rPr lang="ko-KR" altLang="en-US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④</a:t>
            </a:r>
          </a:p>
        </p:txBody>
      </p:sp>
      <p:sp>
        <p:nvSpPr>
          <p:cNvPr id="20518" name="TextBox 79"/>
          <p:cNvSpPr txBox="1">
            <a:spLocks noChangeArrowheads="1"/>
          </p:cNvSpPr>
          <p:nvPr/>
        </p:nvSpPr>
        <p:spPr bwMode="auto">
          <a:xfrm>
            <a:off x="2687638" y="3657600"/>
            <a:ext cx="36512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60000"/>
              </a:lnSpc>
            </a:pPr>
            <a:r>
              <a:rPr lang="ko-KR" altLang="en-US"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⑤</a:t>
            </a:r>
            <a:endParaRPr lang="ko-KR" altLang="en-US" sz="2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19" name="TextBox 80"/>
          <p:cNvSpPr txBox="1">
            <a:spLocks noChangeArrowheads="1"/>
          </p:cNvSpPr>
          <p:nvPr/>
        </p:nvSpPr>
        <p:spPr bwMode="auto">
          <a:xfrm>
            <a:off x="4057650" y="2660650"/>
            <a:ext cx="36512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60000"/>
              </a:lnSpc>
            </a:pPr>
            <a:r>
              <a:rPr lang="ko-KR" altLang="en-US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⑥</a:t>
            </a:r>
          </a:p>
        </p:txBody>
      </p:sp>
      <p:sp>
        <p:nvSpPr>
          <p:cNvPr id="20520" name="직사각형 51"/>
          <p:cNvSpPr>
            <a:spLocks noChangeArrowheads="1"/>
          </p:cNvSpPr>
          <p:nvPr/>
        </p:nvSpPr>
        <p:spPr bwMode="auto">
          <a:xfrm>
            <a:off x="5119688" y="2300288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ko-KR" altLang="en-US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⑦</a:t>
            </a:r>
          </a:p>
        </p:txBody>
      </p:sp>
      <p:sp>
        <p:nvSpPr>
          <p:cNvPr id="20521" name="직사각형 52"/>
          <p:cNvSpPr>
            <a:spLocks noChangeArrowheads="1"/>
          </p:cNvSpPr>
          <p:nvPr/>
        </p:nvSpPr>
        <p:spPr bwMode="auto">
          <a:xfrm>
            <a:off x="5121275" y="369252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ko-KR" altLang="en-US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⑧</a:t>
            </a:r>
          </a:p>
        </p:txBody>
      </p:sp>
      <p:sp>
        <p:nvSpPr>
          <p:cNvPr id="20522" name="직사각형 53"/>
          <p:cNvSpPr>
            <a:spLocks noChangeArrowheads="1"/>
          </p:cNvSpPr>
          <p:nvPr/>
        </p:nvSpPr>
        <p:spPr bwMode="auto">
          <a:xfrm>
            <a:off x="6453188" y="2781300"/>
            <a:ext cx="4143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ko-KR" altLang="en-US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⑨</a:t>
            </a:r>
          </a:p>
        </p:txBody>
      </p:sp>
      <p:sp>
        <p:nvSpPr>
          <p:cNvPr id="20523" name="직사각형 54"/>
          <p:cNvSpPr>
            <a:spLocks noChangeArrowheads="1"/>
          </p:cNvSpPr>
          <p:nvPr/>
        </p:nvSpPr>
        <p:spPr bwMode="auto">
          <a:xfrm>
            <a:off x="7540625" y="22383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ko-KR" altLang="en-US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⑩</a:t>
            </a:r>
          </a:p>
        </p:txBody>
      </p:sp>
      <p:sp>
        <p:nvSpPr>
          <p:cNvPr id="20524" name="TextBox 89"/>
          <p:cNvSpPr txBox="1">
            <a:spLocks noChangeArrowheads="1"/>
          </p:cNvSpPr>
          <p:nvPr/>
        </p:nvSpPr>
        <p:spPr bwMode="auto">
          <a:xfrm>
            <a:off x="669925" y="1160463"/>
            <a:ext cx="800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Step1</a:t>
            </a:r>
            <a:endParaRPr lang="ko-KR" altLang="en-US" sz="2400" b="1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5" name="TextBox 90"/>
          <p:cNvSpPr txBox="1">
            <a:spLocks noChangeArrowheads="1"/>
          </p:cNvSpPr>
          <p:nvPr/>
        </p:nvSpPr>
        <p:spPr bwMode="auto">
          <a:xfrm>
            <a:off x="2759075" y="1179513"/>
            <a:ext cx="800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Step2</a:t>
            </a:r>
            <a:endParaRPr lang="ko-KR" altLang="en-US" sz="2400" b="1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6" name="TextBox 91"/>
          <p:cNvSpPr txBox="1">
            <a:spLocks noChangeArrowheads="1"/>
          </p:cNvSpPr>
          <p:nvPr/>
        </p:nvSpPr>
        <p:spPr bwMode="auto">
          <a:xfrm>
            <a:off x="5175250" y="1160463"/>
            <a:ext cx="798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Step3</a:t>
            </a:r>
            <a:endParaRPr lang="ko-KR" altLang="en-US" sz="2400" b="1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7" name="TextBox 92"/>
          <p:cNvSpPr txBox="1">
            <a:spLocks noChangeArrowheads="1"/>
          </p:cNvSpPr>
          <p:nvPr/>
        </p:nvSpPr>
        <p:spPr bwMode="auto">
          <a:xfrm>
            <a:off x="7591425" y="1160463"/>
            <a:ext cx="798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Step4</a:t>
            </a:r>
            <a:endParaRPr lang="ko-KR" altLang="en-US" sz="2400" b="1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8" name="직사각형 6"/>
          <p:cNvSpPr>
            <a:spLocks noChangeArrowheads="1"/>
          </p:cNvSpPr>
          <p:nvPr/>
        </p:nvSpPr>
        <p:spPr bwMode="auto">
          <a:xfrm>
            <a:off x="280988" y="1550988"/>
            <a:ext cx="1535112" cy="2314575"/>
          </a:xfrm>
          <a:prstGeom prst="rect">
            <a:avLst/>
          </a:prstGeom>
          <a:solidFill>
            <a:srgbClr val="2F2FFF">
              <a:alpha val="20000"/>
            </a:srgb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defTabSz="914400" eaLnBrk="0" latinLnBrk="0" hangingPunct="0"/>
            <a:endParaRPr kumimoji="0" lang="ko-KR" altLang="en-US" sz="24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0529" name="직사각형 8"/>
          <p:cNvSpPr>
            <a:spLocks noChangeArrowheads="1"/>
          </p:cNvSpPr>
          <p:nvPr/>
        </p:nvSpPr>
        <p:spPr bwMode="auto">
          <a:xfrm>
            <a:off x="2411413" y="1584325"/>
            <a:ext cx="1535112" cy="2312988"/>
          </a:xfrm>
          <a:prstGeom prst="rect">
            <a:avLst/>
          </a:prstGeom>
          <a:solidFill>
            <a:srgbClr val="2F2FFF">
              <a:alpha val="20000"/>
            </a:srgb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defTabSz="914400" eaLnBrk="0" latinLnBrk="0" hangingPunct="0"/>
            <a:endParaRPr kumimoji="0" lang="ko-KR" altLang="en-US" sz="24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6350" y="9525"/>
            <a:ext cx="6481763" cy="755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91440" rIns="90000" bIns="46800">
            <a:spAutoFit/>
          </a:bodyPr>
          <a:lstStyle/>
          <a:p>
            <a:pPr latinLnBrk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ko-KR" altLang="en-US" sz="4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굴림" pitchFamily="50" charset="-127"/>
                <a:cs typeface="+mn-cs"/>
              </a:rPr>
              <a:t>자바</a:t>
            </a:r>
            <a:r>
              <a:rPr kumimoji="0" lang="en-US" altLang="ko-KR" sz="4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굴림" pitchFamily="50" charset="-127"/>
                <a:cs typeface="+mn-cs"/>
              </a:rPr>
              <a:t> </a:t>
            </a:r>
            <a:r>
              <a:rPr kumimoji="0" lang="ko-KR" altLang="en-US" sz="4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굴림" pitchFamily="50" charset="-127"/>
                <a:cs typeface="+mn-cs"/>
              </a:rPr>
              <a:t>실행 단계</a:t>
            </a:r>
            <a:endParaRPr kumimoji="0" lang="ko-KR" sz="4000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굴림" pitchFamily="50" charset="-127"/>
              <a:cs typeface="+mn-cs"/>
            </a:endParaRPr>
          </a:p>
        </p:txBody>
      </p:sp>
      <p:sp>
        <p:nvSpPr>
          <p:cNvPr id="20531" name="직사각형 62"/>
          <p:cNvSpPr>
            <a:spLocks noChangeArrowheads="1"/>
          </p:cNvSpPr>
          <p:nvPr/>
        </p:nvSpPr>
        <p:spPr bwMode="auto">
          <a:xfrm>
            <a:off x="250825" y="4132263"/>
            <a:ext cx="1535113" cy="989012"/>
          </a:xfrm>
          <a:prstGeom prst="rect">
            <a:avLst/>
          </a:prstGeom>
          <a:solidFill>
            <a:srgbClr val="2F2FFF">
              <a:alpha val="20000"/>
            </a:srgb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defTabSz="914400" eaLnBrk="0" latinLnBrk="0" hangingPunct="0"/>
            <a:endParaRPr kumimoji="0" lang="ko-KR" altLang="en-US" sz="24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88" name="Rectangle 3"/>
          <p:cNvSpPr>
            <a:spLocks noChangeArrowheads="1"/>
          </p:cNvSpPr>
          <p:nvPr/>
        </p:nvSpPr>
        <p:spPr bwMode="auto">
          <a:xfrm>
            <a:off x="4727575" y="5559425"/>
            <a:ext cx="4110038" cy="5699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91440" rIns="90000" bIns="46800" anchor="ctr">
            <a:spAutoFit/>
          </a:bodyPr>
          <a:lstStyle/>
          <a:p>
            <a:pPr algn="ctr" latinLnBrk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ko-KR" sz="28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굴림" pitchFamily="50" charset="-127"/>
                <a:cs typeface="+mn-cs"/>
              </a:rPr>
              <a:t>Java Virtual Machine</a:t>
            </a:r>
            <a:endParaRPr kumimoji="0" lang="ko-KR" sz="2800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굴림" pitchFamily="50" charset="-127"/>
              <a:cs typeface="+mn-cs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960938" y="4187825"/>
            <a:ext cx="1243012" cy="776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b="1" spc="50" dirty="0" smtClean="0">
                <a:ln w="11430"/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링</a:t>
            </a:r>
            <a:r>
              <a:rPr lang="ko-KR" altLang="en-US" b="1" spc="50" dirty="0">
                <a:ln w="11430"/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크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34" name="직사각형 92"/>
          <p:cNvSpPr>
            <a:spLocks noChangeArrowheads="1"/>
          </p:cNvSpPr>
          <p:nvPr/>
        </p:nvSpPr>
        <p:spPr bwMode="auto">
          <a:xfrm>
            <a:off x="4806950" y="1584325"/>
            <a:ext cx="1535113" cy="3536950"/>
          </a:xfrm>
          <a:prstGeom prst="rect">
            <a:avLst/>
          </a:prstGeom>
          <a:solidFill>
            <a:srgbClr val="2F2FFF">
              <a:alpha val="20000"/>
            </a:srgb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defTabSz="914400" eaLnBrk="0" latinLnBrk="0" hangingPunct="0"/>
            <a:endParaRPr kumimoji="0" lang="ko-KR" altLang="en-US" sz="24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0535" name="직사각형 93"/>
          <p:cNvSpPr>
            <a:spLocks noChangeArrowheads="1"/>
          </p:cNvSpPr>
          <p:nvPr/>
        </p:nvSpPr>
        <p:spPr bwMode="auto">
          <a:xfrm>
            <a:off x="7213600" y="1584325"/>
            <a:ext cx="1533525" cy="2000250"/>
          </a:xfrm>
          <a:prstGeom prst="rect">
            <a:avLst/>
          </a:prstGeom>
          <a:solidFill>
            <a:srgbClr val="2F2FFF">
              <a:alpha val="20000"/>
            </a:srgb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defTabSz="914400" eaLnBrk="0" latinLnBrk="0" hangingPunct="0"/>
            <a:endParaRPr kumimoji="0" lang="ko-KR" altLang="en-US" sz="24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0536" name="직사각형 94"/>
          <p:cNvSpPr>
            <a:spLocks noChangeArrowheads="1"/>
          </p:cNvSpPr>
          <p:nvPr/>
        </p:nvSpPr>
        <p:spPr bwMode="auto">
          <a:xfrm>
            <a:off x="4668838" y="1144588"/>
            <a:ext cx="4224337" cy="5092700"/>
          </a:xfrm>
          <a:prstGeom prst="rect">
            <a:avLst/>
          </a:prstGeom>
          <a:solidFill>
            <a:srgbClr val="2F2FFF">
              <a:alpha val="20000"/>
            </a:srgb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defTabSz="914400" eaLnBrk="0" latinLnBrk="0" hangingPunct="0"/>
            <a:endParaRPr kumimoji="0" lang="ko-KR" altLang="en-US" sz="24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0537" name="직사각형 95"/>
          <p:cNvSpPr>
            <a:spLocks noChangeArrowheads="1"/>
          </p:cNvSpPr>
          <p:nvPr/>
        </p:nvSpPr>
        <p:spPr bwMode="auto">
          <a:xfrm>
            <a:off x="2424113" y="4113213"/>
            <a:ext cx="1535112" cy="989012"/>
          </a:xfrm>
          <a:prstGeom prst="rect">
            <a:avLst/>
          </a:prstGeom>
          <a:solidFill>
            <a:srgbClr val="2F2FFF">
              <a:alpha val="20000"/>
            </a:srgb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defTabSz="914400" eaLnBrk="0" latinLnBrk="0" hangingPunct="0"/>
            <a:endParaRPr kumimoji="0" lang="ko-KR" altLang="en-US" sz="240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1381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우리가 배워야 할 자바 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우리가 배워야 할 자바 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학습 목표 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 smtClean="0"/>
              <a:t>OOP </a:t>
            </a:r>
            <a:r>
              <a:rPr lang="ko-KR" altLang="en-US" dirty="0" smtClean="0"/>
              <a:t>언어로써의 자바를 익힌다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Programming </a:t>
            </a:r>
            <a:r>
              <a:rPr lang="ko-KR" altLang="en-US" dirty="0" smtClean="0"/>
              <a:t>언어의 공통적인 특징과 이에 대한 개념을 이해한다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목표에 따른 결과물 </a:t>
            </a:r>
            <a:r>
              <a:rPr lang="en-US" altLang="ko-KR" dirty="0" smtClean="0"/>
              <a:t>:</a:t>
            </a:r>
          </a:p>
          <a:p>
            <a:pPr lvl="2"/>
            <a:r>
              <a:rPr lang="ko-KR" altLang="en-US" dirty="0"/>
              <a:t>자바로 프로젝트를 </a:t>
            </a:r>
            <a:r>
              <a:rPr lang="ko-KR" altLang="en-US" dirty="0" smtClean="0"/>
              <a:t>수행할 수 있다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OOP </a:t>
            </a:r>
            <a:r>
              <a:rPr lang="ko-KR" altLang="en-US" dirty="0" smtClean="0"/>
              <a:t>기반으로 </a:t>
            </a:r>
            <a:r>
              <a:rPr lang="en-US" altLang="ko-KR" dirty="0" smtClean="0"/>
              <a:t>refactoring</a:t>
            </a:r>
            <a:r>
              <a:rPr lang="ko-KR" altLang="en-US" dirty="0" smtClean="0"/>
              <a:t>을 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r>
              <a:rPr lang="ko-KR" altLang="en-US" dirty="0"/>
              <a:t>기존 </a:t>
            </a:r>
            <a:r>
              <a:rPr lang="en-US" altLang="ko-KR" dirty="0"/>
              <a:t>C</a:t>
            </a:r>
            <a:r>
              <a:rPr lang="ko-KR" altLang="en-US" dirty="0"/>
              <a:t>언어로 구현된 프로그램을 자바로 </a:t>
            </a:r>
            <a:r>
              <a:rPr lang="en-US" altLang="ko-KR" dirty="0" smtClean="0"/>
              <a:t>converting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수업 운영 방안</a:t>
            </a:r>
            <a:r>
              <a:rPr lang="en-US" altLang="ko-KR" dirty="0" smtClean="0"/>
              <a:t>:</a:t>
            </a:r>
          </a:p>
          <a:p>
            <a:pPr lvl="2"/>
            <a:r>
              <a:rPr lang="ko-KR" altLang="en-US" dirty="0" smtClean="0"/>
              <a:t>자바 및 프로그래밍 언어 이론 수업 </a:t>
            </a:r>
            <a:r>
              <a:rPr lang="en-US" altLang="ko-KR" dirty="0" smtClean="0"/>
              <a:t>50%</a:t>
            </a:r>
          </a:p>
          <a:p>
            <a:pPr lvl="2"/>
            <a:r>
              <a:rPr lang="ko-KR" altLang="en-US" dirty="0" smtClean="0"/>
              <a:t>자바를 이용한 실습 </a:t>
            </a:r>
            <a:r>
              <a:rPr lang="en-US" altLang="ko-KR" dirty="0" smtClean="0"/>
              <a:t>50%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516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1588"/>
            <a:ext cx="6481763" cy="13700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91440" rIns="90000" bIns="46800">
            <a:spAutoFit/>
          </a:bodyPr>
          <a:lstStyle/>
          <a:p>
            <a:pPr latinLnBrk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ko-KR" sz="4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굴림" pitchFamily="50" charset="-127"/>
                <a:cs typeface="Rix고딕 M" charset="0"/>
              </a:rPr>
              <a:t>Dynamic Loading</a:t>
            </a:r>
          </a:p>
          <a:p>
            <a:pPr latinLnBrk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ko-KR" sz="4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굴림" pitchFamily="50" charset="-127"/>
                <a:cs typeface="Rix고딕 M" charset="0"/>
              </a:rPr>
              <a:t>Dynamic Linking</a:t>
            </a:r>
            <a:endParaRPr kumimoji="0" lang="ko-KR" sz="4000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굴림" pitchFamily="50" charset="-127"/>
              <a:cs typeface="Rix고딕 M" charset="0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769938" y="2708275"/>
            <a:ext cx="770572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91440" rIns="90000" bIns="46800">
            <a:spAutoFit/>
          </a:bodyPr>
          <a:lstStyle/>
          <a:p>
            <a:pPr latinLnBrk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kumimoji="0" lang="en-US" altLang="ko-KR" sz="240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Dynamic Loading</a:t>
            </a:r>
            <a:r>
              <a:rPr kumimoji="0" lang="ko-KR" altLang="en-US" sz="240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과 </a:t>
            </a:r>
            <a:r>
              <a:rPr kumimoji="0" lang="en-US" altLang="ko-KR" sz="240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Dynamic Linking </a:t>
            </a:r>
            <a:r>
              <a:rPr kumimoji="0" lang="ko-KR" altLang="en-US" sz="240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기술을 활용함으로써 </a:t>
            </a:r>
            <a:r>
              <a:rPr kumimoji="0" lang="en-US" altLang="ko-KR" sz="240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Network </a:t>
            </a:r>
            <a:r>
              <a:rPr kumimoji="0" lang="ko-KR" altLang="en-US" sz="240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상으로 전송해야 할 </a:t>
            </a:r>
            <a:r>
              <a:rPr kumimoji="0" lang="en-US" altLang="ko-KR" sz="240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Class </a:t>
            </a:r>
            <a:r>
              <a:rPr kumimoji="0" lang="ko-KR" altLang="en-US" sz="240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파일을 최소한으로 유지 가능했다</a:t>
            </a:r>
            <a:r>
              <a:rPr kumimoji="0" lang="en-US" altLang="ko-KR" sz="240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209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938" y="2565400"/>
            <a:ext cx="17589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8" y="2349500"/>
            <a:ext cx="2006600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2452688" y="2492375"/>
            <a:ext cx="1008062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91440" rIns="90000" bIns="46800">
            <a:spAutoFit/>
          </a:bodyPr>
          <a:lstStyle/>
          <a:p>
            <a:pPr algn="ctr" latinLnBrk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kumimoji="0" lang="en-US" altLang="ko-KR" sz="720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-</a:t>
            </a:r>
          </a:p>
        </p:txBody>
      </p:sp>
      <p:sp>
        <p:nvSpPr>
          <p:cNvPr id="22533" name="Rectangle 3"/>
          <p:cNvSpPr>
            <a:spLocks noChangeArrowheads="1"/>
          </p:cNvSpPr>
          <p:nvPr/>
        </p:nvSpPr>
        <p:spPr bwMode="auto">
          <a:xfrm>
            <a:off x="3173413" y="2787650"/>
            <a:ext cx="2376487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91440" rIns="90000" bIns="46800">
            <a:spAutoFit/>
          </a:bodyPr>
          <a:lstStyle/>
          <a:p>
            <a:pPr latinLnBrk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kumimoji="0" lang="ko-KR" altLang="en-US" sz="240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다중 상속</a:t>
            </a:r>
            <a:endParaRPr kumimoji="0" lang="en-US" altLang="ko-KR" sz="2400">
              <a:solidFill>
                <a:schemeClr val="tx1"/>
              </a:solidFill>
              <a:latin typeface="Arial" pitchFamily="34" charset="0"/>
              <a:ea typeface="굴림" pitchFamily="50" charset="-127"/>
            </a:endParaRPr>
          </a:p>
          <a:p>
            <a:pPr latinLnBrk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kumimoji="0" lang="ko-KR" altLang="en-US" sz="240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포인터</a:t>
            </a:r>
            <a:r>
              <a:rPr kumimoji="0" lang="en-US" altLang="ko-KR" sz="240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(pointer)</a:t>
            </a:r>
          </a:p>
        </p:txBody>
      </p:sp>
      <p:sp>
        <p:nvSpPr>
          <p:cNvPr id="22534" name="Rectangle 3"/>
          <p:cNvSpPr>
            <a:spLocks noChangeArrowheads="1"/>
          </p:cNvSpPr>
          <p:nvPr/>
        </p:nvSpPr>
        <p:spPr bwMode="auto">
          <a:xfrm>
            <a:off x="5549900" y="2579688"/>
            <a:ext cx="1008063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91440" rIns="90000" bIns="46800">
            <a:spAutoFit/>
          </a:bodyPr>
          <a:lstStyle/>
          <a:p>
            <a:pPr algn="ctr" latinLnBrk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kumimoji="0" lang="en-US" altLang="ko-KR" sz="720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278053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276475"/>
            <a:ext cx="1758950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124075" y="2366963"/>
            <a:ext cx="1008063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91440" rIns="90000" bIns="46800">
            <a:spAutoFit/>
          </a:bodyPr>
          <a:lstStyle/>
          <a:p>
            <a:pPr algn="ctr" latinLnBrk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kumimoji="0" lang="en-US" altLang="ko-KR" sz="720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=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135313" y="2651125"/>
            <a:ext cx="5710237" cy="693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91440" rIns="90000" bIns="46800">
            <a:spAutoFit/>
          </a:bodyPr>
          <a:lstStyle/>
          <a:p>
            <a:pPr latinLnBrk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ko-KR" altLang="en-US" sz="36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굴림" pitchFamily="50" charset="-127"/>
                <a:cs typeface="Rix고딕 M" charset="0"/>
              </a:rPr>
              <a:t>객체 지향 프로그래밍 언어</a:t>
            </a:r>
            <a:endParaRPr kumimoji="0" lang="ko-KR" sz="3600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굴림" pitchFamily="50" charset="-127"/>
              <a:cs typeface="Rix고딕 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3467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6481763" cy="755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91440" rIns="90000" bIns="46800">
            <a:spAutoFit/>
          </a:bodyPr>
          <a:lstStyle/>
          <a:p>
            <a:pPr latinLnBrk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ko-KR" altLang="en-US" sz="4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굴림" pitchFamily="50" charset="-127"/>
                <a:cs typeface="Rix고딕 M" charset="0"/>
              </a:rPr>
              <a:t>객체</a:t>
            </a:r>
            <a:r>
              <a:rPr kumimoji="0" lang="en-US" altLang="ko-KR" sz="4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굴림" pitchFamily="50" charset="-127"/>
                <a:cs typeface="Rix고딕 M" charset="0"/>
              </a:rPr>
              <a:t>(Object)</a:t>
            </a:r>
            <a:r>
              <a:rPr kumimoji="0" lang="ko-KR" altLang="en-US" sz="4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굴림" pitchFamily="50" charset="-127"/>
                <a:cs typeface="Rix고딕 M" charset="0"/>
              </a:rPr>
              <a:t>란</a:t>
            </a:r>
            <a:r>
              <a:rPr kumimoji="0" lang="en-US" altLang="ko-KR" sz="4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굴림" pitchFamily="50" charset="-127"/>
                <a:cs typeface="Rix고딕 M" charset="0"/>
              </a:rPr>
              <a:t>?</a:t>
            </a:r>
            <a:endParaRPr kumimoji="0" lang="ko-KR" sz="4000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굴림" pitchFamily="50" charset="-127"/>
              <a:cs typeface="Rix고딕 M" charset="0"/>
            </a:endParaRPr>
          </a:p>
        </p:txBody>
      </p:sp>
      <p:sp>
        <p:nvSpPr>
          <p:cNvPr id="24579" name="모서리가 둥근 직사각형 2"/>
          <p:cNvSpPr>
            <a:spLocks noChangeArrowheads="1"/>
          </p:cNvSpPr>
          <p:nvPr/>
        </p:nvSpPr>
        <p:spPr bwMode="auto">
          <a:xfrm>
            <a:off x="496888" y="2781300"/>
            <a:ext cx="8143875" cy="7207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latin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en-US" altLang="ko-KR" sz="2400">
                <a:solidFill>
                  <a:schemeClr val="tx1"/>
                </a:solidFill>
                <a:ea typeface="굴림" pitchFamily="50" charset="-127"/>
                <a:hlinkClick r:id="rId2"/>
              </a:rPr>
              <a:t>http://www.youtube.com/watch?v=-fXMJahBO1k</a:t>
            </a:r>
            <a:endParaRPr kumimoji="0" lang="en-US" altLang="ko-KR" sz="2400">
              <a:solidFill>
                <a:schemeClr val="tx1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9905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19113" y="357188"/>
            <a:ext cx="6481762" cy="755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91440" rIns="90000" bIns="46800">
            <a:spAutoFit/>
          </a:bodyPr>
          <a:lstStyle/>
          <a:p>
            <a:pPr latinLnBrk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ko-KR" altLang="en-US" sz="4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굴림" pitchFamily="50" charset="-127"/>
                <a:cs typeface="Rix고딕 M" charset="0"/>
              </a:rPr>
              <a:t>객체</a:t>
            </a:r>
            <a:r>
              <a:rPr kumimoji="0" lang="en-US" altLang="ko-KR" sz="4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굴림" pitchFamily="50" charset="-127"/>
                <a:cs typeface="Rix고딕 M" charset="0"/>
              </a:rPr>
              <a:t>(Object)</a:t>
            </a:r>
            <a:r>
              <a:rPr kumimoji="0" lang="ko-KR" altLang="en-US" sz="4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굴림" pitchFamily="50" charset="-127"/>
                <a:cs typeface="Rix고딕 M" charset="0"/>
              </a:rPr>
              <a:t>란</a:t>
            </a:r>
            <a:r>
              <a:rPr kumimoji="0" lang="en-US" altLang="ko-KR" sz="4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굴림" pitchFamily="50" charset="-127"/>
                <a:cs typeface="Rix고딕 M" charset="0"/>
              </a:rPr>
              <a:t>?</a:t>
            </a:r>
            <a:endParaRPr kumimoji="0" lang="ko-KR" sz="4000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굴림" pitchFamily="50" charset="-127"/>
              <a:cs typeface="Rix고딕 M" charset="0"/>
            </a:endParaRPr>
          </a:p>
        </p:txBody>
      </p:sp>
      <p:sp>
        <p:nvSpPr>
          <p:cNvPr id="25603" name="모서리가 둥근 직사각형 2"/>
          <p:cNvSpPr>
            <a:spLocks noChangeArrowheads="1"/>
          </p:cNvSpPr>
          <p:nvPr/>
        </p:nvSpPr>
        <p:spPr bwMode="auto">
          <a:xfrm>
            <a:off x="496888" y="2276475"/>
            <a:ext cx="8143875" cy="2447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atin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ko-KR" altLang="en-US" sz="2400">
                <a:solidFill>
                  <a:schemeClr val="tx1"/>
                </a:solidFill>
                <a:ea typeface="굴림" pitchFamily="50" charset="-127"/>
              </a:rPr>
              <a:t>실 세계의 모든 것이 객체이다</a:t>
            </a:r>
            <a:r>
              <a:rPr kumimoji="0" lang="en-US" altLang="ko-KR" sz="2400">
                <a:solidFill>
                  <a:schemeClr val="tx1"/>
                </a:solidFill>
                <a:ea typeface="굴림" pitchFamily="50" charset="-127"/>
              </a:rPr>
              <a:t>.</a:t>
            </a:r>
          </a:p>
          <a:p>
            <a:pPr latin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en-US" altLang="ko-KR" sz="2400">
              <a:solidFill>
                <a:schemeClr val="tx1"/>
              </a:solidFill>
              <a:ea typeface="굴림" pitchFamily="50" charset="-127"/>
            </a:endParaRPr>
          </a:p>
          <a:p>
            <a:pPr latin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ko-KR" altLang="en-US" sz="2400">
                <a:solidFill>
                  <a:schemeClr val="tx1"/>
                </a:solidFill>
                <a:ea typeface="굴림" pitchFamily="50" charset="-127"/>
              </a:rPr>
              <a:t>실 세계의 객체 </a:t>
            </a:r>
            <a:r>
              <a:rPr kumimoji="0" lang="en-US" altLang="ko-KR" sz="2400">
                <a:solidFill>
                  <a:schemeClr val="tx1"/>
                </a:solidFill>
                <a:ea typeface="굴림" pitchFamily="50" charset="-127"/>
              </a:rPr>
              <a:t>=</a:t>
            </a:r>
            <a:r>
              <a:rPr kumimoji="0" lang="ko-KR" altLang="en-US" sz="2400">
                <a:solidFill>
                  <a:schemeClr val="tx1"/>
                </a:solidFill>
                <a:ea typeface="굴림" pitchFamily="50" charset="-127"/>
              </a:rPr>
              <a:t> 특성 </a:t>
            </a:r>
            <a:r>
              <a:rPr kumimoji="0" lang="en-US" altLang="ko-KR" sz="2400">
                <a:solidFill>
                  <a:schemeClr val="tx1"/>
                </a:solidFill>
                <a:ea typeface="굴림" pitchFamily="50" charset="-127"/>
              </a:rPr>
              <a:t>+</a:t>
            </a:r>
            <a:r>
              <a:rPr kumimoji="0" lang="ko-KR" altLang="en-US" sz="2400">
                <a:solidFill>
                  <a:schemeClr val="tx1"/>
                </a:solidFill>
                <a:ea typeface="굴림" pitchFamily="50" charset="-127"/>
              </a:rPr>
              <a:t> 행동</a:t>
            </a:r>
            <a:endParaRPr kumimoji="0" lang="en-US" altLang="ko-KR" sz="2400">
              <a:solidFill>
                <a:schemeClr val="tx1"/>
              </a:solidFill>
              <a:ea typeface="굴림" pitchFamily="50" charset="-127"/>
            </a:endParaRPr>
          </a:p>
          <a:p>
            <a:pPr latin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en-US" altLang="ko-KR" sz="2400">
              <a:solidFill>
                <a:schemeClr val="tx1"/>
              </a:solidFill>
              <a:ea typeface="굴림" pitchFamily="50" charset="-127"/>
            </a:endParaRPr>
          </a:p>
          <a:p>
            <a:pPr latin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ko-KR" altLang="en-US" sz="2400">
                <a:solidFill>
                  <a:schemeClr val="tx1"/>
                </a:solidFill>
                <a:ea typeface="굴림" pitchFamily="50" charset="-127"/>
              </a:rPr>
              <a:t>프로그래밍에서 객체 </a:t>
            </a:r>
            <a:r>
              <a:rPr kumimoji="0" lang="en-US" altLang="ko-KR" sz="2400">
                <a:solidFill>
                  <a:schemeClr val="tx1"/>
                </a:solidFill>
                <a:ea typeface="굴림" pitchFamily="50" charset="-127"/>
              </a:rPr>
              <a:t>= </a:t>
            </a:r>
            <a:r>
              <a:rPr kumimoji="0" lang="ko-KR" altLang="en-US" sz="2400">
                <a:solidFill>
                  <a:schemeClr val="tx1"/>
                </a:solidFill>
                <a:ea typeface="굴림" pitchFamily="50" charset="-127"/>
              </a:rPr>
              <a:t>상태</a:t>
            </a:r>
            <a:r>
              <a:rPr kumimoji="0" lang="en-US" altLang="ko-KR" sz="2400">
                <a:solidFill>
                  <a:schemeClr val="tx1"/>
                </a:solidFill>
                <a:ea typeface="굴림" pitchFamily="50" charset="-127"/>
              </a:rPr>
              <a:t>(state) + operation(</a:t>
            </a:r>
            <a:r>
              <a:rPr kumimoji="0" lang="ko-KR" altLang="en-US" sz="2400">
                <a:solidFill>
                  <a:schemeClr val="tx1"/>
                </a:solidFill>
                <a:ea typeface="굴림" pitchFamily="50" charset="-127"/>
              </a:rPr>
              <a:t>외부의 요청으로 수행하는 일</a:t>
            </a:r>
            <a:r>
              <a:rPr kumimoji="0" lang="en-US" altLang="ko-KR" sz="2400">
                <a:solidFill>
                  <a:schemeClr val="tx1"/>
                </a:solidFill>
                <a:ea typeface="굴림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5951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19113" y="357188"/>
            <a:ext cx="7077075" cy="755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91440" rIns="90000" bIns="46800">
            <a:spAutoFit/>
          </a:bodyPr>
          <a:lstStyle/>
          <a:p>
            <a:pPr latinLnBrk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ko-KR" altLang="en-US" sz="4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굴림" pitchFamily="50" charset="-127"/>
                <a:cs typeface="Rix고딕 M" charset="0"/>
              </a:rPr>
              <a:t>타입</a:t>
            </a:r>
            <a:r>
              <a:rPr kumimoji="0" lang="en-US" altLang="ko-KR" sz="4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굴림" pitchFamily="50" charset="-127"/>
                <a:cs typeface="Rix고딕 M" charset="0"/>
              </a:rPr>
              <a:t>(Type), </a:t>
            </a:r>
            <a:r>
              <a:rPr kumimoji="0" lang="ko-KR" altLang="en-US" sz="4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굴림" pitchFamily="50" charset="-127"/>
                <a:cs typeface="Rix고딕 M" charset="0"/>
              </a:rPr>
              <a:t>클래스</a:t>
            </a:r>
            <a:r>
              <a:rPr kumimoji="0" lang="en-US" altLang="ko-KR" sz="4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굴림" pitchFamily="50" charset="-127"/>
                <a:cs typeface="Rix고딕 M" charset="0"/>
              </a:rPr>
              <a:t>(Class)</a:t>
            </a:r>
            <a:endParaRPr kumimoji="0" lang="ko-KR" sz="4000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굴림" pitchFamily="50" charset="-127"/>
              <a:cs typeface="Rix고딕 M" charset="0"/>
            </a:endParaRPr>
          </a:p>
        </p:txBody>
      </p:sp>
      <p:sp>
        <p:nvSpPr>
          <p:cNvPr id="26627" name="모서리가 둥근 직사각형 2"/>
          <p:cNvSpPr>
            <a:spLocks noChangeArrowheads="1"/>
          </p:cNvSpPr>
          <p:nvPr/>
        </p:nvSpPr>
        <p:spPr bwMode="auto">
          <a:xfrm>
            <a:off x="488950" y="2154238"/>
            <a:ext cx="8143875" cy="266541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atin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ko-KR" altLang="en-US" sz="2400">
                <a:solidFill>
                  <a:schemeClr val="tx1"/>
                </a:solidFill>
                <a:ea typeface="굴림" pitchFamily="50" charset="-127"/>
              </a:rPr>
              <a:t>실 세계 </a:t>
            </a:r>
            <a:r>
              <a:rPr kumimoji="0" lang="en-US" altLang="ko-KR" sz="2400">
                <a:solidFill>
                  <a:schemeClr val="tx1"/>
                </a:solidFill>
                <a:ea typeface="굴림" pitchFamily="50" charset="-127"/>
              </a:rPr>
              <a:t>= </a:t>
            </a:r>
            <a:r>
              <a:rPr kumimoji="0" lang="ko-KR" altLang="en-US" sz="2400">
                <a:solidFill>
                  <a:schemeClr val="tx1"/>
                </a:solidFill>
                <a:ea typeface="굴림" pitchFamily="50" charset="-127"/>
              </a:rPr>
              <a:t>모든 객체는 고유하면서도 공통적인 특성과 행동을 갖는 특정 클래스</a:t>
            </a:r>
            <a:r>
              <a:rPr kumimoji="0" lang="en-US" altLang="ko-KR" sz="2400">
                <a:solidFill>
                  <a:schemeClr val="tx1"/>
                </a:solidFill>
                <a:ea typeface="굴림" pitchFamily="50" charset="-127"/>
              </a:rPr>
              <a:t>(</a:t>
            </a:r>
            <a:r>
              <a:rPr kumimoji="0" lang="ko-KR" altLang="en-US" sz="2400">
                <a:solidFill>
                  <a:schemeClr val="tx1"/>
                </a:solidFill>
                <a:ea typeface="굴림" pitchFamily="50" charset="-127"/>
              </a:rPr>
              <a:t>타입</a:t>
            </a:r>
            <a:r>
              <a:rPr kumimoji="0" lang="en-US" altLang="ko-KR" sz="2400">
                <a:solidFill>
                  <a:schemeClr val="tx1"/>
                </a:solidFill>
                <a:ea typeface="굴림" pitchFamily="50" charset="-127"/>
              </a:rPr>
              <a:t>)</a:t>
            </a:r>
            <a:r>
              <a:rPr kumimoji="0" lang="ko-KR" altLang="en-US" sz="2400">
                <a:solidFill>
                  <a:schemeClr val="tx1"/>
                </a:solidFill>
                <a:ea typeface="굴림" pitchFamily="50" charset="-127"/>
              </a:rPr>
              <a:t>에 속한다</a:t>
            </a:r>
            <a:r>
              <a:rPr kumimoji="0" lang="en-US" altLang="ko-KR" sz="2400">
                <a:solidFill>
                  <a:schemeClr val="tx1"/>
                </a:solidFill>
                <a:ea typeface="굴림" pitchFamily="50" charset="-127"/>
              </a:rPr>
              <a:t>.</a:t>
            </a:r>
          </a:p>
          <a:p>
            <a:pPr latin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en-US" altLang="ko-KR" sz="2400">
              <a:solidFill>
                <a:schemeClr val="tx1"/>
              </a:solidFill>
              <a:ea typeface="굴림" pitchFamily="50" charset="-127"/>
            </a:endParaRPr>
          </a:p>
          <a:p>
            <a:pPr latin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en-US" altLang="ko-KR" sz="2400">
                <a:solidFill>
                  <a:schemeClr val="tx1"/>
                </a:solidFill>
                <a:ea typeface="굴림" pitchFamily="50" charset="-127"/>
              </a:rPr>
              <a:t>OOP</a:t>
            </a:r>
            <a:r>
              <a:rPr kumimoji="0" lang="ko-KR" altLang="en-US" sz="2400">
                <a:solidFill>
                  <a:schemeClr val="tx1"/>
                </a:solidFill>
                <a:ea typeface="굴림" pitchFamily="50" charset="-127"/>
              </a:rPr>
              <a:t>에서 </a:t>
            </a:r>
            <a:r>
              <a:rPr kumimoji="0" lang="en-US" altLang="ko-KR" sz="2400">
                <a:solidFill>
                  <a:schemeClr val="tx1"/>
                </a:solidFill>
                <a:ea typeface="굴림" pitchFamily="50" charset="-127"/>
              </a:rPr>
              <a:t>Type = Class</a:t>
            </a:r>
            <a:r>
              <a:rPr kumimoji="0" lang="ko-KR" altLang="en-US" sz="2400">
                <a:solidFill>
                  <a:schemeClr val="tx1"/>
                </a:solidFill>
                <a:ea typeface="굴림" pitchFamily="50" charset="-127"/>
              </a:rPr>
              <a:t>와 같은 것으로 보자</a:t>
            </a:r>
            <a:r>
              <a:rPr kumimoji="0" lang="en-US" altLang="ko-KR" sz="2400">
                <a:solidFill>
                  <a:schemeClr val="tx1"/>
                </a:solidFill>
                <a:ea typeface="굴림" pitchFamily="50" charset="-127"/>
              </a:rPr>
              <a:t>.</a:t>
            </a:r>
          </a:p>
          <a:p>
            <a:pPr latin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en-US" altLang="ko-KR" sz="2400">
              <a:solidFill>
                <a:schemeClr val="tx1"/>
              </a:solidFill>
              <a:ea typeface="굴림" pitchFamily="50" charset="-127"/>
            </a:endParaRPr>
          </a:p>
          <a:p>
            <a:pPr latin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en-US" altLang="ko-KR" sz="2400">
                <a:solidFill>
                  <a:schemeClr val="tx1"/>
                </a:solidFill>
                <a:ea typeface="굴림" pitchFamily="50" charset="-127"/>
              </a:rPr>
              <a:t>OOP</a:t>
            </a:r>
            <a:r>
              <a:rPr kumimoji="0" lang="ko-KR" altLang="en-US" sz="2400">
                <a:solidFill>
                  <a:schemeClr val="tx1"/>
                </a:solidFill>
                <a:ea typeface="굴림" pitchFamily="50" charset="-127"/>
              </a:rPr>
              <a:t>에서 클래스란 객체를 대표하는 것으로 객체를 생성하기 위한 틀</a:t>
            </a:r>
            <a:endParaRPr kumimoji="0" lang="en-US" altLang="ko-KR" sz="2400">
              <a:solidFill>
                <a:schemeClr val="tx1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70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19113" y="357188"/>
            <a:ext cx="7077075" cy="755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91440" rIns="90000" bIns="46800">
            <a:spAutoFit/>
          </a:bodyPr>
          <a:lstStyle/>
          <a:p>
            <a:pPr latinLnBrk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ko-KR" altLang="en-US" sz="40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굴림" pitchFamily="50" charset="-127"/>
                <a:cs typeface="Rix고딕 M" charset="0"/>
              </a:rPr>
              <a:t>인스턴스</a:t>
            </a:r>
            <a:r>
              <a:rPr kumimoji="0" lang="en-US" altLang="ko-KR" sz="4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굴림" pitchFamily="50" charset="-127"/>
                <a:cs typeface="Rix고딕 M" charset="0"/>
              </a:rPr>
              <a:t>(instance)</a:t>
            </a:r>
            <a:endParaRPr kumimoji="0" lang="ko-KR" sz="4000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굴림" pitchFamily="50" charset="-127"/>
              <a:cs typeface="Rix고딕 M" charset="0"/>
            </a:endParaRPr>
          </a:p>
        </p:txBody>
      </p:sp>
      <p:sp>
        <p:nvSpPr>
          <p:cNvPr id="27651" name="모서리가 둥근 직사각형 2"/>
          <p:cNvSpPr>
            <a:spLocks noChangeArrowheads="1"/>
          </p:cNvSpPr>
          <p:nvPr/>
        </p:nvSpPr>
        <p:spPr bwMode="auto">
          <a:xfrm>
            <a:off x="488950" y="2154238"/>
            <a:ext cx="8143875" cy="266541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atin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en-US" altLang="ko-KR" sz="2400">
              <a:solidFill>
                <a:schemeClr val="tx1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11477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모서리가 둥근 직사각형 4"/>
          <p:cNvSpPr>
            <a:spLocks noChangeArrowheads="1"/>
          </p:cNvSpPr>
          <p:nvPr/>
        </p:nvSpPr>
        <p:spPr bwMode="auto">
          <a:xfrm>
            <a:off x="511175" y="1268413"/>
            <a:ext cx="8143875" cy="86518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atin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ko-KR" altLang="en-US" sz="2400">
                <a:solidFill>
                  <a:schemeClr val="tx1"/>
                </a:solidFill>
                <a:ea typeface="굴림" pitchFamily="50" charset="-127"/>
              </a:rPr>
              <a:t>프로그래밍에서 객체 </a:t>
            </a:r>
            <a:r>
              <a:rPr kumimoji="0" lang="en-US" altLang="ko-KR" sz="2400">
                <a:solidFill>
                  <a:schemeClr val="tx1"/>
                </a:solidFill>
                <a:ea typeface="굴림" pitchFamily="50" charset="-127"/>
              </a:rPr>
              <a:t>= </a:t>
            </a:r>
            <a:r>
              <a:rPr kumimoji="0" lang="ko-KR" altLang="en-US" sz="2400">
                <a:solidFill>
                  <a:schemeClr val="tx1"/>
                </a:solidFill>
                <a:ea typeface="굴림" pitchFamily="50" charset="-127"/>
              </a:rPr>
              <a:t>상태</a:t>
            </a:r>
            <a:r>
              <a:rPr kumimoji="0" lang="en-US" altLang="ko-KR" sz="2400">
                <a:solidFill>
                  <a:schemeClr val="tx1"/>
                </a:solidFill>
                <a:ea typeface="굴림" pitchFamily="50" charset="-127"/>
              </a:rPr>
              <a:t>(state) + operation(</a:t>
            </a:r>
            <a:r>
              <a:rPr kumimoji="0" lang="ko-KR" altLang="en-US" sz="2400">
                <a:solidFill>
                  <a:schemeClr val="tx1"/>
                </a:solidFill>
                <a:ea typeface="굴림" pitchFamily="50" charset="-127"/>
              </a:rPr>
              <a:t>외부의 요청으로 수행하는 일</a:t>
            </a:r>
            <a:r>
              <a:rPr kumimoji="0" lang="en-US" altLang="ko-KR" sz="2400">
                <a:solidFill>
                  <a:schemeClr val="tx1"/>
                </a:solidFill>
                <a:ea typeface="굴림" pitchFamily="50" charset="-127"/>
              </a:rPr>
              <a:t>)</a:t>
            </a:r>
          </a:p>
        </p:txBody>
      </p:sp>
      <p:pic>
        <p:nvPicPr>
          <p:cNvPr id="28675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0" y="3468688"/>
            <a:ext cx="14287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11675" y="3487738"/>
            <a:ext cx="164465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91440" rIns="90000" bIns="46800">
            <a:spAutoFit/>
          </a:bodyPr>
          <a:lstStyle/>
          <a:p>
            <a:pPr algn="ctr" latinLnBrk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ko-KR" altLang="en-US" sz="1050" dirty="0" err="1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rPr>
              <a:t>타입명</a:t>
            </a:r>
            <a:r>
              <a:rPr kumimoji="0" lang="ko-KR" altLang="en-US" sz="1050" dirty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rPr>
              <a:t> 또는 </a:t>
            </a:r>
            <a:r>
              <a:rPr kumimoji="0" lang="ko-KR" altLang="en-US" sz="1050" dirty="0" err="1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rPr>
              <a:t>클래스명</a:t>
            </a:r>
            <a:endParaRPr kumimoji="0" lang="ko-KR" sz="1050" dirty="0">
              <a:solidFill>
                <a:schemeClr val="tx1"/>
              </a:solidFill>
              <a:latin typeface="Arial" pitchFamily="34" charset="0"/>
              <a:ea typeface="굴림" pitchFamily="50" charset="-127"/>
              <a:cs typeface="+mn-cs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511675" y="3848100"/>
            <a:ext cx="164465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91440" rIns="90000" bIns="46800">
            <a:spAutoFit/>
          </a:bodyPr>
          <a:lstStyle/>
          <a:p>
            <a:pPr algn="ctr" latinLnBrk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ko-KR" altLang="en-US" sz="1050" dirty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rPr>
              <a:t>상태</a:t>
            </a:r>
            <a:r>
              <a:rPr kumimoji="0" lang="en-US" altLang="ko-KR" sz="1050" dirty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rPr>
              <a:t>(state) </a:t>
            </a:r>
            <a:r>
              <a:rPr kumimoji="0" lang="ko-KR" altLang="en-US" sz="1050" dirty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rPr>
              <a:t>영역</a:t>
            </a:r>
            <a:endParaRPr kumimoji="0" lang="ko-KR" sz="1050" dirty="0">
              <a:solidFill>
                <a:schemeClr val="tx1"/>
              </a:solidFill>
              <a:latin typeface="Arial" pitchFamily="34" charset="0"/>
              <a:ea typeface="굴림" pitchFamily="50" charset="-127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11675" y="4208463"/>
            <a:ext cx="1644650" cy="3000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91440" rIns="90000" bIns="46800">
            <a:spAutoFit/>
          </a:bodyPr>
          <a:lstStyle/>
          <a:p>
            <a:pPr algn="ctr" latinLnBrk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ko-KR" sz="1050" dirty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rPr>
              <a:t>Operation </a:t>
            </a:r>
            <a:r>
              <a:rPr kumimoji="0" lang="ko-KR" altLang="en-US" sz="1050" dirty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rPr>
              <a:t>영역</a:t>
            </a:r>
            <a:endParaRPr kumimoji="0" lang="ko-KR" sz="1050" dirty="0">
              <a:solidFill>
                <a:schemeClr val="tx1"/>
              </a:solidFill>
              <a:latin typeface="Arial" pitchFamily="34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1952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모서리가 둥근 직사각형 4"/>
          <p:cNvSpPr>
            <a:spLocks noChangeArrowheads="1"/>
          </p:cNvSpPr>
          <p:nvPr/>
        </p:nvSpPr>
        <p:spPr bwMode="auto">
          <a:xfrm>
            <a:off x="511175" y="1268413"/>
            <a:ext cx="8143875" cy="86518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atin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ko-KR" altLang="en-US" sz="2400">
                <a:solidFill>
                  <a:schemeClr val="tx1"/>
                </a:solidFill>
                <a:ea typeface="굴림" pitchFamily="50" charset="-127"/>
              </a:rPr>
              <a:t>객체 지향 프로그래밍은 객체와 객체 사이에서 메시지를 주고 받는 것이 핵심이다</a:t>
            </a:r>
            <a:r>
              <a:rPr kumimoji="0" lang="en-US" altLang="ko-KR" sz="2400">
                <a:solidFill>
                  <a:schemeClr val="tx1"/>
                </a:solidFill>
                <a:ea typeface="굴림" pitchFamily="50" charset="-127"/>
              </a:rPr>
              <a:t>.</a:t>
            </a:r>
          </a:p>
        </p:txBody>
      </p:sp>
      <p:pic>
        <p:nvPicPr>
          <p:cNvPr id="29699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13" y="3213100"/>
            <a:ext cx="14287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직사각형 1"/>
          <p:cNvSpPr>
            <a:spLocks noChangeArrowheads="1"/>
          </p:cNvSpPr>
          <p:nvPr/>
        </p:nvSpPr>
        <p:spPr bwMode="auto">
          <a:xfrm>
            <a:off x="2051050" y="3235325"/>
            <a:ext cx="1296988" cy="13541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atin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ko-KR" altLang="en-US"/>
          </a:p>
        </p:txBody>
      </p:sp>
      <p:sp>
        <p:nvSpPr>
          <p:cNvPr id="29701" name="직사각형 6"/>
          <p:cNvSpPr>
            <a:spLocks noChangeArrowheads="1"/>
          </p:cNvSpPr>
          <p:nvPr/>
        </p:nvSpPr>
        <p:spPr bwMode="auto">
          <a:xfrm>
            <a:off x="2051050" y="3235325"/>
            <a:ext cx="1296988" cy="3444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latin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en-US" altLang="ko-KR">
                <a:solidFill>
                  <a:schemeClr val="tx1"/>
                </a:solidFill>
                <a:ea typeface="굴림" pitchFamily="50" charset="-127"/>
              </a:rPr>
              <a:t>Person</a:t>
            </a:r>
            <a:endParaRPr kumimoji="0" lang="ko-KR" altLang="en-US">
              <a:solidFill>
                <a:schemeClr val="tx1"/>
              </a:solidFill>
              <a:ea typeface="굴림" pitchFamily="50" charset="-127"/>
            </a:endParaRPr>
          </a:p>
        </p:txBody>
      </p:sp>
      <p:cxnSp>
        <p:nvCxnSpPr>
          <p:cNvPr id="29702" name="직선 화살표 연결선 3"/>
          <p:cNvCxnSpPr>
            <a:cxnSpLocks noChangeShapeType="1"/>
            <a:stCxn id="29700" idx="3"/>
            <a:endCxn id="29699" idx="1"/>
          </p:cNvCxnSpPr>
          <p:nvPr/>
        </p:nvCxnSpPr>
        <p:spPr bwMode="auto">
          <a:xfrm>
            <a:off x="3348038" y="3911600"/>
            <a:ext cx="188277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475038" y="3562350"/>
            <a:ext cx="164465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91440" rIns="90000" bIns="46800">
            <a:spAutoFit/>
          </a:bodyPr>
          <a:lstStyle/>
          <a:p>
            <a:pPr algn="ctr" latinLnBrk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ko-KR" altLang="en-US" sz="1050" dirty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rPr>
              <a:t>메시지 보내기</a:t>
            </a:r>
            <a:endParaRPr kumimoji="0" lang="ko-KR" sz="1050" dirty="0">
              <a:solidFill>
                <a:schemeClr val="tx1"/>
              </a:solidFill>
              <a:latin typeface="Arial" pitchFamily="34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1381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모서리가 둥근 직사각형 4"/>
          <p:cNvSpPr>
            <a:spLocks noChangeArrowheads="1"/>
          </p:cNvSpPr>
          <p:nvPr/>
        </p:nvSpPr>
        <p:spPr bwMode="auto">
          <a:xfrm>
            <a:off x="511175" y="620713"/>
            <a:ext cx="8143875" cy="86518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latin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ko-KR" altLang="en-US" sz="2400">
                <a:solidFill>
                  <a:schemeClr val="tx1"/>
                </a:solidFill>
                <a:ea typeface="굴림" pitchFamily="50" charset="-127"/>
              </a:rPr>
              <a:t>객체의 상태 값과 행위는 상속할 수 있다</a:t>
            </a:r>
            <a:r>
              <a:rPr kumimoji="0" lang="en-US" altLang="ko-KR" sz="2400">
                <a:solidFill>
                  <a:schemeClr val="tx1"/>
                </a:solidFill>
                <a:ea typeface="굴림" pitchFamily="50" charset="-127"/>
              </a:rPr>
              <a:t>.</a:t>
            </a:r>
          </a:p>
        </p:txBody>
      </p:sp>
      <p:sp>
        <p:nvSpPr>
          <p:cNvPr id="30723" name="직사각형 6"/>
          <p:cNvSpPr>
            <a:spLocks noChangeArrowheads="1"/>
          </p:cNvSpPr>
          <p:nvPr/>
        </p:nvSpPr>
        <p:spPr bwMode="auto">
          <a:xfrm>
            <a:off x="3779838" y="1989138"/>
            <a:ext cx="1296987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latin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ko-KR" altLang="en-US">
                <a:solidFill>
                  <a:schemeClr val="tx1"/>
                </a:solidFill>
                <a:ea typeface="굴림" pitchFamily="50" charset="-127"/>
              </a:rPr>
              <a:t>나무</a:t>
            </a:r>
          </a:p>
        </p:txBody>
      </p:sp>
      <p:sp>
        <p:nvSpPr>
          <p:cNvPr id="30724" name="직사각형 6"/>
          <p:cNvSpPr>
            <a:spLocks noChangeArrowheads="1"/>
          </p:cNvSpPr>
          <p:nvPr/>
        </p:nvSpPr>
        <p:spPr bwMode="auto">
          <a:xfrm>
            <a:off x="1908175" y="3432175"/>
            <a:ext cx="1295400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latin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ko-KR" altLang="en-US">
                <a:solidFill>
                  <a:schemeClr val="tx1"/>
                </a:solidFill>
                <a:ea typeface="굴림" pitchFamily="50" charset="-127"/>
              </a:rPr>
              <a:t>참나무</a:t>
            </a:r>
          </a:p>
        </p:txBody>
      </p:sp>
      <p:sp>
        <p:nvSpPr>
          <p:cNvPr id="30725" name="직사각형 6"/>
          <p:cNvSpPr>
            <a:spLocks noChangeArrowheads="1"/>
          </p:cNvSpPr>
          <p:nvPr/>
        </p:nvSpPr>
        <p:spPr bwMode="auto">
          <a:xfrm>
            <a:off x="3787775" y="3425825"/>
            <a:ext cx="1295400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latin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ko-KR" altLang="en-US">
                <a:solidFill>
                  <a:schemeClr val="tx1"/>
                </a:solidFill>
                <a:ea typeface="굴림" pitchFamily="50" charset="-127"/>
              </a:rPr>
              <a:t>소나무</a:t>
            </a:r>
          </a:p>
        </p:txBody>
      </p:sp>
      <p:sp>
        <p:nvSpPr>
          <p:cNvPr id="30726" name="직사각형 6"/>
          <p:cNvSpPr>
            <a:spLocks noChangeArrowheads="1"/>
          </p:cNvSpPr>
          <p:nvPr/>
        </p:nvSpPr>
        <p:spPr bwMode="auto">
          <a:xfrm>
            <a:off x="5724525" y="3417888"/>
            <a:ext cx="1295400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latin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ko-KR" altLang="en-US">
                <a:solidFill>
                  <a:schemeClr val="tx1"/>
                </a:solidFill>
                <a:ea typeface="굴림" pitchFamily="50" charset="-127"/>
              </a:rPr>
              <a:t>전나무</a:t>
            </a:r>
          </a:p>
        </p:txBody>
      </p:sp>
      <p:cxnSp>
        <p:nvCxnSpPr>
          <p:cNvPr id="30727" name="꺾인 연결선 5"/>
          <p:cNvCxnSpPr>
            <a:cxnSpLocks noChangeShapeType="1"/>
            <a:stCxn id="30724" idx="0"/>
            <a:endCxn id="30723" idx="2"/>
          </p:cNvCxnSpPr>
          <p:nvPr/>
        </p:nvCxnSpPr>
        <p:spPr bwMode="auto">
          <a:xfrm rot="5400000" flipH="1" flipV="1">
            <a:off x="2943226" y="1947862"/>
            <a:ext cx="1096962" cy="1871663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8" name="꺾인 연결선 14"/>
          <p:cNvCxnSpPr>
            <a:cxnSpLocks noChangeShapeType="1"/>
            <a:stCxn id="30725" idx="0"/>
            <a:endCxn id="30723" idx="2"/>
          </p:cNvCxnSpPr>
          <p:nvPr/>
        </p:nvCxnSpPr>
        <p:spPr bwMode="auto">
          <a:xfrm rot="16200000" flipV="1">
            <a:off x="3886201" y="2876550"/>
            <a:ext cx="1090612" cy="7937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9" name="꺾인 연결선 18"/>
          <p:cNvCxnSpPr>
            <a:cxnSpLocks noChangeShapeType="1"/>
            <a:stCxn id="30726" idx="0"/>
            <a:endCxn id="30723" idx="2"/>
          </p:cNvCxnSpPr>
          <p:nvPr/>
        </p:nvCxnSpPr>
        <p:spPr bwMode="auto">
          <a:xfrm rot="16200000" flipV="1">
            <a:off x="4858544" y="1904207"/>
            <a:ext cx="1082675" cy="1944687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0" name="직사각형 6"/>
          <p:cNvSpPr>
            <a:spLocks noChangeArrowheads="1"/>
          </p:cNvSpPr>
          <p:nvPr/>
        </p:nvSpPr>
        <p:spPr bwMode="auto">
          <a:xfrm>
            <a:off x="114300" y="4883150"/>
            <a:ext cx="1584325" cy="11382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latin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ko-KR" altLang="en-US">
                <a:solidFill>
                  <a:schemeClr val="tx1"/>
                </a:solidFill>
                <a:ea typeface="굴림" pitchFamily="50" charset="-127"/>
              </a:rPr>
              <a:t>지환이네 집 뒷 마당에 있는 참나무</a:t>
            </a:r>
          </a:p>
        </p:txBody>
      </p:sp>
      <p:sp>
        <p:nvSpPr>
          <p:cNvPr id="30731" name="직사각형 6"/>
          <p:cNvSpPr>
            <a:spLocks noChangeArrowheads="1"/>
          </p:cNvSpPr>
          <p:nvPr/>
        </p:nvSpPr>
        <p:spPr bwMode="auto">
          <a:xfrm>
            <a:off x="1798638" y="4883150"/>
            <a:ext cx="1512887" cy="11382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latin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ko-KR" altLang="en-US">
                <a:solidFill>
                  <a:schemeClr val="tx1"/>
                </a:solidFill>
                <a:ea typeface="굴림" pitchFamily="50" charset="-127"/>
              </a:rPr>
              <a:t>한라산 </a:t>
            </a:r>
            <a:r>
              <a:rPr kumimoji="0" lang="en-US" altLang="ko-KR">
                <a:solidFill>
                  <a:schemeClr val="tx1"/>
                </a:solidFill>
                <a:ea typeface="굴림" pitchFamily="50" charset="-127"/>
              </a:rPr>
              <a:t>1830m</a:t>
            </a:r>
            <a:r>
              <a:rPr kumimoji="0" lang="ko-KR" altLang="en-US">
                <a:solidFill>
                  <a:schemeClr val="tx1"/>
                </a:solidFill>
                <a:ea typeface="굴림" pitchFamily="50" charset="-127"/>
              </a:rPr>
              <a:t>에 홀로 서 있는 참나무</a:t>
            </a:r>
          </a:p>
        </p:txBody>
      </p:sp>
      <p:sp>
        <p:nvSpPr>
          <p:cNvPr id="30732" name="직사각형 6"/>
          <p:cNvSpPr>
            <a:spLocks noChangeArrowheads="1"/>
          </p:cNvSpPr>
          <p:nvPr/>
        </p:nvSpPr>
        <p:spPr bwMode="auto">
          <a:xfrm>
            <a:off x="3413125" y="4887913"/>
            <a:ext cx="1628775" cy="13493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latin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en-US" altLang="ko-KR">
                <a:solidFill>
                  <a:schemeClr val="tx1"/>
                </a:solidFill>
                <a:ea typeface="굴림" pitchFamily="50" charset="-127"/>
              </a:rPr>
              <a:t>NHN green factory</a:t>
            </a:r>
            <a:r>
              <a:rPr kumimoji="0" lang="ko-KR" altLang="en-US">
                <a:solidFill>
                  <a:schemeClr val="tx1"/>
                </a:solidFill>
                <a:ea typeface="굴림" pitchFamily="50" charset="-127"/>
              </a:rPr>
              <a:t>에서 동쪽으로 </a:t>
            </a:r>
            <a:r>
              <a:rPr kumimoji="0" lang="en-US" altLang="ko-KR">
                <a:solidFill>
                  <a:schemeClr val="tx1"/>
                </a:solidFill>
                <a:ea typeface="굴림" pitchFamily="50" charset="-127"/>
              </a:rPr>
              <a:t>30m </a:t>
            </a:r>
            <a:r>
              <a:rPr kumimoji="0" lang="ko-KR" altLang="en-US">
                <a:solidFill>
                  <a:schemeClr val="tx1"/>
                </a:solidFill>
                <a:ea typeface="굴림" pitchFamily="50" charset="-127"/>
              </a:rPr>
              <a:t>탄천에 있는 참나무 </a:t>
            </a:r>
          </a:p>
        </p:txBody>
      </p:sp>
      <p:cxnSp>
        <p:nvCxnSpPr>
          <p:cNvPr id="30733" name="꺾인 연결선 26"/>
          <p:cNvCxnSpPr>
            <a:cxnSpLocks noChangeShapeType="1"/>
            <a:stCxn id="30730" idx="0"/>
            <a:endCxn id="30724" idx="2"/>
          </p:cNvCxnSpPr>
          <p:nvPr/>
        </p:nvCxnSpPr>
        <p:spPr bwMode="auto">
          <a:xfrm rot="5400000" flipH="1" flipV="1">
            <a:off x="1178719" y="3505994"/>
            <a:ext cx="1104900" cy="1649412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4" name="꺾인 연결선 29"/>
          <p:cNvCxnSpPr>
            <a:cxnSpLocks noChangeShapeType="1"/>
            <a:stCxn id="30731" idx="0"/>
            <a:endCxn id="30724" idx="2"/>
          </p:cNvCxnSpPr>
          <p:nvPr/>
        </p:nvCxnSpPr>
        <p:spPr bwMode="auto">
          <a:xfrm rot="5400000" flipH="1" flipV="1">
            <a:off x="2002632" y="4329906"/>
            <a:ext cx="1104900" cy="1587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5" name="꺾인 연결선 32"/>
          <p:cNvCxnSpPr>
            <a:cxnSpLocks noChangeShapeType="1"/>
            <a:stCxn id="30732" idx="0"/>
            <a:endCxn id="30724" idx="2"/>
          </p:cNvCxnSpPr>
          <p:nvPr/>
        </p:nvCxnSpPr>
        <p:spPr bwMode="auto">
          <a:xfrm rot="16200000" flipV="1">
            <a:off x="2836862" y="3497263"/>
            <a:ext cx="1109663" cy="1671638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871526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우리가 배워야 할 자바 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평가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평가는 기본적으로 실습평가로 이루어진다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과제 </a:t>
            </a:r>
            <a:r>
              <a:rPr lang="en-US" altLang="ko-KR" dirty="0" smtClean="0"/>
              <a:t>20% (</a:t>
            </a:r>
            <a:r>
              <a:rPr lang="ko-KR" altLang="en-US" dirty="0" smtClean="0"/>
              <a:t>수시과제 </a:t>
            </a:r>
            <a:r>
              <a:rPr lang="en-US" altLang="ko-KR" dirty="0" smtClean="0"/>
              <a:t>2~3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중간평가 </a:t>
            </a:r>
            <a:r>
              <a:rPr lang="en-US" altLang="ko-KR" dirty="0"/>
              <a:t>3</a:t>
            </a:r>
            <a:r>
              <a:rPr lang="en-US" altLang="ko-KR" dirty="0" smtClean="0"/>
              <a:t>0</a:t>
            </a:r>
            <a:r>
              <a:rPr lang="en-US" altLang="ko-KR" dirty="0" smtClean="0"/>
              <a:t>%</a:t>
            </a:r>
          </a:p>
          <a:p>
            <a:pPr lvl="2"/>
            <a:r>
              <a:rPr lang="ko-KR" altLang="en-US" dirty="0" smtClean="0"/>
              <a:t>팀 평</a:t>
            </a:r>
            <a:r>
              <a:rPr lang="ko-KR" altLang="en-US" dirty="0"/>
              <a:t>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체스 프로그램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기말평가 </a:t>
            </a:r>
            <a:r>
              <a:rPr lang="en-US" altLang="ko-KR" dirty="0" smtClean="0"/>
              <a:t>5</a:t>
            </a:r>
            <a:r>
              <a:rPr lang="en-US" altLang="ko-KR" dirty="0" smtClean="0"/>
              <a:t>0</a:t>
            </a:r>
            <a:r>
              <a:rPr lang="en-US" altLang="ko-KR" dirty="0" smtClean="0"/>
              <a:t>% (Bowling 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or Others…)</a:t>
            </a:r>
          </a:p>
          <a:p>
            <a:pPr lvl="2"/>
            <a:r>
              <a:rPr lang="ko-KR" altLang="en-US" dirty="0" smtClean="0"/>
              <a:t>개별평가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 평가에 대한 사항은 수업 진행과정을 보고 수정될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09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2114550"/>
            <a:ext cx="44005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36441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739775"/>
            <a:ext cx="5040312" cy="247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750" y="3644900"/>
            <a:ext cx="8064500" cy="1001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91440" rIns="90000" bIns="46800">
            <a:spAutoFit/>
          </a:bodyPr>
          <a:lstStyle/>
          <a:p>
            <a:pPr algn="ctr" latinLnBrk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ko-KR" sz="28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굴림" pitchFamily="50" charset="-127"/>
                <a:cs typeface="+mn-cs"/>
              </a:rPr>
              <a:t>main method</a:t>
            </a:r>
            <a:r>
              <a:rPr kumimoji="0" lang="ko-KR" altLang="en-US" sz="28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굴림" pitchFamily="50" charset="-127"/>
                <a:cs typeface="+mn-cs"/>
              </a:rPr>
              <a:t>는</a:t>
            </a:r>
            <a:r>
              <a:rPr kumimoji="0" lang="en-US" altLang="ko-KR" sz="28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굴림" pitchFamily="50" charset="-127"/>
                <a:cs typeface="+mn-cs"/>
              </a:rPr>
              <a:t> java application</a:t>
            </a:r>
            <a:r>
              <a:rPr kumimoji="0" lang="ko-KR" altLang="en-US" sz="28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굴림" pitchFamily="50" charset="-127"/>
                <a:cs typeface="+mn-cs"/>
              </a:rPr>
              <a:t>의</a:t>
            </a:r>
            <a:r>
              <a:rPr kumimoji="0" lang="en-US" altLang="ko-KR" sz="28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굴림" pitchFamily="50" charset="-127"/>
                <a:cs typeface="+mn-cs"/>
              </a:rPr>
              <a:t> </a:t>
            </a:r>
            <a:r>
              <a:rPr kumimoji="0" lang="ko-KR" altLang="en-US" sz="28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굴림" pitchFamily="50" charset="-127"/>
                <a:cs typeface="+mn-cs"/>
              </a:rPr>
              <a:t>시작점</a:t>
            </a:r>
            <a:r>
              <a:rPr kumimoji="0" lang="en-US" altLang="ko-KR" sz="28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굴림" pitchFamily="50" charset="-127"/>
                <a:cs typeface="+mn-cs"/>
              </a:rPr>
              <a:t>. </a:t>
            </a:r>
          </a:p>
          <a:p>
            <a:pPr algn="ctr" latinLnBrk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ko-KR" altLang="en-US" sz="28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굴림" pitchFamily="50" charset="-127"/>
                <a:cs typeface="+mn-cs"/>
              </a:rPr>
              <a:t>즉</a:t>
            </a:r>
            <a:r>
              <a:rPr kumimoji="0" lang="en-US" altLang="ko-KR" sz="28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굴림" pitchFamily="50" charset="-127"/>
                <a:cs typeface="+mn-cs"/>
              </a:rPr>
              <a:t>, </a:t>
            </a:r>
            <a:r>
              <a:rPr kumimoji="0" lang="ko-KR" altLang="en-US" sz="28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굴림" pitchFamily="50" charset="-127"/>
                <a:cs typeface="+mn-cs"/>
              </a:rPr>
              <a:t>창조주와 같다</a:t>
            </a:r>
            <a:r>
              <a:rPr kumimoji="0" lang="en-US" altLang="ko-KR" sz="28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굴림" pitchFamily="50" charset="-127"/>
                <a:cs typeface="+mn-cs"/>
              </a:rPr>
              <a:t>.</a:t>
            </a:r>
            <a:endParaRPr kumimoji="0" lang="ko-KR" sz="2800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35491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19113" y="357188"/>
            <a:ext cx="6481762" cy="755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91440" rIns="90000" bIns="46800">
            <a:spAutoFit/>
          </a:bodyPr>
          <a:lstStyle/>
          <a:p>
            <a:pPr latinLnBrk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ko-KR" altLang="en-US" sz="4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굴림" pitchFamily="50" charset="-127"/>
                <a:cs typeface="+mn-cs"/>
              </a:rPr>
              <a:t>객체 생성</a:t>
            </a:r>
            <a:endParaRPr kumimoji="0" lang="ko-KR" sz="4000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굴림" pitchFamily="50" charset="-127"/>
              <a:cs typeface="+mn-cs"/>
            </a:endParaRPr>
          </a:p>
        </p:txBody>
      </p:sp>
      <p:sp>
        <p:nvSpPr>
          <p:cNvPr id="33795" name="Rectangle 3"/>
          <p:cNvSpPr txBox="1">
            <a:spLocks noChangeArrowheads="1"/>
          </p:cNvSpPr>
          <p:nvPr/>
        </p:nvSpPr>
        <p:spPr bwMode="auto">
          <a:xfrm>
            <a:off x="457200" y="1268413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bg1"/>
                </a:solidFill>
                <a:latin typeface="Times New Roman" pitchFamily="18" charset="0"/>
                <a:ea typeface="Rix고딕 M"/>
                <a:cs typeface="Rix고딕 M"/>
              </a:defRPr>
            </a:lvl1pPr>
            <a:lvl2pPr eaLnBrk="0" hangingPunct="0">
              <a:defRPr kumimoji="1">
                <a:solidFill>
                  <a:schemeClr val="bg1"/>
                </a:solidFill>
                <a:latin typeface="Times New Roman" pitchFamily="18" charset="0"/>
                <a:ea typeface="Rix고딕 M"/>
                <a:cs typeface="Rix고딕 M"/>
              </a:defRPr>
            </a:lvl2pPr>
            <a:lvl3pPr eaLnBrk="0" hangingPunct="0">
              <a:defRPr kumimoji="1">
                <a:solidFill>
                  <a:schemeClr val="bg1"/>
                </a:solidFill>
                <a:latin typeface="Times New Roman" pitchFamily="18" charset="0"/>
                <a:ea typeface="Rix고딕 M"/>
                <a:cs typeface="Rix고딕 M"/>
              </a:defRPr>
            </a:lvl3pPr>
            <a:lvl4pPr eaLnBrk="0" hangingPunct="0">
              <a:defRPr kumimoji="1">
                <a:solidFill>
                  <a:schemeClr val="bg1"/>
                </a:solidFill>
                <a:latin typeface="Times New Roman" pitchFamily="18" charset="0"/>
                <a:ea typeface="Rix고딕 M"/>
                <a:cs typeface="Rix고딕 M"/>
              </a:defRPr>
            </a:lvl4pPr>
            <a:lvl5pPr eaLnBrk="0" hangingPunct="0">
              <a:defRPr kumimoji="1">
                <a:solidFill>
                  <a:schemeClr val="bg1"/>
                </a:solidFill>
                <a:latin typeface="Times New Roman" pitchFamily="18" charset="0"/>
                <a:ea typeface="Rix고딕 M"/>
                <a:cs typeface="Rix고딕 M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1"/>
                </a:solidFill>
                <a:latin typeface="Times New Roman" pitchFamily="18" charset="0"/>
                <a:ea typeface="Rix고딕 M"/>
                <a:cs typeface="Rix고딕 M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1"/>
                </a:solidFill>
                <a:latin typeface="Times New Roman" pitchFamily="18" charset="0"/>
                <a:ea typeface="Rix고딕 M"/>
                <a:cs typeface="Rix고딕 M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1"/>
                </a:solidFill>
                <a:latin typeface="Times New Roman" pitchFamily="18" charset="0"/>
                <a:ea typeface="Rix고딕 M"/>
                <a:cs typeface="Rix고딕 M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1"/>
                </a:solidFill>
                <a:latin typeface="Times New Roman" pitchFamily="18" charset="0"/>
                <a:ea typeface="Rix고딕 M"/>
                <a:cs typeface="Rix고딕 M"/>
              </a:defRPr>
            </a:lvl9pPr>
          </a:lstStyle>
          <a:p>
            <a:pPr eaLnBrk="1" hangingPunct="1">
              <a:lnSpc>
                <a:spcPct val="80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</a:pPr>
            <a:r>
              <a:rPr lang="ko-KR" altLang="en-US" sz="1500">
                <a:solidFill>
                  <a:srgbClr val="000000"/>
                </a:solidFill>
                <a:latin typeface="Rix고딕 M"/>
              </a:rPr>
              <a:t>대부분의 객체는 생성한 후에 사용해야 한다</a:t>
            </a:r>
            <a:r>
              <a:rPr lang="en-US" altLang="ko-KR" sz="1500">
                <a:solidFill>
                  <a:srgbClr val="000000"/>
                </a:solidFill>
                <a:latin typeface="Rix고딕 M"/>
              </a:rPr>
              <a:t>.(</a:t>
            </a:r>
            <a:r>
              <a:rPr lang="ko-KR" altLang="en-US" sz="1500">
                <a:solidFill>
                  <a:srgbClr val="000000"/>
                </a:solidFill>
                <a:latin typeface="Rix고딕 M"/>
              </a:rPr>
              <a:t>일부 객체는 사용하지 않은 상태로 사용 가능</a:t>
            </a:r>
            <a:r>
              <a:rPr lang="en-US" altLang="ko-KR" sz="1500">
                <a:solidFill>
                  <a:srgbClr val="000000"/>
                </a:solidFill>
                <a:latin typeface="Rix고딕 M"/>
              </a:rPr>
              <a:t>)</a:t>
            </a:r>
          </a:p>
          <a:p>
            <a:pPr eaLnBrk="1" hangingPunct="1">
              <a:lnSpc>
                <a:spcPct val="80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</a:pPr>
            <a:r>
              <a:rPr lang="ko-KR" altLang="en-US" sz="1500">
                <a:solidFill>
                  <a:srgbClr val="000000"/>
                </a:solidFill>
                <a:latin typeface="Rix고딕 M"/>
              </a:rPr>
              <a:t>자바의 객체를 사용하기 위해서는 </a:t>
            </a:r>
            <a:r>
              <a:rPr lang="en-US" altLang="ko-KR" sz="1500">
                <a:solidFill>
                  <a:srgbClr val="000000"/>
                </a:solidFill>
                <a:latin typeface="Rix고딕 M"/>
              </a:rPr>
              <a:t>new keyword</a:t>
            </a:r>
            <a:r>
              <a:rPr lang="ko-KR" altLang="en-US" sz="1500">
                <a:solidFill>
                  <a:srgbClr val="000000"/>
                </a:solidFill>
                <a:latin typeface="Rix고딕 M"/>
              </a:rPr>
              <a:t>를 활용해 생성해야 한다</a:t>
            </a:r>
            <a:r>
              <a:rPr lang="en-US" altLang="ko-KR" sz="1500">
                <a:solidFill>
                  <a:srgbClr val="000000"/>
                </a:solidFill>
                <a:latin typeface="Rix고딕 M"/>
              </a:rPr>
              <a:t>.</a:t>
            </a:r>
          </a:p>
          <a:p>
            <a:pPr eaLnBrk="1" hangingPunct="1">
              <a:lnSpc>
                <a:spcPct val="80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</a:pPr>
            <a:r>
              <a:rPr lang="ko-KR" altLang="en-US" sz="1500">
                <a:solidFill>
                  <a:srgbClr val="000000"/>
                </a:solidFill>
                <a:latin typeface="Rix고딕 M"/>
              </a:rPr>
              <a:t>객체를 생성하는 시점에 객체의 상태가 초기화된다</a:t>
            </a:r>
            <a:r>
              <a:rPr lang="en-US" altLang="ko-KR" sz="1500">
                <a:solidFill>
                  <a:srgbClr val="000000"/>
                </a:solidFill>
                <a:latin typeface="Rix고딕 M"/>
              </a:rPr>
              <a:t>.</a:t>
            </a:r>
          </a:p>
        </p:txBody>
      </p:sp>
      <p:pic>
        <p:nvPicPr>
          <p:cNvPr id="3379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997200"/>
            <a:ext cx="4402137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AutoShape 1"/>
          <p:cNvSpPr>
            <a:spLocks noChangeArrowheads="1"/>
          </p:cNvSpPr>
          <p:nvPr/>
        </p:nvSpPr>
        <p:spPr bwMode="auto">
          <a:xfrm>
            <a:off x="4581525" y="4473575"/>
            <a:ext cx="1657350" cy="322263"/>
          </a:xfrm>
          <a:prstGeom prst="roundRect">
            <a:avLst>
              <a:gd name="adj" fmla="val 3532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latin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ko-KR" altLang="en-US" sz="3200" b="1">
              <a:solidFill>
                <a:srgbClr val="FF0000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18879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331913" y="657225"/>
            <a:ext cx="6481762" cy="755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91440" rIns="90000" bIns="46800">
            <a:spAutoFit/>
          </a:bodyPr>
          <a:lstStyle/>
          <a:p>
            <a:pPr algn="ctr" latinLnBrk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ko-KR" sz="4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굴림" pitchFamily="50" charset="-127"/>
                <a:cs typeface="Rix고딕 M" charset="0"/>
              </a:rPr>
              <a:t>System Library</a:t>
            </a:r>
            <a:endParaRPr kumimoji="0" lang="ko-KR" sz="4000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굴림" pitchFamily="50" charset="-127"/>
              <a:cs typeface="Rix고딕 M" charset="0"/>
            </a:endParaRPr>
          </a:p>
        </p:txBody>
      </p:sp>
      <p:pic>
        <p:nvPicPr>
          <p:cNvPr id="34819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3" y="1804988"/>
            <a:ext cx="383857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86294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331913" y="333375"/>
            <a:ext cx="6481762" cy="755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91440" rIns="90000" bIns="46800">
            <a:spAutoFit/>
          </a:bodyPr>
          <a:lstStyle/>
          <a:p>
            <a:pPr algn="ctr" latinLnBrk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ko-KR" sz="4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굴림" pitchFamily="50" charset="-127"/>
                <a:cs typeface="Rix고딕 M" charset="0"/>
              </a:rPr>
              <a:t>JDK </a:t>
            </a:r>
            <a:r>
              <a:rPr kumimoji="0" lang="ko-KR" altLang="en-US" sz="4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굴림" pitchFamily="50" charset="-127"/>
                <a:cs typeface="Rix고딕 M" charset="0"/>
              </a:rPr>
              <a:t>소스 연결</a:t>
            </a:r>
            <a:endParaRPr kumimoji="0" lang="ko-KR" sz="4000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굴림" pitchFamily="50" charset="-127"/>
              <a:cs typeface="Rix고딕 M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31913" y="1125538"/>
            <a:ext cx="6481762" cy="754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91440" rIns="90000" bIns="46800">
            <a:spAutoFit/>
          </a:bodyPr>
          <a:lstStyle/>
          <a:p>
            <a:pPr algn="ctr" latinLnBrk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ko-KR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굴림" pitchFamily="50" charset="-127"/>
                <a:cs typeface="Rix고딕 M" charset="0"/>
              </a:rPr>
              <a:t>Project &gt; Properties &gt; Java Build Path &gt; Libraries &gt; JRE System Library &gt; rt.jar</a:t>
            </a:r>
            <a:endParaRPr kumimoji="0" lang="ko-KR" sz="2000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굴림" pitchFamily="50" charset="-127"/>
              <a:cs typeface="Rix고딕 M" charset="0"/>
            </a:endParaRPr>
          </a:p>
        </p:txBody>
      </p:sp>
      <p:pic>
        <p:nvPicPr>
          <p:cNvPr id="35844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001838"/>
            <a:ext cx="6542087" cy="437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93867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330325" y="585788"/>
            <a:ext cx="6481763" cy="755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91440" rIns="90000" bIns="46800">
            <a:spAutoFit/>
          </a:bodyPr>
          <a:lstStyle/>
          <a:p>
            <a:pPr algn="ctr" latinLnBrk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ko-KR" sz="4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굴림" pitchFamily="50" charset="-127"/>
                <a:cs typeface="Rix고딕 M" charset="0"/>
              </a:rPr>
              <a:t>perspective</a:t>
            </a:r>
            <a:endParaRPr kumimoji="0" lang="ko-KR" sz="4000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굴림" pitchFamily="50" charset="-127"/>
              <a:cs typeface="Rix고딕 M" charset="0"/>
            </a:endParaRPr>
          </a:p>
        </p:txBody>
      </p:sp>
      <p:pic>
        <p:nvPicPr>
          <p:cNvPr id="36867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288" y="2038350"/>
            <a:ext cx="341947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57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Think about…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857872"/>
          </a:xfrm>
        </p:spPr>
        <p:txBody>
          <a:bodyPr>
            <a:normAutofit fontScale="92500"/>
          </a:bodyPr>
          <a:lstStyle/>
          <a:p>
            <a:r>
              <a:rPr lang="ko-KR" altLang="en-US" dirty="0" smtClean="0"/>
              <a:t>객체란 무엇인가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기존에 배운 </a:t>
            </a:r>
            <a:r>
              <a:rPr lang="en-US" altLang="ko-KR" dirty="0" smtClean="0"/>
              <a:t>C</a:t>
            </a:r>
            <a:r>
              <a:rPr lang="ko-KR" altLang="en-US" dirty="0" smtClean="0"/>
              <a:t>언어로 프로그래밍 할 때와 자바로 프로그래밍 할 때의 각각의 특징은 무엇일까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객체 지향 프로그래밍을 배우기 위해 난 </a:t>
            </a:r>
            <a:r>
              <a:rPr lang="ko-KR" altLang="en-US" dirty="0" err="1" smtClean="0"/>
              <a:t>무얼해야</a:t>
            </a:r>
            <a:r>
              <a:rPr lang="ko-KR" altLang="en-US" dirty="0" smtClean="0"/>
              <a:t> 할까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2097" y="5301208"/>
            <a:ext cx="3206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/>
              <a:t>Untill</a:t>
            </a:r>
            <a:r>
              <a:rPr lang="en-US" altLang="ko-KR" sz="3200" dirty="0" smtClean="0"/>
              <a:t> next time…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7037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우리가 배워야 할 자바 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참고 문헌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자바 프로그래밍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 교재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Jeff </a:t>
            </a:r>
            <a:r>
              <a:rPr lang="en-US" altLang="ko-KR" dirty="0" err="1" smtClean="0"/>
              <a:t>Langr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지음</a:t>
            </a:r>
            <a:r>
              <a:rPr lang="en-US" altLang="ko-KR" dirty="0" smtClean="0"/>
              <a:t>,   </a:t>
            </a:r>
            <a:r>
              <a:rPr lang="ko-KR" altLang="en-US" dirty="0" err="1" smtClean="0"/>
              <a:t>교학사</a:t>
            </a:r>
            <a:r>
              <a:rPr lang="ko-KR" altLang="en-US" dirty="0" smtClean="0"/>
              <a:t> 출판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프로그래밍 언어론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Robert W.  </a:t>
            </a:r>
            <a:r>
              <a:rPr lang="en-US" altLang="ko-KR" dirty="0" err="1" smtClean="0"/>
              <a:t>Sebesta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지음</a:t>
            </a:r>
            <a:r>
              <a:rPr lang="en-US" altLang="ko-KR" dirty="0" smtClean="0"/>
              <a:t>, Pearson </a:t>
            </a:r>
            <a:r>
              <a:rPr lang="ko-KR" altLang="en-US" dirty="0" smtClean="0"/>
              <a:t>출판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자바의 정석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남궁 성 지음</a:t>
            </a:r>
            <a:r>
              <a:rPr lang="en-US" altLang="ko-KR" dirty="0" smtClean="0"/>
              <a:t>,  </a:t>
            </a:r>
            <a:r>
              <a:rPr lang="ko-KR" altLang="en-US" dirty="0" err="1" smtClean="0"/>
              <a:t>도우출판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err="1" smtClean="0"/>
              <a:t>소설같은</a:t>
            </a:r>
            <a:r>
              <a:rPr lang="ko-KR" altLang="en-US" dirty="0" smtClean="0"/>
              <a:t> 자바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최영관 지음</a:t>
            </a:r>
            <a:r>
              <a:rPr lang="en-US" altLang="ko-KR" dirty="0" smtClean="0"/>
              <a:t>,  JABOOK </a:t>
            </a:r>
            <a:r>
              <a:rPr lang="ko-KR" altLang="en-US" dirty="0" smtClean="0"/>
              <a:t>출판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테스트 주도 개발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켄트</a:t>
            </a:r>
            <a:r>
              <a:rPr lang="ko-KR" altLang="en-US" dirty="0" smtClean="0"/>
              <a:t> 백 지음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인사이트</a:t>
            </a:r>
            <a:r>
              <a:rPr lang="ko-KR" altLang="en-US" dirty="0" smtClean="0"/>
              <a:t> 출판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 err="1" smtClean="0"/>
              <a:t>GoF</a:t>
            </a:r>
            <a:r>
              <a:rPr lang="ko-KR" altLang="en-US" dirty="0" smtClean="0"/>
              <a:t>의 디자인 패턴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에릭</a:t>
            </a:r>
            <a:r>
              <a:rPr lang="ko-KR" altLang="en-US" dirty="0" smtClean="0"/>
              <a:t> 감마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이처드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헬름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랄프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존슨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존 </a:t>
            </a:r>
            <a:r>
              <a:rPr lang="ko-KR" altLang="en-US" dirty="0" err="1" smtClean="0"/>
              <a:t>블리시디스</a:t>
            </a:r>
            <a:r>
              <a:rPr lang="ko-KR" altLang="en-US" dirty="0" smtClean="0"/>
              <a:t> 지음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Addison </a:t>
            </a:r>
            <a:r>
              <a:rPr lang="en-US" altLang="ko-KR" dirty="0" err="1" smtClean="0"/>
              <a:t>Wedsley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0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</a:t>
            </a:r>
            <a:r>
              <a:rPr lang="ko-KR" altLang="en-US" dirty="0" smtClean="0"/>
              <a:t>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About</a:t>
            </a:r>
            <a:r>
              <a:rPr lang="ko-KR" altLang="en-US" dirty="0" smtClean="0"/>
              <a:t> </a:t>
            </a:r>
            <a:r>
              <a:rPr lang="en-US" altLang="ko-KR" dirty="0" smtClean="0"/>
              <a:t>History</a:t>
            </a:r>
            <a:r>
              <a:rPr lang="en-US" altLang="ko-KR" dirty="0" smtClean="0"/>
              <a:t>…</a:t>
            </a:r>
          </a:p>
          <a:p>
            <a:pPr lvl="1"/>
            <a:r>
              <a:rPr lang="en-US" altLang="ko-KR" dirty="0" smtClean="0"/>
              <a:t>1990</a:t>
            </a:r>
            <a:r>
              <a:rPr lang="ko-KR" altLang="en-US" dirty="0" smtClean="0"/>
              <a:t>년 썬 </a:t>
            </a:r>
            <a:r>
              <a:rPr lang="ko-KR" altLang="en-US" dirty="0" err="1" smtClean="0"/>
              <a:t>마이크로시스템즈사는</a:t>
            </a:r>
            <a:r>
              <a:rPr lang="ko-KR" altLang="en-US" dirty="0" smtClean="0"/>
              <a:t> 토스터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마이크로웨이브 오븐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대화식</a:t>
            </a:r>
            <a:r>
              <a:rPr lang="en-US" altLang="ko-KR" dirty="0" smtClean="0"/>
              <a:t>TV</a:t>
            </a:r>
            <a:r>
              <a:rPr lang="ko-KR" altLang="en-US" dirty="0" smtClean="0"/>
              <a:t>시스템과 같은 내장된 소비자 가전 장치들을 위한 프로그래밍 언어를 위한 필요성이 </a:t>
            </a:r>
            <a:r>
              <a:rPr lang="ko-KR" altLang="en-US" dirty="0" err="1" smtClean="0"/>
              <a:t>있다는것은</a:t>
            </a:r>
            <a:r>
              <a:rPr lang="ko-KR" altLang="en-US" dirty="0" smtClean="0"/>
              <a:t> 결정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신뢰성이 강한 언어야 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가전 장치에서 문제를 일으키지 않고 </a:t>
            </a:r>
            <a:r>
              <a:rPr lang="ko-KR" altLang="en-US" dirty="0" err="1" smtClean="0"/>
              <a:t>오동작</a:t>
            </a:r>
            <a:r>
              <a:rPr lang="ko-KR" altLang="en-US" dirty="0" smtClean="0"/>
              <a:t> 할 위험이 적다고 판단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C, C++ </a:t>
            </a:r>
            <a:r>
              <a:rPr lang="ko-KR" altLang="en-US" dirty="0" smtClean="0"/>
              <a:t>모두 적합하지 않다고 결론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3740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/>
              <a:t>Java</a:t>
            </a:r>
            <a:r>
              <a:rPr lang="ko-KR" altLang="en-US" dirty="0"/>
              <a:t>로 명명된 새로운 언어가 설계</a:t>
            </a:r>
            <a:endParaRPr lang="en-US" altLang="ko-KR" dirty="0"/>
          </a:p>
          <a:p>
            <a:pPr lvl="1"/>
            <a:r>
              <a:rPr lang="en-US" altLang="ko-KR" dirty="0"/>
              <a:t>C++</a:t>
            </a:r>
            <a:r>
              <a:rPr lang="ko-KR" altLang="en-US" dirty="0"/>
              <a:t>이 제공했던 것보다 더 큰 단순성과 신뢰성을 제공하는 것이 목적</a:t>
            </a:r>
            <a:endParaRPr lang="en-US" altLang="ko-KR" dirty="0"/>
          </a:p>
          <a:p>
            <a:pPr lvl="1"/>
            <a:r>
              <a:rPr lang="en-US" altLang="ko-KR" dirty="0"/>
              <a:t>C++</a:t>
            </a:r>
            <a:r>
              <a:rPr lang="ko-KR" altLang="en-US" dirty="0"/>
              <a:t>과의 가장 중요한 </a:t>
            </a:r>
            <a:r>
              <a:rPr lang="ko-KR" altLang="en-US" dirty="0" err="1"/>
              <a:t>차이중</a:t>
            </a:r>
            <a:r>
              <a:rPr lang="ko-KR" altLang="en-US" dirty="0"/>
              <a:t> 하나는 독립적인 서브프로그램을 구현할 수 없다는 것</a:t>
            </a:r>
            <a:endParaRPr lang="en-US" altLang="ko-KR" dirty="0"/>
          </a:p>
          <a:p>
            <a:pPr lvl="1"/>
            <a:r>
              <a:rPr lang="ko-KR" altLang="en-US" dirty="0"/>
              <a:t>단일 상속만을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묵시적인 </a:t>
            </a:r>
            <a:r>
              <a:rPr lang="ko-KR" altLang="en-US" dirty="0"/>
              <a:t>공간 회수</a:t>
            </a:r>
            <a:r>
              <a:rPr lang="en-US" altLang="ko-KR" dirty="0"/>
              <a:t>(</a:t>
            </a:r>
            <a:r>
              <a:rPr lang="en-US" altLang="ko-KR" dirty="0" err="1"/>
              <a:t>gabage</a:t>
            </a:r>
            <a:r>
              <a:rPr lang="en-US" altLang="ko-KR" dirty="0"/>
              <a:t> collector)</a:t>
            </a:r>
          </a:p>
          <a:p>
            <a:pPr lvl="1"/>
            <a:r>
              <a:rPr lang="en-US" altLang="ko-KR" dirty="0"/>
              <a:t>JVM</a:t>
            </a:r>
            <a:r>
              <a:rPr lang="ko-KR" altLang="en-US" dirty="0"/>
              <a:t>을 이용한 </a:t>
            </a:r>
            <a:r>
              <a:rPr lang="ko-KR" altLang="en-US" dirty="0" err="1" smtClean="0"/>
              <a:t>이식성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초창기에는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배는 느림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066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42863"/>
            <a:ext cx="6648450" cy="677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타원 3"/>
          <p:cNvSpPr/>
          <p:nvPr/>
        </p:nvSpPr>
        <p:spPr>
          <a:xfrm>
            <a:off x="4932040" y="5373216"/>
            <a:ext cx="576064" cy="288032"/>
          </a:xfrm>
          <a:prstGeom prst="ellipse">
            <a:avLst/>
          </a:prstGeom>
          <a:solidFill>
            <a:srgbClr val="FF000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7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프로그래밍 언어로써의 자바 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개발자에게 자바 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25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en-US" altLang="ko-KR" dirty="0" smtClean="0"/>
              <a:t>Hello </a:t>
            </a:r>
            <a:r>
              <a:rPr lang="en-US" altLang="ko-KR" dirty="0" smtClean="0"/>
              <a:t>World </a:t>
            </a:r>
            <a:r>
              <a:rPr lang="ko-KR" altLang="en-US" dirty="0" smtClean="0"/>
              <a:t>실습하기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TODO…	</a:t>
            </a:r>
          </a:p>
          <a:p>
            <a:pPr lvl="1"/>
            <a:r>
              <a:rPr lang="ko-KR" altLang="en-US" dirty="0" smtClean="0"/>
              <a:t>도스 창에서 </a:t>
            </a:r>
            <a:r>
              <a:rPr lang="en-US" altLang="ko-KR" dirty="0" err="1" smtClean="0"/>
              <a:t>javac</a:t>
            </a:r>
            <a:r>
              <a:rPr lang="en-US" altLang="ko-KR" dirty="0" smtClean="0"/>
              <a:t>, java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main()</a:t>
            </a:r>
            <a:r>
              <a:rPr lang="ko-KR" altLang="en-US" dirty="0" smtClean="0"/>
              <a:t>함수 생성하여 </a:t>
            </a:r>
            <a:r>
              <a:rPr lang="en-US" altLang="ko-KR" dirty="0" smtClean="0"/>
              <a:t>“Hello World” </a:t>
            </a:r>
            <a:r>
              <a:rPr lang="ko-KR" altLang="en-US" dirty="0" smtClean="0"/>
              <a:t>화면에 출력하기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How To …</a:t>
            </a:r>
          </a:p>
          <a:p>
            <a:pPr lvl="1"/>
            <a:r>
              <a:rPr lang="en-US" altLang="ko-KR" dirty="0" smtClean="0"/>
              <a:t>Notepad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소스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제어판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시스템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고급 시스템 설정 에서 환경변수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도스 창에서 </a:t>
            </a:r>
            <a:r>
              <a:rPr lang="en-US" altLang="ko-KR" dirty="0" smtClean="0"/>
              <a:t>path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/>
            <a:r>
              <a:rPr lang="en-US" altLang="ko-KR" dirty="0" err="1"/>
              <a:t>j</a:t>
            </a:r>
            <a:r>
              <a:rPr lang="en-US" altLang="ko-KR" dirty="0" err="1" smtClean="0"/>
              <a:t>avac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명령어를 이용하여 실행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256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1005</TotalTime>
  <Words>923</Words>
  <Application>Microsoft Office PowerPoint</Application>
  <PresentationFormat>화면 슬라이드 쇼(4:3)</PresentationFormat>
  <Paragraphs>247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원본</vt:lpstr>
      <vt:lpstr>첫 번째 이야기 시작하기…</vt:lpstr>
      <vt:lpstr>우리가 배워야 할 자바 란?</vt:lpstr>
      <vt:lpstr>우리가 배워야 할 자바 란?</vt:lpstr>
      <vt:lpstr>우리가 배워야 할 자바 란?</vt:lpstr>
      <vt:lpstr>Java란 무엇인가?</vt:lpstr>
      <vt:lpstr>Java란 무엇인가?</vt:lpstr>
      <vt:lpstr>PowerPoint 프레젠테이션</vt:lpstr>
      <vt:lpstr>Java 란 무엇인가?</vt:lpstr>
      <vt:lpstr>LAB: Hello World 실습하기</vt:lpstr>
      <vt:lpstr>HelloWorld.java</vt:lpstr>
      <vt:lpstr>개발환경 설정하기</vt:lpstr>
      <vt:lpstr>통합 개발환경 (IDE) eclipse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Think about…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nhn next</dc:creator>
  <cp:lastModifiedBy>nhn next</cp:lastModifiedBy>
  <cp:revision>36</cp:revision>
  <dcterms:created xsi:type="dcterms:W3CDTF">2013-07-04T12:09:08Z</dcterms:created>
  <dcterms:modified xsi:type="dcterms:W3CDTF">2013-07-06T14:34:09Z</dcterms:modified>
</cp:coreProperties>
</file>