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8" r:id="rId4"/>
    <p:sldId id="287" r:id="rId5"/>
    <p:sldId id="279" r:id="rId6"/>
    <p:sldId id="284" r:id="rId7"/>
    <p:sldId id="280" r:id="rId8"/>
    <p:sldId id="288" r:id="rId9"/>
    <p:sldId id="281" r:id="rId10"/>
    <p:sldId id="286" r:id="rId11"/>
    <p:sldId id="273" r:id="rId12"/>
    <p:sldId id="274" r:id="rId13"/>
    <p:sldId id="275" r:id="rId14"/>
    <p:sldId id="277" r:id="rId15"/>
    <p:sldId id="276" r:id="rId16"/>
    <p:sldId id="278" r:id="rId17"/>
    <p:sldId id="267" r:id="rId18"/>
  </p:sldIdLst>
  <p:sldSz cx="12192000" cy="6858000"/>
  <p:notesSz cx="6858000" cy="9144000"/>
  <p:embeddedFontLst>
    <p:embeddedFont>
      <p:font typeface="배달의민족 연성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배달의민족 주아" panose="020B0600000101010101" charset="-127"/>
      <p:regular r:id="rId23"/>
    </p:embeddedFont>
    <p:embeddedFont>
      <p:font typeface="나눔스퀘어 Bold" panose="020B0600000101010101" pitchFamily="50" charset="-127"/>
      <p:bold r:id="rId24"/>
    </p:embeddedFont>
    <p:embeddedFont>
      <p:font typeface="제주고딕" panose="020B0600000101010101" charset="-127"/>
      <p:regular r:id="rId25"/>
    </p:embeddedFont>
    <p:embeddedFont>
      <p:font typeface="Tmon몬소리 Black" panose="02000A03000000000000" pitchFamily="2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8C8"/>
    <a:srgbClr val="FF5050"/>
    <a:srgbClr val="B6DF89"/>
    <a:srgbClr val="ADE286"/>
    <a:srgbClr val="53B95D"/>
    <a:srgbClr val="FFFFFF"/>
    <a:srgbClr val="42B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885" autoAdjust="0"/>
  </p:normalViewPr>
  <p:slideViewPr>
    <p:cSldViewPr snapToGrid="0">
      <p:cViewPr>
        <p:scale>
          <a:sx n="100" d="100"/>
          <a:sy n="100" d="100"/>
        </p:scale>
        <p:origin x="-984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C12E1-D62C-42B5-8D40-ED2D2ACEB3C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EA40C-97C6-47A7-91D2-D17805690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B8A466-5944-4581-BADD-4BD917D12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FCDF1D4-FAB3-457A-B86C-728B04ABA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B8C5E0A-53C3-4C99-847A-5EEA48C9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E31F-32E5-4468-ADBC-AE207AD2EF9B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10822A2-218D-4EC8-9F03-BCFF3C92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C290859-4338-4382-B486-87926815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BAD6-06B8-4565-9333-126155367A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53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758173-53C5-4F27-A65B-FA91FAEB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52D808D-FC8D-42B1-8BEB-E96D32670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60D2A39-D877-4CFD-B935-D84868B0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E31F-32E5-4468-ADBC-AE207AD2EF9B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66ED446-62F1-4FD0-A6C7-A9BC483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BFB12D9-3E4E-401B-8D19-ED24C2F3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BAD6-06B8-4565-9333-126155367A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07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9078364-7170-45C8-806B-A6DF06039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239A807-5AC6-4635-BF92-DCB264E6C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BDF6C58-302A-4A1A-B024-B4D71270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E31F-32E5-4468-ADBC-AE207AD2EF9B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132153D-E2B1-45EE-8097-C5F64D32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4B74D7F-DAE7-4EE8-A238-0EB016B0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BAD6-06B8-4565-9333-126155367A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60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C878A3-2E26-4633-8831-824765B9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7BC3ED-926F-48FD-AFCF-DC330CBDD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4FF0FC-E294-4911-BBBE-340435C5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E31F-32E5-4468-ADBC-AE207AD2EF9B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8B59E28-1A12-44BC-B795-25B9924F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25F169-FACE-4DA4-82FC-FBE93F84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BAD6-06B8-4565-9333-126155367A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8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69EFC40-5212-42FC-BF42-19D7D578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30C0587-D76E-4814-8800-35EBF5AA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52266B4-BDB2-4A93-A45C-BB8CBAB8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E31F-32E5-4468-ADBC-AE207AD2EF9B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2DFB1C-7641-428D-8C54-60AFBE51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CD0138-0390-4B2E-845A-F902E8E7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BAD6-06B8-4565-9333-126155367A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19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BD9E96-6152-444F-96CE-600ADC75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BA844D5-F887-4CE2-B078-5358F29FD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9589C4F-719F-4F58-8D82-87EC58057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F3ECD30-C114-44B5-87A3-0BA1D503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E31F-32E5-4468-ADBC-AE207AD2EF9B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AFD7E71-1DAB-4C6A-BB67-DD8AED06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A739C3E-DC56-4339-A199-2CF9AC81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BAD6-06B8-4565-9333-126155367A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37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4ECC49-FF55-42C3-9DAD-F9BCDDC4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9F48D73-C540-440D-AFB8-9E8444D9B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2F79DF8-D9EE-4EF7-9EB5-E1B1C3CE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3F7DAF4-AE74-4D1E-9B00-FA3A38BBF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C7027CF-E20A-4662-935A-C80F66CB3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3454E7C-0AD8-4E4E-B0CE-127AE122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E31F-32E5-4468-ADBC-AE207AD2EF9B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C35D542-A513-4573-AF9C-96E351AE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7AA17D5-DC96-46CB-8BD1-C06E1062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BAD6-06B8-4565-9333-126155367A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45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5BE717-01C6-44FA-94B4-0E7712E2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B21C54D-CB13-4C04-8CF3-62314420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E31F-32E5-4468-ADBC-AE207AD2EF9B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2C4CA89-74E8-44DD-A090-4DFAF49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1143B6A-7FC0-4C68-975B-A461BB30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BAD6-06B8-4565-9333-126155367A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09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9E92937-C4F9-4F62-B28B-F1336014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E31F-32E5-4468-ADBC-AE207AD2EF9B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21FA848-21CB-43B2-8B54-57B7DC52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4EDEC8-8877-4999-993C-4D81F02D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BAD6-06B8-4565-9333-126155367A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44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7347C4-8985-4676-B6CE-38841DD1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F53AE0A-3D4C-4054-9891-4138C1568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68AB82F-FDA4-402F-8188-CF3019302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32DBA66-4AAC-4291-A9D5-B1F4A076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E31F-32E5-4468-ADBC-AE207AD2EF9B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5E2BDD9-5BDE-4151-B693-A8620AED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E04C0A7-4E7B-436A-8229-7C87C52C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BAD6-06B8-4565-9333-126155367A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4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738C1D-ABFF-4239-81BF-26475605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B970C8F-F79A-4FDA-8365-E56579F3F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AEE8095-18D1-424E-83A6-8783C285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97960B3-BAAB-408F-85D9-F5BA87C9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E31F-32E5-4468-ADBC-AE207AD2EF9B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BAFD2C4-8584-4ED4-B744-9F78C150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E8B8605-9BA4-464E-8CFE-096D26C7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BAD6-06B8-4565-9333-126155367A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54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11137D3-0A9C-45EF-9A51-DD5F85C6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DF3B1C7-89D0-45A4-927F-6CC5A037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22EBAE3-F55B-44FD-86A1-179134EA0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E31F-32E5-4468-ADBC-AE207AD2EF9B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4C4FA79-6416-44FC-BFF9-8DFB7FA5C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1A375C0-34F9-46B3-B2B1-4E87D9AD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8BAD6-06B8-4565-9333-126155367A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08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3.png"/><Relationship Id="rId7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microsoft.com/office/2007/relationships/hdphoto" Target="../media/hdphoto6.wdp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908E83F5-3A7C-47AC-8B3D-6C4B2EC216AF}"/>
              </a:ext>
            </a:extLst>
          </p:cNvPr>
          <p:cNvGrpSpPr/>
          <p:nvPr/>
        </p:nvGrpSpPr>
        <p:grpSpPr>
          <a:xfrm>
            <a:off x="2172920" y="3613568"/>
            <a:ext cx="7846160" cy="1323439"/>
            <a:chOff x="2172920" y="3613568"/>
            <a:chExt cx="7846160" cy="1323439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52CFB3DE-08C9-4079-A393-EBF7B8ED5303}"/>
                </a:ext>
              </a:extLst>
            </p:cNvPr>
            <p:cNvSpPr txBox="1"/>
            <p:nvPr/>
          </p:nvSpPr>
          <p:spPr>
            <a:xfrm>
              <a:off x="2714625" y="3831213"/>
              <a:ext cx="70580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24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</a:t>
              </a:r>
              <a:r>
                <a:rPr lang="ko-KR" altLang="en-US" sz="24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올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    </a:t>
              </a:r>
              <a:r>
                <a:rPr lang="ko-KR" altLang="en-US" sz="6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24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디가</a:t>
              </a:r>
              <a:r>
                <a:rPr lang="ko-KR" altLang="en-US" sz="24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드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     </a:t>
              </a:r>
              <a:r>
                <a:rPr lang="ko-KR" altLang="en-US" sz="6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칠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(7)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94947C64-B4BC-4457-9A30-DF733CC31D8B}"/>
                </a:ext>
              </a:extLst>
            </p:cNvPr>
            <p:cNvSpPr txBox="1"/>
            <p:nvPr/>
          </p:nvSpPr>
          <p:spPr>
            <a:xfrm>
              <a:off x="2172920" y="3613568"/>
              <a:ext cx="5565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[</a:t>
              </a:r>
              <a:endParaRPr lang="ko-KR" altLang="en-US" sz="80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E46C2EB-2E92-401B-A228-87FF85CC0723}"/>
                </a:ext>
              </a:extLst>
            </p:cNvPr>
            <p:cNvSpPr txBox="1"/>
            <p:nvPr/>
          </p:nvSpPr>
          <p:spPr>
            <a:xfrm>
              <a:off x="9462517" y="3613568"/>
              <a:ext cx="5565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]</a:t>
              </a:r>
              <a:endParaRPr lang="ko-KR" altLang="en-US" sz="80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B251AF4-A576-402D-82A5-C5D15261B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5" t="14692" r="30894" b="21986"/>
          <a:stretch/>
        </p:blipFill>
        <p:spPr>
          <a:xfrm>
            <a:off x="5056611" y="659033"/>
            <a:ext cx="2040674" cy="25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11080182" y="5715000"/>
            <a:ext cx="1111820" cy="125579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="" xmlns:a16="http://schemas.microsoft.com/office/drawing/2014/main" id="{3D128714-6986-4EF2-9494-0971D3A923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59"/>
            </a:avLst>
          </a:prstGeom>
          <a:solidFill>
            <a:srgbClr val="53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8D7F7C-6F8F-4D09-8D8F-951491DF8B8B}"/>
              </a:ext>
            </a:extLst>
          </p:cNvPr>
          <p:cNvSpPr txBox="1"/>
          <p:nvPr/>
        </p:nvSpPr>
        <p:spPr>
          <a:xfrm>
            <a:off x="4543333" y="380809"/>
            <a:ext cx="3105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42B57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4000" dirty="0">
              <a:solidFill>
                <a:srgbClr val="42B57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8646" y="1155370"/>
            <a:ext cx="365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설계</a:t>
            </a:r>
            <a:endPara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52500" y="1038225"/>
            <a:ext cx="10701107" cy="9525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952500" y="1047750"/>
            <a:ext cx="596147" cy="673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86" y="1838325"/>
            <a:ext cx="8038083" cy="44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정육면체 41"/>
          <p:cNvSpPr/>
          <p:nvPr/>
        </p:nvSpPr>
        <p:spPr>
          <a:xfrm>
            <a:off x="7018701" y="3486150"/>
            <a:ext cx="2095500" cy="556555"/>
          </a:xfrm>
          <a:prstGeom prst="cube">
            <a:avLst>
              <a:gd name="adj" fmla="val 87508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11080182" y="5715000"/>
            <a:ext cx="1111820" cy="125579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="" xmlns:a16="http://schemas.microsoft.com/office/drawing/2014/main" id="{3D128714-6986-4EF2-9494-0971D3A923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59"/>
            </a:avLst>
          </a:prstGeom>
          <a:solidFill>
            <a:srgbClr val="53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8D7F7C-6F8F-4D09-8D8F-951491DF8B8B}"/>
              </a:ext>
            </a:extLst>
          </p:cNvPr>
          <p:cNvSpPr txBox="1"/>
          <p:nvPr/>
        </p:nvSpPr>
        <p:spPr>
          <a:xfrm>
            <a:off x="4543333" y="380809"/>
            <a:ext cx="3105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42B57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4000" dirty="0">
              <a:solidFill>
                <a:srgbClr val="42B57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8646" y="1155370"/>
            <a:ext cx="365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설계</a:t>
            </a:r>
            <a:endPara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52500" y="1038225"/>
            <a:ext cx="10701107" cy="9525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952500" y="1047750"/>
            <a:ext cx="596147" cy="6733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18" b="89868" l="9964" r="95611">
                        <a14:foregroundMark x1="95611" y1="44787" x2="95018" y2="3818"/>
                        <a14:foregroundMark x1="43891" y1="5140" x2="43654" y2="44493"/>
                        <a14:foregroundMark x1="42586" y1="48899" x2="82088" y2="49927"/>
                        <a14:foregroundMark x1="83155" y1="49192" x2="82918" y2="581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3" y="3295650"/>
            <a:ext cx="3449317" cy="27864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0402" y="2718730"/>
            <a:ext cx="1706290" cy="17062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0" y="2046458"/>
            <a:ext cx="1900946" cy="19009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327" y="1974465"/>
            <a:ext cx="1706290" cy="1706290"/>
          </a:xfrm>
          <a:prstGeom prst="rect">
            <a:avLst/>
          </a:prstGeom>
        </p:spPr>
      </p:pic>
      <p:sp>
        <p:nvSpPr>
          <p:cNvPr id="34" name="자유형 33"/>
          <p:cNvSpPr/>
          <p:nvPr/>
        </p:nvSpPr>
        <p:spPr>
          <a:xfrm>
            <a:off x="1466850" y="2263585"/>
            <a:ext cx="2234855" cy="1656220"/>
          </a:xfrm>
          <a:custGeom>
            <a:avLst/>
            <a:gdLst>
              <a:gd name="connsiteX0" fmla="*/ 0 w 2234855"/>
              <a:gd name="connsiteY0" fmla="*/ 1508315 h 1656220"/>
              <a:gd name="connsiteX1" fmla="*/ 819150 w 2234855"/>
              <a:gd name="connsiteY1" fmla="*/ 1536890 h 1656220"/>
              <a:gd name="connsiteX2" fmla="*/ 752475 w 2234855"/>
              <a:gd name="connsiteY2" fmla="*/ 203390 h 1656220"/>
              <a:gd name="connsiteX3" fmla="*/ 2133600 w 2234855"/>
              <a:gd name="connsiteY3" fmla="*/ 108140 h 1656220"/>
              <a:gd name="connsiteX4" fmla="*/ 2133600 w 2234855"/>
              <a:gd name="connsiteY4" fmla="*/ 1213040 h 1656220"/>
              <a:gd name="connsiteX5" fmla="*/ 2162175 w 2234855"/>
              <a:gd name="connsiteY5" fmla="*/ 1241615 h 165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4855" h="1656220">
                <a:moveTo>
                  <a:pt x="0" y="1508315"/>
                </a:moveTo>
                <a:cubicBezTo>
                  <a:pt x="346869" y="1631346"/>
                  <a:pt x="693738" y="1754378"/>
                  <a:pt x="819150" y="1536890"/>
                </a:cubicBezTo>
                <a:cubicBezTo>
                  <a:pt x="944563" y="1319402"/>
                  <a:pt x="533400" y="441515"/>
                  <a:pt x="752475" y="203390"/>
                </a:cubicBezTo>
                <a:cubicBezTo>
                  <a:pt x="971550" y="-34735"/>
                  <a:pt x="1903413" y="-60135"/>
                  <a:pt x="2133600" y="108140"/>
                </a:cubicBezTo>
                <a:cubicBezTo>
                  <a:pt x="2363787" y="276415"/>
                  <a:pt x="2128838" y="1024128"/>
                  <a:pt x="2133600" y="1213040"/>
                </a:cubicBezTo>
                <a:cubicBezTo>
                  <a:pt x="2138362" y="1401952"/>
                  <a:pt x="2150268" y="1321783"/>
                  <a:pt x="2162175" y="1241615"/>
                </a:cubicBezTo>
              </a:path>
            </a:pathLst>
          </a:cu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3957550" y="2894827"/>
            <a:ext cx="1357400" cy="629423"/>
          </a:xfrm>
          <a:custGeom>
            <a:avLst/>
            <a:gdLst>
              <a:gd name="connsiteX0" fmla="*/ 119150 w 1357400"/>
              <a:gd name="connsiteY0" fmla="*/ 629423 h 629423"/>
              <a:gd name="connsiteX1" fmla="*/ 119150 w 1357400"/>
              <a:gd name="connsiteY1" fmla="*/ 29348 h 629423"/>
              <a:gd name="connsiteX2" fmla="*/ 1357400 w 1357400"/>
              <a:gd name="connsiteY2" fmla="*/ 86498 h 629423"/>
              <a:gd name="connsiteX3" fmla="*/ 1357400 w 1357400"/>
              <a:gd name="connsiteY3" fmla="*/ 86498 h 62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7400" h="629423">
                <a:moveTo>
                  <a:pt x="119150" y="629423"/>
                </a:moveTo>
                <a:cubicBezTo>
                  <a:pt x="15962" y="374629"/>
                  <a:pt x="-87225" y="119836"/>
                  <a:pt x="119150" y="29348"/>
                </a:cubicBezTo>
                <a:cubicBezTo>
                  <a:pt x="325525" y="-61140"/>
                  <a:pt x="1357400" y="86498"/>
                  <a:pt x="1357400" y="86498"/>
                </a:cubicBezTo>
                <a:lnTo>
                  <a:pt x="1357400" y="86498"/>
                </a:ln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4257675" y="3294036"/>
            <a:ext cx="6972300" cy="2477997"/>
          </a:xfrm>
          <a:custGeom>
            <a:avLst/>
            <a:gdLst>
              <a:gd name="connsiteX0" fmla="*/ 0 w 6617028"/>
              <a:gd name="connsiteY0" fmla="*/ 201639 h 2477997"/>
              <a:gd name="connsiteX1" fmla="*/ 1190625 w 6617028"/>
              <a:gd name="connsiteY1" fmla="*/ 201639 h 2477997"/>
              <a:gd name="connsiteX2" fmla="*/ 1362075 w 6617028"/>
              <a:gd name="connsiteY2" fmla="*/ 2297139 h 2477997"/>
              <a:gd name="connsiteX3" fmla="*/ 6324600 w 6617028"/>
              <a:gd name="connsiteY3" fmla="*/ 2163789 h 2477997"/>
              <a:gd name="connsiteX4" fmla="*/ 6067425 w 6617028"/>
              <a:gd name="connsiteY4" fmla="*/ 496914 h 2477997"/>
              <a:gd name="connsiteX5" fmla="*/ 6067425 w 6617028"/>
              <a:gd name="connsiteY5" fmla="*/ 496914 h 2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7028" h="2477997">
                <a:moveTo>
                  <a:pt x="0" y="201639"/>
                </a:moveTo>
                <a:cubicBezTo>
                  <a:pt x="481806" y="27014"/>
                  <a:pt x="963613" y="-147611"/>
                  <a:pt x="1190625" y="201639"/>
                </a:cubicBezTo>
                <a:cubicBezTo>
                  <a:pt x="1417637" y="550889"/>
                  <a:pt x="506413" y="1970114"/>
                  <a:pt x="1362075" y="2297139"/>
                </a:cubicBezTo>
                <a:cubicBezTo>
                  <a:pt x="2217737" y="2624164"/>
                  <a:pt x="5540375" y="2463827"/>
                  <a:pt x="6324600" y="2163789"/>
                </a:cubicBezTo>
                <a:cubicBezTo>
                  <a:pt x="7108825" y="1863752"/>
                  <a:pt x="6067425" y="496914"/>
                  <a:pt x="6067425" y="496914"/>
                </a:cubicBezTo>
                <a:lnTo>
                  <a:pt x="6067425" y="496914"/>
                </a:ln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정육면체 39"/>
          <p:cNvSpPr/>
          <p:nvPr/>
        </p:nvSpPr>
        <p:spPr>
          <a:xfrm>
            <a:off x="7094902" y="2371725"/>
            <a:ext cx="2095500" cy="556555"/>
          </a:xfrm>
          <a:prstGeom prst="cube">
            <a:avLst>
              <a:gd name="adj" fmla="val 87508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40" y="2928280"/>
            <a:ext cx="687023" cy="80552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7626797" y="1575928"/>
            <a:ext cx="1031709" cy="11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11080182" y="5715000"/>
            <a:ext cx="1111820" cy="125579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="" xmlns:a16="http://schemas.microsoft.com/office/drawing/2014/main" id="{3D128714-6986-4EF2-9494-0971D3A923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59"/>
            </a:avLst>
          </a:prstGeom>
          <a:solidFill>
            <a:srgbClr val="53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8D7F7C-6F8F-4D09-8D8F-951491DF8B8B}"/>
              </a:ext>
            </a:extLst>
          </p:cNvPr>
          <p:cNvSpPr txBox="1"/>
          <p:nvPr/>
        </p:nvSpPr>
        <p:spPr>
          <a:xfrm>
            <a:off x="5008204" y="380809"/>
            <a:ext cx="2175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42B57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시연 영상</a:t>
            </a:r>
            <a:endParaRPr lang="ko-KR" altLang="en-US" sz="4000" dirty="0">
              <a:solidFill>
                <a:srgbClr val="42B57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8646" y="1155370"/>
            <a:ext cx="365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시연 영상</a:t>
            </a:r>
            <a:endPara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52500" y="1038225"/>
            <a:ext cx="10701107" cy="9525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952500" y="1047750"/>
            <a:ext cx="596147" cy="6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11097697" y="5687929"/>
            <a:ext cx="1111820" cy="125579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="" xmlns:a16="http://schemas.microsoft.com/office/drawing/2014/main" id="{3D128714-6986-4EF2-9494-0971D3A923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59"/>
            </a:avLst>
          </a:prstGeom>
          <a:solidFill>
            <a:srgbClr val="53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8D7F7C-6F8F-4D09-8D8F-951491DF8B8B}"/>
              </a:ext>
            </a:extLst>
          </p:cNvPr>
          <p:cNvSpPr txBox="1"/>
          <p:nvPr/>
        </p:nvSpPr>
        <p:spPr>
          <a:xfrm>
            <a:off x="4543333" y="380809"/>
            <a:ext cx="3105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42B57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배경</a:t>
            </a:r>
            <a:endParaRPr lang="ko-KR" altLang="en-US" sz="4000" dirty="0">
              <a:solidFill>
                <a:srgbClr val="42B57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8646" y="1155370"/>
            <a:ext cx="365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이런 사람들을 위해</a:t>
            </a:r>
            <a:endPara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52500" y="1038225"/>
            <a:ext cx="10701107" cy="9525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952500" y="1047750"/>
            <a:ext cx="596147" cy="67334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57198E2-981A-4878-9ABC-968F955AEC3F}"/>
              </a:ext>
            </a:extLst>
          </p:cNvPr>
          <p:cNvGrpSpPr/>
          <p:nvPr/>
        </p:nvGrpSpPr>
        <p:grpSpPr>
          <a:xfrm>
            <a:off x="936668" y="2508422"/>
            <a:ext cx="1388806" cy="674888"/>
            <a:chOff x="269918" y="2165759"/>
            <a:chExt cx="1388806" cy="674888"/>
          </a:xfrm>
        </p:grpSpPr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502F107A-AED3-424E-B51B-31A106B5A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18" y="2165759"/>
              <a:ext cx="1388806" cy="6748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CA2221AD-97AB-40BD-8EB1-B2DE915EF552}"/>
                </a:ext>
              </a:extLst>
            </p:cNvPr>
            <p:cNvSpPr txBox="1"/>
            <p:nvPr/>
          </p:nvSpPr>
          <p:spPr>
            <a:xfrm>
              <a:off x="802672" y="2411215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A0107FA6-5D04-4C82-A732-4E4ABB2A7DCD}"/>
              </a:ext>
            </a:extLst>
          </p:cNvPr>
          <p:cNvGrpSpPr/>
          <p:nvPr/>
        </p:nvGrpSpPr>
        <p:grpSpPr>
          <a:xfrm>
            <a:off x="936668" y="4204372"/>
            <a:ext cx="1388806" cy="674888"/>
            <a:chOff x="269918" y="2840647"/>
            <a:chExt cx="1388806" cy="674888"/>
          </a:xfrm>
        </p:grpSpPr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998BD322-ADC8-47E7-8E1B-23FCB18E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18" y="2840647"/>
              <a:ext cx="1388806" cy="67488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F88F1BD-0A8F-4C7C-A603-1A9A98E83196}"/>
                </a:ext>
              </a:extLst>
            </p:cNvPr>
            <p:cNvSpPr txBox="1"/>
            <p:nvPr/>
          </p:nvSpPr>
          <p:spPr>
            <a:xfrm>
              <a:off x="782635" y="308077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52624" y="2538009"/>
            <a:ext cx="8582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평소에 높은 </a:t>
            </a:r>
            <a:r>
              <a:rPr lang="ko-KR" altLang="en-US" sz="28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텐션으로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인해 자신의 주량을 넘겨 </a:t>
            </a:r>
            <a:endParaRPr lang="en-US" altLang="ko-KR" sz="28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	</a:t>
            </a:r>
            <a:r>
              <a:rPr lang="ko-KR" altLang="en-US" sz="2800" dirty="0" err="1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흑역사를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만들고 주변에게 민폐를 끼치는 사람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2624" y="4204372"/>
            <a:ext cx="8743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자신이 충분한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휴식을 취해 </a:t>
            </a:r>
            <a:endParaRPr lang="en-US" altLang="ko-KR" sz="28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	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술이 다 깼다고 생각해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운전대를 잡는 사람</a:t>
            </a:r>
          </a:p>
        </p:txBody>
      </p:sp>
    </p:spTree>
    <p:extLst>
      <p:ext uri="{BB962C8B-B14F-4D97-AF65-F5344CB8AC3E}">
        <p14:creationId xmlns:p14="http://schemas.microsoft.com/office/powerpoint/2010/main" val="9356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11080182" y="5715000"/>
            <a:ext cx="1111820" cy="125579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="" xmlns:a16="http://schemas.microsoft.com/office/drawing/2014/main" id="{3D128714-6986-4EF2-9494-0971D3A923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59"/>
            </a:avLst>
          </a:prstGeom>
          <a:solidFill>
            <a:srgbClr val="53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8D7F7C-6F8F-4D09-8D8F-951491DF8B8B}"/>
              </a:ext>
            </a:extLst>
          </p:cNvPr>
          <p:cNvSpPr txBox="1"/>
          <p:nvPr/>
        </p:nvSpPr>
        <p:spPr>
          <a:xfrm>
            <a:off x="4543333" y="380809"/>
            <a:ext cx="3105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42B57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배경</a:t>
            </a:r>
            <a:endParaRPr lang="ko-KR" altLang="en-US" sz="4000" dirty="0">
              <a:solidFill>
                <a:srgbClr val="42B57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8646" y="1155370"/>
            <a:ext cx="365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이런 자료를 보고</a:t>
            </a:r>
            <a:endPara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52500" y="1038225"/>
            <a:ext cx="10701107" cy="9525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952500" y="1047750"/>
            <a:ext cx="596147" cy="67334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4357447"/>
            <a:ext cx="5653681" cy="127182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20" y="2023767"/>
            <a:ext cx="5455030" cy="200530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0" y="4357448"/>
            <a:ext cx="4737375" cy="1271827"/>
          </a:xfrm>
          <a:prstGeom prst="rect">
            <a:avLst/>
          </a:prstGeom>
        </p:spPr>
      </p:pic>
      <p:sp>
        <p:nvSpPr>
          <p:cNvPr id="24" name="폭발 1 23"/>
          <p:cNvSpPr/>
          <p:nvPr/>
        </p:nvSpPr>
        <p:spPr>
          <a:xfrm>
            <a:off x="6303053" y="2385772"/>
            <a:ext cx="3733800" cy="1971675"/>
          </a:xfrm>
          <a:prstGeom prst="irregularSeal1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숙취 운전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폭발 1 24"/>
          <p:cNvSpPr/>
          <p:nvPr/>
        </p:nvSpPr>
        <p:spPr>
          <a:xfrm>
            <a:off x="3778928" y="4729162"/>
            <a:ext cx="3733800" cy="1971675"/>
          </a:xfrm>
          <a:prstGeom prst="irregularSeal1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주량에 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 무지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2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11080182" y="5715000"/>
            <a:ext cx="1111820" cy="125579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="" xmlns:a16="http://schemas.microsoft.com/office/drawing/2014/main" id="{3D128714-6986-4EF2-9494-0971D3A923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59"/>
            </a:avLst>
          </a:prstGeom>
          <a:solidFill>
            <a:srgbClr val="53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8D7F7C-6F8F-4D09-8D8F-951491DF8B8B}"/>
              </a:ext>
            </a:extLst>
          </p:cNvPr>
          <p:cNvSpPr txBox="1"/>
          <p:nvPr/>
        </p:nvSpPr>
        <p:spPr>
          <a:xfrm>
            <a:off x="5306363" y="380809"/>
            <a:ext cx="157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42B57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피드백</a:t>
            </a:r>
            <a:endParaRPr lang="ko-KR" altLang="en-US" sz="4000" dirty="0">
              <a:solidFill>
                <a:srgbClr val="42B57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8646" y="1155370"/>
            <a:ext cx="365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시행 착오</a:t>
            </a:r>
            <a:endPara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52500" y="1038225"/>
            <a:ext cx="10701107" cy="9525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952500" y="1047750"/>
            <a:ext cx="596147" cy="6733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4126400"/>
            <a:ext cx="1536191" cy="22164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86" y="4126401"/>
            <a:ext cx="1791634" cy="22164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09949" y="4894354"/>
            <a:ext cx="2347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위생적인 문제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05749" y="4631226"/>
            <a:ext cx="304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완벽한 암전이 아니면 주변 환경에 따라 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조도센서 값이 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무분별하게 변화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941870"/>
            <a:ext cx="2314575" cy="18681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75" y="1941870"/>
            <a:ext cx="2314575" cy="18681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19925" y="2516812"/>
            <a:ext cx="3752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짧은 거리측정에 있어 </a:t>
            </a:r>
            <a:endParaRPr lang="en-US" altLang="ko-KR" sz="2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초음파센서의 부 정확성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14483" y="1840494"/>
            <a:ext cx="4177367" cy="5546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초음파 센서</a:t>
            </a:r>
            <a:endParaRPr lang="ko-KR" altLang="en-US" sz="2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824133" y="4149175"/>
            <a:ext cx="2948642" cy="4298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조도 센서</a:t>
            </a:r>
            <a:endParaRPr lang="ko-KR" altLang="en-US" sz="2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55597" y="4126400"/>
            <a:ext cx="2383213" cy="4753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수분 센서</a:t>
            </a:r>
            <a:endParaRPr lang="ko-KR" altLang="en-US" sz="2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6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11080182" y="5715000"/>
            <a:ext cx="1111820" cy="125579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="" xmlns:a16="http://schemas.microsoft.com/office/drawing/2014/main" id="{3D128714-6986-4EF2-9494-0971D3A923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59"/>
            </a:avLst>
          </a:prstGeom>
          <a:solidFill>
            <a:srgbClr val="53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8D7F7C-6F8F-4D09-8D8F-951491DF8B8B}"/>
              </a:ext>
            </a:extLst>
          </p:cNvPr>
          <p:cNvSpPr txBox="1"/>
          <p:nvPr/>
        </p:nvSpPr>
        <p:spPr>
          <a:xfrm>
            <a:off x="5306363" y="380809"/>
            <a:ext cx="157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42B57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피드백</a:t>
            </a:r>
            <a:endParaRPr lang="ko-KR" altLang="en-US" sz="4000" dirty="0">
              <a:solidFill>
                <a:srgbClr val="42B57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8646" y="1155370"/>
            <a:ext cx="365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개선 방향</a:t>
            </a:r>
            <a:endPara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52500" y="1038225"/>
            <a:ext cx="10701107" cy="9525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952500" y="1047750"/>
            <a:ext cx="596147" cy="673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50" y="3112355"/>
            <a:ext cx="1337551" cy="13375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475" y="4695843"/>
            <a:ext cx="1337552" cy="13375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8" y="4600283"/>
            <a:ext cx="1337552" cy="13375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489" y="1863203"/>
            <a:ext cx="1733368" cy="17333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16" y="1790200"/>
            <a:ext cx="1879373" cy="18793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82" y="3871181"/>
            <a:ext cx="2343149" cy="1824995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8036290" y="2142974"/>
            <a:ext cx="2958167" cy="11217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개인별로 상이한 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알코올해독 능력을 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가능하도록 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77025" y="4298300"/>
            <a:ext cx="2233273" cy="970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술 종류 추가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930027" y="4298300"/>
            <a:ext cx="2233273" cy="970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압전센서를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이용해 </a:t>
            </a:r>
            <a:endPara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정확한 무게측정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4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45285369-9351-4719-A9AD-B45F334C38C5}"/>
              </a:ext>
            </a:extLst>
          </p:cNvPr>
          <p:cNvGrpSpPr/>
          <p:nvPr/>
        </p:nvGrpSpPr>
        <p:grpSpPr>
          <a:xfrm>
            <a:off x="3548188" y="1340791"/>
            <a:ext cx="5095625" cy="4176419"/>
            <a:chOff x="3318210" y="1340791"/>
            <a:chExt cx="5095625" cy="4176419"/>
          </a:xfrm>
        </p:grpSpPr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14F3AB5F-CE65-4E22-990E-04DCA7DFE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45" t="14692" r="30894" b="21986"/>
            <a:stretch/>
          </p:blipFill>
          <p:spPr>
            <a:xfrm>
              <a:off x="4845685" y="2930126"/>
              <a:ext cx="2040674" cy="2587084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C8E581A7-DC2C-4200-A412-0127EDF65B4E}"/>
                </a:ext>
              </a:extLst>
            </p:cNvPr>
            <p:cNvGrpSpPr/>
            <p:nvPr/>
          </p:nvGrpSpPr>
          <p:grpSpPr>
            <a:xfrm>
              <a:off x="3318210" y="1340791"/>
              <a:ext cx="5095625" cy="1471360"/>
              <a:chOff x="3318210" y="1340791"/>
              <a:chExt cx="5095625" cy="1471360"/>
            </a:xfrm>
          </p:grpSpPr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D1CE5803-E5B4-42BD-BA90-46411C2246C4}"/>
                  </a:ext>
                </a:extLst>
              </p:cNvPr>
              <p:cNvSpPr txBox="1"/>
              <p:nvPr/>
            </p:nvSpPr>
            <p:spPr>
              <a:xfrm>
                <a:off x="3860505" y="1340791"/>
                <a:ext cx="401103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0" dirty="0">
                    <a:solidFill>
                      <a:schemeClr val="bg1">
                        <a:lumMod val="9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감사합니다</a:t>
                </a:r>
                <a:r>
                  <a:rPr lang="en-US" altLang="ko-KR" sz="6000" dirty="0">
                    <a:solidFill>
                      <a:schemeClr val="bg1">
                        <a:lumMod val="9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</a:t>
                </a:r>
                <a:endParaRPr lang="ko-KR" altLang="en-US" sz="6000" dirty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" name="평행 사변형 2">
                <a:extLst>
                  <a:ext uri="{FF2B5EF4-FFF2-40B4-BE49-F238E27FC236}">
                    <a16:creationId xmlns="" xmlns:a16="http://schemas.microsoft.com/office/drawing/2014/main" id="{B70CDABB-D744-4EE0-8E15-84A013683465}"/>
                  </a:ext>
                </a:extLst>
              </p:cNvPr>
              <p:cNvSpPr/>
              <p:nvPr/>
            </p:nvSpPr>
            <p:spPr>
              <a:xfrm rot="3150651">
                <a:off x="7958139" y="2356454"/>
                <a:ext cx="114300" cy="797093"/>
              </a:xfrm>
              <a:prstGeom prst="parallelogram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평행 사변형 32">
                <a:extLst>
                  <a:ext uri="{FF2B5EF4-FFF2-40B4-BE49-F238E27FC236}">
                    <a16:creationId xmlns="" xmlns:a16="http://schemas.microsoft.com/office/drawing/2014/main" id="{0FAE7260-9872-4B8F-9B8B-3C5C88FB19B0}"/>
                  </a:ext>
                </a:extLst>
              </p:cNvPr>
              <p:cNvSpPr/>
              <p:nvPr/>
            </p:nvSpPr>
            <p:spPr>
              <a:xfrm rot="18000000">
                <a:off x="3659607" y="2356453"/>
                <a:ext cx="114300" cy="797093"/>
              </a:xfrm>
              <a:prstGeom prst="parallelogram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05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CE9D29B-E562-4A73-9C6D-5908D95A1A7B}"/>
              </a:ext>
            </a:extLst>
          </p:cNvPr>
          <p:cNvSpPr txBox="1"/>
          <p:nvPr/>
        </p:nvSpPr>
        <p:spPr>
          <a:xfrm>
            <a:off x="4270812" y="208380"/>
            <a:ext cx="2744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목    차</a:t>
            </a:r>
            <a:endParaRPr lang="ko-KR" altLang="en-US" sz="8000" b="1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눈물 방울 6">
            <a:extLst>
              <a:ext uri="{FF2B5EF4-FFF2-40B4-BE49-F238E27FC236}">
                <a16:creationId xmlns="" xmlns:a16="http://schemas.microsoft.com/office/drawing/2014/main" id="{10FFF49F-93B5-46CE-9B28-986280E686ED}"/>
              </a:ext>
            </a:extLst>
          </p:cNvPr>
          <p:cNvSpPr/>
          <p:nvPr/>
        </p:nvSpPr>
        <p:spPr>
          <a:xfrm rot="1015868" flipH="1">
            <a:off x="1520717" y="6640474"/>
            <a:ext cx="2004900" cy="1604532"/>
          </a:xfrm>
          <a:prstGeom prst="teardrop">
            <a:avLst>
              <a:gd name="adj" fmla="val 125311"/>
            </a:avLst>
          </a:prstGeom>
          <a:solidFill>
            <a:srgbClr val="D5F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9BE142D9-1137-4B42-8CC2-EEA4D091410A}"/>
              </a:ext>
            </a:extLst>
          </p:cNvPr>
          <p:cNvSpPr/>
          <p:nvPr/>
        </p:nvSpPr>
        <p:spPr>
          <a:xfrm>
            <a:off x="-1396066" y="6153111"/>
            <a:ext cx="15032844" cy="1786691"/>
          </a:xfrm>
          <a:custGeom>
            <a:avLst/>
            <a:gdLst>
              <a:gd name="connsiteX0" fmla="*/ 904747 w 15032844"/>
              <a:gd name="connsiteY0" fmla="*/ 1667056 h 1786691"/>
              <a:gd name="connsiteX1" fmla="*/ 1204997 w 15032844"/>
              <a:gd name="connsiteY1" fmla="*/ 957373 h 1786691"/>
              <a:gd name="connsiteX2" fmla="*/ 1587135 w 15032844"/>
              <a:gd name="connsiteY2" fmla="*/ 616179 h 1786691"/>
              <a:gd name="connsiteX3" fmla="*/ 3456878 w 15032844"/>
              <a:gd name="connsiteY3" fmla="*/ 547940 h 1786691"/>
              <a:gd name="connsiteX4" fmla="*/ 5067314 w 15032844"/>
              <a:gd name="connsiteY4" fmla="*/ 343223 h 1786691"/>
              <a:gd name="connsiteX5" fmla="*/ 7141773 w 15032844"/>
              <a:gd name="connsiteY5" fmla="*/ 370519 h 1786691"/>
              <a:gd name="connsiteX6" fmla="*/ 9311767 w 15032844"/>
              <a:gd name="connsiteY6" fmla="*/ 616179 h 1786691"/>
              <a:gd name="connsiteX7" fmla="*/ 11263397 w 15032844"/>
              <a:gd name="connsiteY7" fmla="*/ 247689 h 1786691"/>
              <a:gd name="connsiteX8" fmla="*/ 12246036 w 15032844"/>
              <a:gd name="connsiteY8" fmla="*/ 97564 h 1786691"/>
              <a:gd name="connsiteX9" fmla="*/ 12942072 w 15032844"/>
              <a:gd name="connsiteY9" fmla="*/ 83916 h 1786691"/>
              <a:gd name="connsiteX10" fmla="*/ 13460687 w 15032844"/>
              <a:gd name="connsiteY10" fmla="*/ 111211 h 1786691"/>
              <a:gd name="connsiteX11" fmla="*/ 13911063 w 15032844"/>
              <a:gd name="connsiteY11" fmla="*/ 111211 h 1786691"/>
              <a:gd name="connsiteX12" fmla="*/ 14088484 w 15032844"/>
              <a:gd name="connsiteY12" fmla="*/ 1626113 h 1786691"/>
              <a:gd name="connsiteX13" fmla="*/ 904747 w 15032844"/>
              <a:gd name="connsiteY13" fmla="*/ 1667056 h 17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032844" h="1786691">
                <a:moveTo>
                  <a:pt x="904747" y="1667056"/>
                </a:moveTo>
                <a:cubicBezTo>
                  <a:pt x="-1242501" y="1555599"/>
                  <a:pt x="1091266" y="1132519"/>
                  <a:pt x="1204997" y="957373"/>
                </a:cubicBezTo>
                <a:cubicBezTo>
                  <a:pt x="1318728" y="782227"/>
                  <a:pt x="1211822" y="684418"/>
                  <a:pt x="1587135" y="616179"/>
                </a:cubicBezTo>
                <a:cubicBezTo>
                  <a:pt x="1962448" y="547940"/>
                  <a:pt x="2876848" y="593433"/>
                  <a:pt x="3456878" y="547940"/>
                </a:cubicBezTo>
                <a:cubicBezTo>
                  <a:pt x="4036908" y="502447"/>
                  <a:pt x="4453165" y="372793"/>
                  <a:pt x="5067314" y="343223"/>
                </a:cubicBezTo>
                <a:cubicBezTo>
                  <a:pt x="5681463" y="313653"/>
                  <a:pt x="6434364" y="325026"/>
                  <a:pt x="7141773" y="370519"/>
                </a:cubicBezTo>
                <a:cubicBezTo>
                  <a:pt x="7849182" y="416012"/>
                  <a:pt x="8624830" y="636651"/>
                  <a:pt x="9311767" y="616179"/>
                </a:cubicBezTo>
                <a:cubicBezTo>
                  <a:pt x="9998704" y="595707"/>
                  <a:pt x="10774352" y="334125"/>
                  <a:pt x="11263397" y="247689"/>
                </a:cubicBezTo>
                <a:cubicBezTo>
                  <a:pt x="11752442" y="161253"/>
                  <a:pt x="11966257" y="124859"/>
                  <a:pt x="12246036" y="97564"/>
                </a:cubicBezTo>
                <a:cubicBezTo>
                  <a:pt x="12525815" y="70269"/>
                  <a:pt x="12739630" y="81642"/>
                  <a:pt x="12942072" y="83916"/>
                </a:cubicBezTo>
                <a:cubicBezTo>
                  <a:pt x="13144514" y="86190"/>
                  <a:pt x="13299189" y="106662"/>
                  <a:pt x="13460687" y="111211"/>
                </a:cubicBezTo>
                <a:cubicBezTo>
                  <a:pt x="13622185" y="115760"/>
                  <a:pt x="13806430" y="-141273"/>
                  <a:pt x="13911063" y="111211"/>
                </a:cubicBezTo>
                <a:cubicBezTo>
                  <a:pt x="14015696" y="363695"/>
                  <a:pt x="16263027" y="1366805"/>
                  <a:pt x="14088484" y="1626113"/>
                </a:cubicBezTo>
                <a:cubicBezTo>
                  <a:pt x="11913941" y="1885421"/>
                  <a:pt x="3051995" y="1778513"/>
                  <a:pt x="904747" y="1667056"/>
                </a:cubicBezTo>
                <a:close/>
              </a:path>
            </a:pathLst>
          </a:custGeom>
          <a:solidFill>
            <a:srgbClr val="D5F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B9AD91F-16F3-4F4C-AC8C-3CD2347D72D6}"/>
              </a:ext>
            </a:extLst>
          </p:cNvPr>
          <p:cNvSpPr txBox="1"/>
          <p:nvPr/>
        </p:nvSpPr>
        <p:spPr>
          <a:xfrm>
            <a:off x="2536848" y="1747798"/>
            <a:ext cx="288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프로젝트 개요</a:t>
            </a:r>
            <a:endParaRPr lang="ko-KR" altLang="en-US" sz="48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2227DEC5-4AD2-4162-B3E5-E0A38B828E6C}"/>
              </a:ext>
            </a:extLst>
          </p:cNvPr>
          <p:cNvGrpSpPr/>
          <p:nvPr/>
        </p:nvGrpSpPr>
        <p:grpSpPr>
          <a:xfrm>
            <a:off x="1587156" y="1899483"/>
            <a:ext cx="683740" cy="584776"/>
            <a:chOff x="1634781" y="1923435"/>
            <a:chExt cx="683740" cy="584776"/>
          </a:xfrm>
        </p:grpSpPr>
        <p:sp>
          <p:nvSpPr>
            <p:cNvPr id="32" name="사다리꼴 31">
              <a:extLst>
                <a:ext uri="{FF2B5EF4-FFF2-40B4-BE49-F238E27FC236}">
                  <a16:creationId xmlns="" xmlns:a16="http://schemas.microsoft.com/office/drawing/2014/main" id="{A0AC997B-EFBB-48E0-AA2D-A45B66FC2682}"/>
                </a:ext>
              </a:extLst>
            </p:cNvPr>
            <p:cNvSpPr/>
            <p:nvPr/>
          </p:nvSpPr>
          <p:spPr>
            <a:xfrm rot="10800000">
              <a:off x="1634781" y="1923435"/>
              <a:ext cx="683740" cy="536869"/>
            </a:xfrm>
            <a:prstGeom prst="trapezoid">
              <a:avLst>
                <a:gd name="adj" fmla="val 22791"/>
              </a:avLst>
            </a:prstGeom>
            <a:noFill/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9AEF5058-ADD1-4D89-93C1-339B6DC6E62A}"/>
                </a:ext>
              </a:extLst>
            </p:cNvPr>
            <p:cNvSpPr txBox="1"/>
            <p:nvPr/>
          </p:nvSpPr>
          <p:spPr>
            <a:xfrm flipH="1">
              <a:off x="1803568" y="1923436"/>
              <a:ext cx="3461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0E80347B-109F-4F4E-8E62-5945BD92FA72}"/>
              </a:ext>
            </a:extLst>
          </p:cNvPr>
          <p:cNvGrpSpPr/>
          <p:nvPr/>
        </p:nvGrpSpPr>
        <p:grpSpPr>
          <a:xfrm>
            <a:off x="1587156" y="4138187"/>
            <a:ext cx="683740" cy="584776"/>
            <a:chOff x="1634781" y="4854267"/>
            <a:chExt cx="683740" cy="584776"/>
          </a:xfrm>
        </p:grpSpPr>
        <p:sp>
          <p:nvSpPr>
            <p:cNvPr id="34" name="사다리꼴 33">
              <a:extLst>
                <a:ext uri="{FF2B5EF4-FFF2-40B4-BE49-F238E27FC236}">
                  <a16:creationId xmlns="" xmlns:a16="http://schemas.microsoft.com/office/drawing/2014/main" id="{1849041F-BE2C-4397-BD9F-D01818578E01}"/>
                </a:ext>
              </a:extLst>
            </p:cNvPr>
            <p:cNvSpPr/>
            <p:nvPr/>
          </p:nvSpPr>
          <p:spPr>
            <a:xfrm rot="10800000">
              <a:off x="1634781" y="4854267"/>
              <a:ext cx="683740" cy="536869"/>
            </a:xfrm>
            <a:prstGeom prst="trapezoid">
              <a:avLst>
                <a:gd name="adj" fmla="val 22791"/>
              </a:avLst>
            </a:prstGeom>
            <a:noFill/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AA5DC6B1-AC30-4F70-8878-EF14EA41186D}"/>
                </a:ext>
              </a:extLst>
            </p:cNvPr>
            <p:cNvSpPr txBox="1"/>
            <p:nvPr/>
          </p:nvSpPr>
          <p:spPr>
            <a:xfrm flipH="1">
              <a:off x="1777442" y="4854268"/>
              <a:ext cx="3461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6CB53ACB-013D-44D1-A593-02BB005B1FF8}"/>
              </a:ext>
            </a:extLst>
          </p:cNvPr>
          <p:cNvGrpSpPr/>
          <p:nvPr/>
        </p:nvGrpSpPr>
        <p:grpSpPr>
          <a:xfrm>
            <a:off x="6756511" y="1927143"/>
            <a:ext cx="683740" cy="584776"/>
            <a:chOff x="7328011" y="1923435"/>
            <a:chExt cx="683740" cy="584776"/>
          </a:xfrm>
        </p:grpSpPr>
        <p:sp>
          <p:nvSpPr>
            <p:cNvPr id="36" name="사다리꼴 35">
              <a:extLst>
                <a:ext uri="{FF2B5EF4-FFF2-40B4-BE49-F238E27FC236}">
                  <a16:creationId xmlns="" xmlns:a16="http://schemas.microsoft.com/office/drawing/2014/main" id="{6E0B0DDC-C73B-4E67-823C-2645E6A504FD}"/>
                </a:ext>
              </a:extLst>
            </p:cNvPr>
            <p:cNvSpPr/>
            <p:nvPr/>
          </p:nvSpPr>
          <p:spPr>
            <a:xfrm rot="10800000">
              <a:off x="7328011" y="1923435"/>
              <a:ext cx="683740" cy="536869"/>
            </a:xfrm>
            <a:prstGeom prst="trapezoid">
              <a:avLst>
                <a:gd name="adj" fmla="val 22791"/>
              </a:avLst>
            </a:prstGeom>
            <a:noFill/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6C69CDA-F930-4EA7-9695-1DE6E7EEC237}"/>
                </a:ext>
              </a:extLst>
            </p:cNvPr>
            <p:cNvSpPr txBox="1"/>
            <p:nvPr/>
          </p:nvSpPr>
          <p:spPr>
            <a:xfrm flipH="1">
              <a:off x="7470672" y="1923436"/>
              <a:ext cx="3461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4176F62B-828E-4505-BBBA-FFF7303A4EA0}"/>
              </a:ext>
            </a:extLst>
          </p:cNvPr>
          <p:cNvGrpSpPr/>
          <p:nvPr/>
        </p:nvGrpSpPr>
        <p:grpSpPr>
          <a:xfrm>
            <a:off x="6727936" y="4034815"/>
            <a:ext cx="683740" cy="584776"/>
            <a:chOff x="7328011" y="4825039"/>
            <a:chExt cx="683740" cy="584776"/>
          </a:xfrm>
        </p:grpSpPr>
        <p:sp>
          <p:nvSpPr>
            <p:cNvPr id="38" name="사다리꼴 37">
              <a:extLst>
                <a:ext uri="{FF2B5EF4-FFF2-40B4-BE49-F238E27FC236}">
                  <a16:creationId xmlns="" xmlns:a16="http://schemas.microsoft.com/office/drawing/2014/main" id="{F999086C-EDFB-4ED9-A039-2A1105C87A29}"/>
                </a:ext>
              </a:extLst>
            </p:cNvPr>
            <p:cNvSpPr/>
            <p:nvPr/>
          </p:nvSpPr>
          <p:spPr>
            <a:xfrm rot="10800000">
              <a:off x="7328011" y="4825039"/>
              <a:ext cx="683740" cy="536869"/>
            </a:xfrm>
            <a:prstGeom prst="trapezoid">
              <a:avLst>
                <a:gd name="adj" fmla="val 22791"/>
              </a:avLst>
            </a:prstGeom>
            <a:noFill/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2C66D5F-76AA-4C0C-A382-CB8F6F359873}"/>
                </a:ext>
              </a:extLst>
            </p:cNvPr>
            <p:cNvSpPr txBox="1"/>
            <p:nvPr/>
          </p:nvSpPr>
          <p:spPr>
            <a:xfrm flipH="1">
              <a:off x="7470672" y="4825040"/>
              <a:ext cx="3461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4</a:t>
              </a:r>
              <a:endParaRPr lang="ko-KR" altLang="en-US" sz="32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0123F4-350F-405C-92C5-A91D06E39B1E}"/>
              </a:ext>
            </a:extLst>
          </p:cNvPr>
          <p:cNvSpPr txBox="1"/>
          <p:nvPr/>
        </p:nvSpPr>
        <p:spPr>
          <a:xfrm>
            <a:off x="7806988" y="1814473"/>
            <a:ext cx="2071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시연 영상</a:t>
            </a:r>
            <a:endParaRPr lang="ko-KR" altLang="en-US" sz="48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558969-1CC7-4B4F-AC56-4398FD6A58E8}"/>
              </a:ext>
            </a:extLst>
          </p:cNvPr>
          <p:cNvSpPr txBox="1"/>
          <p:nvPr/>
        </p:nvSpPr>
        <p:spPr>
          <a:xfrm>
            <a:off x="7816470" y="3920855"/>
            <a:ext cx="1423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피드백</a:t>
            </a:r>
            <a:endParaRPr lang="ko-KR" altLang="en-US" sz="48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55CB8B2-C6B9-4D6D-89E2-D78ACDD90997}"/>
              </a:ext>
            </a:extLst>
          </p:cNvPr>
          <p:cNvSpPr txBox="1"/>
          <p:nvPr/>
        </p:nvSpPr>
        <p:spPr>
          <a:xfrm>
            <a:off x="2506695" y="4006580"/>
            <a:ext cx="288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프로젝트 </a:t>
            </a:r>
            <a:r>
              <a:rPr lang="ko-KR" altLang="en-US" sz="48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배경</a:t>
            </a:r>
            <a:endParaRPr lang="ko-KR" altLang="en-US" sz="48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2514346-3190-4F1B-AC3F-A516F0CBB616}"/>
              </a:ext>
            </a:extLst>
          </p:cNvPr>
          <p:cNvGrpSpPr/>
          <p:nvPr/>
        </p:nvGrpSpPr>
        <p:grpSpPr>
          <a:xfrm>
            <a:off x="7811457" y="4745040"/>
            <a:ext cx="1194558" cy="888292"/>
            <a:chOff x="8278182" y="5455915"/>
            <a:chExt cx="1194558" cy="888292"/>
          </a:xfrm>
        </p:grpSpPr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C5207C82-36B9-492F-B580-2DD6F25662C4}"/>
                </a:ext>
              </a:extLst>
            </p:cNvPr>
            <p:cNvSpPr txBox="1"/>
            <p:nvPr/>
          </p:nvSpPr>
          <p:spPr>
            <a:xfrm>
              <a:off x="8278182" y="5455915"/>
              <a:ext cx="1091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-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시행착오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7D2E24F0-D5D6-4172-8776-57D871F405E2}"/>
                </a:ext>
              </a:extLst>
            </p:cNvPr>
            <p:cNvSpPr txBox="1"/>
            <p:nvPr/>
          </p:nvSpPr>
          <p:spPr>
            <a:xfrm>
              <a:off x="8278182" y="5944097"/>
              <a:ext cx="1194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-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개선 방향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E8162947-B3CD-4B9E-8EA4-7F4B70AFC276}"/>
              </a:ext>
            </a:extLst>
          </p:cNvPr>
          <p:cNvGrpSpPr/>
          <p:nvPr/>
        </p:nvGrpSpPr>
        <p:grpSpPr>
          <a:xfrm>
            <a:off x="2554258" y="4802190"/>
            <a:ext cx="1933543" cy="888292"/>
            <a:chOff x="2506633" y="5425089"/>
            <a:chExt cx="1933543" cy="888292"/>
          </a:xfrm>
        </p:grpSpPr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CCEEE7FF-4690-418A-9E46-F652A8CC8DA3}"/>
                </a:ext>
              </a:extLst>
            </p:cNvPr>
            <p:cNvSpPr txBox="1"/>
            <p:nvPr/>
          </p:nvSpPr>
          <p:spPr>
            <a:xfrm>
              <a:off x="2506633" y="5425089"/>
              <a:ext cx="1933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-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이런 사람들을 위해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F6AAB18E-01B7-4084-975A-A67940426A62}"/>
                </a:ext>
              </a:extLst>
            </p:cNvPr>
            <p:cNvSpPr txBox="1"/>
            <p:nvPr/>
          </p:nvSpPr>
          <p:spPr>
            <a:xfrm>
              <a:off x="2506633" y="5913271"/>
              <a:ext cx="1739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-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이런 기사를 보고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9BD31E39-5418-42DF-AD46-09C30E76A073}"/>
              </a:ext>
            </a:extLst>
          </p:cNvPr>
          <p:cNvGrpSpPr/>
          <p:nvPr/>
        </p:nvGrpSpPr>
        <p:grpSpPr>
          <a:xfrm>
            <a:off x="2478056" y="2608173"/>
            <a:ext cx="2122519" cy="800220"/>
            <a:chOff x="2506631" y="2506387"/>
            <a:chExt cx="2122519" cy="800220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E3A6A9C1-0EE3-4F86-8E40-6D6B18E9FFE0}"/>
                </a:ext>
              </a:extLst>
            </p:cNvPr>
            <p:cNvSpPr txBox="1"/>
            <p:nvPr/>
          </p:nvSpPr>
          <p:spPr>
            <a:xfrm>
              <a:off x="2506633" y="2506387"/>
              <a:ext cx="2122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-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프로젝트  설명 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2FF6C48B-5947-4712-A6C5-DD65A968C778}"/>
                </a:ext>
              </a:extLst>
            </p:cNvPr>
            <p:cNvSpPr txBox="1"/>
            <p:nvPr/>
          </p:nvSpPr>
          <p:spPr>
            <a:xfrm>
              <a:off x="2506631" y="2906497"/>
              <a:ext cx="1515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-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프로젝트  기능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4A341860-92CE-46FD-93E3-03C200F6F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5" t="14692" r="47361" b="21986"/>
          <a:stretch/>
        </p:blipFill>
        <p:spPr>
          <a:xfrm rot="7357250">
            <a:off x="441550" y="4498855"/>
            <a:ext cx="965370" cy="218378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FF6C48B-5947-4712-A6C5-DD65A968C778}"/>
              </a:ext>
            </a:extLst>
          </p:cNvPr>
          <p:cNvSpPr txBox="1"/>
          <p:nvPr/>
        </p:nvSpPr>
        <p:spPr>
          <a:xfrm>
            <a:off x="2468532" y="344957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프로젝트  설계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4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11080182" y="5715000"/>
            <a:ext cx="1111820" cy="125579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="" xmlns:a16="http://schemas.microsoft.com/office/drawing/2014/main" id="{3D128714-6986-4EF2-9494-0971D3A923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59"/>
            </a:avLst>
          </a:prstGeom>
          <a:solidFill>
            <a:srgbClr val="53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8D7F7C-6F8F-4D09-8D8F-951491DF8B8B}"/>
              </a:ext>
            </a:extLst>
          </p:cNvPr>
          <p:cNvSpPr txBox="1"/>
          <p:nvPr/>
        </p:nvSpPr>
        <p:spPr>
          <a:xfrm>
            <a:off x="4543333" y="380809"/>
            <a:ext cx="3105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42B57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4000" dirty="0">
              <a:solidFill>
                <a:srgbClr val="42B57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8646" y="1155370"/>
            <a:ext cx="365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설명</a:t>
            </a:r>
            <a:endPara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52500" y="1038225"/>
            <a:ext cx="10701107" cy="9525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952500" y="1047750"/>
            <a:ext cx="596147" cy="673345"/>
          </a:xfrm>
          <a:prstGeom prst="rect">
            <a:avLst/>
          </a:prstGeom>
        </p:spPr>
      </p:pic>
      <p:sp>
        <p:nvSpPr>
          <p:cNvPr id="9" name="평행 사변형 8"/>
          <p:cNvSpPr/>
          <p:nvPr/>
        </p:nvSpPr>
        <p:spPr>
          <a:xfrm>
            <a:off x="1038225" y="2486025"/>
            <a:ext cx="10191750" cy="2105025"/>
          </a:xfrm>
          <a:prstGeom prst="parallelogram">
            <a:avLst/>
          </a:prstGeom>
          <a:solidFill>
            <a:srgbClr val="ADE28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자신의 음주량을 자동으로 측정해 </a:t>
            </a:r>
            <a:endParaRPr lang="en-US" altLang="ko-KR" sz="3200" dirty="0" smtClean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r"/>
            <a:r>
              <a:rPr lang="ko-KR" altLang="en-US" sz="3200" dirty="0" smtClean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음주사고를 예방하는 </a:t>
            </a:r>
            <a:r>
              <a:rPr lang="ko-KR" altLang="en-US" sz="32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스마트 </a:t>
            </a:r>
            <a:r>
              <a:rPr lang="en-US" altLang="ko-KR" sz="3200" dirty="0" smtClean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IOT </a:t>
            </a:r>
            <a:r>
              <a:rPr lang="ko-KR" altLang="en-US" sz="3200" dirty="0" smtClean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제품</a:t>
            </a:r>
            <a:endParaRPr lang="ko-KR" altLang="en-US" sz="3200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8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11080182" y="5715000"/>
            <a:ext cx="1111820" cy="125579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="" xmlns:a16="http://schemas.microsoft.com/office/drawing/2014/main" id="{3D128714-6986-4EF2-9494-0971D3A923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59"/>
            </a:avLst>
          </a:prstGeom>
          <a:solidFill>
            <a:srgbClr val="53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8D7F7C-6F8F-4D09-8D8F-951491DF8B8B}"/>
              </a:ext>
            </a:extLst>
          </p:cNvPr>
          <p:cNvSpPr txBox="1"/>
          <p:nvPr/>
        </p:nvSpPr>
        <p:spPr>
          <a:xfrm>
            <a:off x="4543333" y="380809"/>
            <a:ext cx="3105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42B57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4000" dirty="0">
              <a:solidFill>
                <a:srgbClr val="42B57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8647" y="1142915"/>
            <a:ext cx="365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기능</a:t>
            </a:r>
            <a:endPara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52500" y="1038225"/>
            <a:ext cx="10701107" cy="9525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952500" y="1047750"/>
            <a:ext cx="596147" cy="67334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57198E2-981A-4878-9ABC-968F955AEC3F}"/>
              </a:ext>
            </a:extLst>
          </p:cNvPr>
          <p:cNvGrpSpPr/>
          <p:nvPr/>
        </p:nvGrpSpPr>
        <p:grpSpPr>
          <a:xfrm>
            <a:off x="546143" y="2070272"/>
            <a:ext cx="1388806" cy="674888"/>
            <a:chOff x="269918" y="2165759"/>
            <a:chExt cx="1388806" cy="674888"/>
          </a:xfrm>
        </p:grpSpPr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502F107A-AED3-424E-B51B-31A106B5A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18" y="2165759"/>
              <a:ext cx="1388806" cy="67488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A2221AD-97AB-40BD-8EB1-B2DE915EF552}"/>
                </a:ext>
              </a:extLst>
            </p:cNvPr>
            <p:cNvSpPr txBox="1"/>
            <p:nvPr/>
          </p:nvSpPr>
          <p:spPr>
            <a:xfrm>
              <a:off x="802672" y="2411215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A0107FA6-5D04-4C82-A732-4E4ABB2A7DCD}"/>
              </a:ext>
            </a:extLst>
          </p:cNvPr>
          <p:cNvGrpSpPr/>
          <p:nvPr/>
        </p:nvGrpSpPr>
        <p:grpSpPr>
          <a:xfrm>
            <a:off x="546143" y="3289972"/>
            <a:ext cx="1388806" cy="674888"/>
            <a:chOff x="269918" y="2840647"/>
            <a:chExt cx="1388806" cy="674888"/>
          </a:xfrm>
        </p:grpSpPr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998BD322-ADC8-47E7-8E1B-23FCB18E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18" y="2840647"/>
              <a:ext cx="1388806" cy="67488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AF88F1BD-0A8F-4C7C-A603-1A9A98E83196}"/>
                </a:ext>
              </a:extLst>
            </p:cNvPr>
            <p:cNvSpPr txBox="1"/>
            <p:nvPr/>
          </p:nvSpPr>
          <p:spPr>
            <a:xfrm>
              <a:off x="782635" y="308077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CBC1DD7D-D729-4A8F-8815-CFD5C442622D}"/>
              </a:ext>
            </a:extLst>
          </p:cNvPr>
          <p:cNvGrpSpPr/>
          <p:nvPr/>
        </p:nvGrpSpPr>
        <p:grpSpPr>
          <a:xfrm>
            <a:off x="548757" y="4538248"/>
            <a:ext cx="1388806" cy="674888"/>
            <a:chOff x="272532" y="3515535"/>
            <a:chExt cx="1388806" cy="674888"/>
          </a:xfrm>
        </p:grpSpPr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FFE170A3-F72A-4B19-87A2-AABCF5C2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32" y="3515535"/>
              <a:ext cx="1388806" cy="6748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02802228-EFF7-4EA9-9EC2-50ABD663B527}"/>
                </a:ext>
              </a:extLst>
            </p:cNvPr>
            <p:cNvSpPr txBox="1"/>
            <p:nvPr/>
          </p:nvSpPr>
          <p:spPr>
            <a:xfrm>
              <a:off x="786642" y="37556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48647" y="2152315"/>
            <a:ext cx="858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음주 시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자신의 음주량을 자동으로 측정하여 축적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71625" y="4485985"/>
            <a:ext cx="8987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자신의 주량을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넘어서 마실 시 </a:t>
            </a:r>
            <a:endParaRPr lang="en-US" altLang="ko-KR" sz="28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	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미리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설정한 비상연락망으로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연락하여 음주사고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48647" y="3289972"/>
            <a:ext cx="9010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술이 완전히 깰 때까지 스스로 조심할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수 있도록 </a:t>
            </a:r>
            <a:endParaRPr lang="en-US" altLang="ko-KR" sz="28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	</a:t>
            </a:r>
            <a:r>
              <a:rPr lang="en-US" altLang="ko-KR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			   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자신의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현재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상태를 알려줌 </a:t>
            </a:r>
            <a:endParaRPr lang="ko-KR" altLang="en-US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8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11080182" y="5715000"/>
            <a:ext cx="1111820" cy="125579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="" xmlns:a16="http://schemas.microsoft.com/office/drawing/2014/main" id="{3D128714-6986-4EF2-9494-0971D3A923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59"/>
            </a:avLst>
          </a:prstGeom>
          <a:solidFill>
            <a:srgbClr val="53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8D7F7C-6F8F-4D09-8D8F-951491DF8B8B}"/>
              </a:ext>
            </a:extLst>
          </p:cNvPr>
          <p:cNvSpPr txBox="1"/>
          <p:nvPr/>
        </p:nvSpPr>
        <p:spPr>
          <a:xfrm>
            <a:off x="4477610" y="380809"/>
            <a:ext cx="3236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42B57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참고 사진 자료</a:t>
            </a:r>
            <a:endParaRPr lang="ko-KR" altLang="en-US" sz="4000" dirty="0">
              <a:solidFill>
                <a:srgbClr val="42B57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52500" y="1038225"/>
            <a:ext cx="10701107" cy="9525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243096"/>
            <a:ext cx="3857625" cy="52529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25047" y="5910704"/>
            <a:ext cx="317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술을 한잔씩 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ko-KR" altLang="en-US" b="1" dirty="0" smtClean="0"/>
              <a:t>마실 때 마다 축적됨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53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11080182" y="5715000"/>
            <a:ext cx="1111820" cy="125579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="" xmlns:a16="http://schemas.microsoft.com/office/drawing/2014/main" id="{3D128714-6986-4EF2-9494-0971D3A923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59"/>
            </a:avLst>
          </a:prstGeom>
          <a:solidFill>
            <a:srgbClr val="53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8D7F7C-6F8F-4D09-8D8F-951491DF8B8B}"/>
              </a:ext>
            </a:extLst>
          </p:cNvPr>
          <p:cNvSpPr txBox="1"/>
          <p:nvPr/>
        </p:nvSpPr>
        <p:spPr>
          <a:xfrm>
            <a:off x="4543333" y="380809"/>
            <a:ext cx="3105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42B57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4000" dirty="0">
              <a:solidFill>
                <a:srgbClr val="42B57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8647" y="1142915"/>
            <a:ext cx="365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기능</a:t>
            </a:r>
            <a:endPara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52500" y="1038225"/>
            <a:ext cx="10701107" cy="9525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952500" y="1047750"/>
            <a:ext cx="596147" cy="67334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57198E2-981A-4878-9ABC-968F955AEC3F}"/>
              </a:ext>
            </a:extLst>
          </p:cNvPr>
          <p:cNvGrpSpPr/>
          <p:nvPr/>
        </p:nvGrpSpPr>
        <p:grpSpPr>
          <a:xfrm>
            <a:off x="546143" y="2070272"/>
            <a:ext cx="1388806" cy="674888"/>
            <a:chOff x="269918" y="2165759"/>
            <a:chExt cx="1388806" cy="674888"/>
          </a:xfrm>
        </p:grpSpPr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502F107A-AED3-424E-B51B-31A106B5A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18" y="2165759"/>
              <a:ext cx="1388806" cy="67488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A2221AD-97AB-40BD-8EB1-B2DE915EF552}"/>
                </a:ext>
              </a:extLst>
            </p:cNvPr>
            <p:cNvSpPr txBox="1"/>
            <p:nvPr/>
          </p:nvSpPr>
          <p:spPr>
            <a:xfrm>
              <a:off x="802672" y="2411215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A0107FA6-5D04-4C82-A732-4E4ABB2A7DCD}"/>
              </a:ext>
            </a:extLst>
          </p:cNvPr>
          <p:cNvGrpSpPr/>
          <p:nvPr/>
        </p:nvGrpSpPr>
        <p:grpSpPr>
          <a:xfrm>
            <a:off x="546143" y="3289972"/>
            <a:ext cx="1388806" cy="674888"/>
            <a:chOff x="269918" y="2840647"/>
            <a:chExt cx="1388806" cy="674888"/>
          </a:xfrm>
        </p:grpSpPr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998BD322-ADC8-47E7-8E1B-23FCB18E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18" y="2840647"/>
              <a:ext cx="1388806" cy="67488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AF88F1BD-0A8F-4C7C-A603-1A9A98E83196}"/>
                </a:ext>
              </a:extLst>
            </p:cNvPr>
            <p:cNvSpPr txBox="1"/>
            <p:nvPr/>
          </p:nvSpPr>
          <p:spPr>
            <a:xfrm>
              <a:off x="782635" y="308077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CBC1DD7D-D729-4A8F-8815-CFD5C442622D}"/>
              </a:ext>
            </a:extLst>
          </p:cNvPr>
          <p:cNvGrpSpPr/>
          <p:nvPr/>
        </p:nvGrpSpPr>
        <p:grpSpPr>
          <a:xfrm>
            <a:off x="548757" y="4538248"/>
            <a:ext cx="1388806" cy="674888"/>
            <a:chOff x="272532" y="3515535"/>
            <a:chExt cx="1388806" cy="674888"/>
          </a:xfrm>
        </p:grpSpPr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FFE170A3-F72A-4B19-87A2-AABCF5C2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32" y="3515535"/>
              <a:ext cx="1388806" cy="6748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02802228-EFF7-4EA9-9EC2-50ABD663B527}"/>
                </a:ext>
              </a:extLst>
            </p:cNvPr>
            <p:cNvSpPr txBox="1"/>
            <p:nvPr/>
          </p:nvSpPr>
          <p:spPr>
            <a:xfrm>
              <a:off x="786642" y="37556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48647" y="2152315"/>
            <a:ext cx="858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음주 시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자신의 음주량을 자동으로 측정하여 축적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71625" y="4485985"/>
            <a:ext cx="8987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자신의 주량을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넘어서 마실 시 </a:t>
            </a:r>
            <a:endParaRPr lang="en-US" altLang="ko-KR" sz="28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	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미리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설정한 비상연락망으로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연락하여 음주사고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48647" y="3289972"/>
            <a:ext cx="9010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술이 완전히 깰 때까지 스스로 조심할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수 있도록 </a:t>
            </a:r>
            <a:endParaRPr lang="en-US" altLang="ko-KR" sz="28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	</a:t>
            </a:r>
            <a:r>
              <a:rPr lang="en-US" altLang="ko-KR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			   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자신의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현재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상태를 알려줌 </a:t>
            </a:r>
            <a:endParaRPr lang="ko-KR" altLang="en-US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7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11080182" y="5715000"/>
            <a:ext cx="1111820" cy="125579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="" xmlns:a16="http://schemas.microsoft.com/office/drawing/2014/main" id="{3D128714-6986-4EF2-9494-0971D3A923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59"/>
            </a:avLst>
          </a:prstGeom>
          <a:solidFill>
            <a:srgbClr val="53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52500" y="1038225"/>
            <a:ext cx="10701107" cy="9525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18D7F7C-6F8F-4D09-8D8F-951491DF8B8B}"/>
              </a:ext>
            </a:extLst>
          </p:cNvPr>
          <p:cNvSpPr txBox="1"/>
          <p:nvPr/>
        </p:nvSpPr>
        <p:spPr>
          <a:xfrm>
            <a:off x="4477610" y="380809"/>
            <a:ext cx="3236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42B57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참고 사진 자료</a:t>
            </a:r>
            <a:endParaRPr lang="ko-KR" altLang="en-US" sz="4000" dirty="0">
              <a:solidFill>
                <a:srgbClr val="42B57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352550"/>
            <a:ext cx="3857625" cy="5181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8699" y="2667000"/>
            <a:ext cx="274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술을 마시고 지난 시간에</a:t>
            </a:r>
            <a:endParaRPr lang="en-US" altLang="ko-KR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8699" y="5495924"/>
            <a:ext cx="255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따른 현재 자신의 상황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3884678" y="2573059"/>
            <a:ext cx="954022" cy="5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477610" y="39433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524448" y="5436393"/>
            <a:ext cx="954022" cy="5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11080182" y="5715000"/>
            <a:ext cx="1111820" cy="125579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="" xmlns:a16="http://schemas.microsoft.com/office/drawing/2014/main" id="{3D128714-6986-4EF2-9494-0971D3A923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59"/>
            </a:avLst>
          </a:prstGeom>
          <a:solidFill>
            <a:srgbClr val="53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8D7F7C-6F8F-4D09-8D8F-951491DF8B8B}"/>
              </a:ext>
            </a:extLst>
          </p:cNvPr>
          <p:cNvSpPr txBox="1"/>
          <p:nvPr/>
        </p:nvSpPr>
        <p:spPr>
          <a:xfrm>
            <a:off x="4543333" y="380809"/>
            <a:ext cx="3105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42B57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ko-KR" altLang="en-US" sz="4000" dirty="0">
              <a:solidFill>
                <a:srgbClr val="42B57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8647" y="1142915"/>
            <a:ext cx="365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기능</a:t>
            </a:r>
            <a:endPara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52500" y="1038225"/>
            <a:ext cx="10701107" cy="9525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952500" y="1047750"/>
            <a:ext cx="596147" cy="67334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57198E2-981A-4878-9ABC-968F955AEC3F}"/>
              </a:ext>
            </a:extLst>
          </p:cNvPr>
          <p:cNvGrpSpPr/>
          <p:nvPr/>
        </p:nvGrpSpPr>
        <p:grpSpPr>
          <a:xfrm>
            <a:off x="546143" y="2070272"/>
            <a:ext cx="1388806" cy="674888"/>
            <a:chOff x="269918" y="2165759"/>
            <a:chExt cx="1388806" cy="674888"/>
          </a:xfrm>
        </p:grpSpPr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502F107A-AED3-424E-B51B-31A106B5A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18" y="2165759"/>
              <a:ext cx="1388806" cy="67488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A2221AD-97AB-40BD-8EB1-B2DE915EF552}"/>
                </a:ext>
              </a:extLst>
            </p:cNvPr>
            <p:cNvSpPr txBox="1"/>
            <p:nvPr/>
          </p:nvSpPr>
          <p:spPr>
            <a:xfrm>
              <a:off x="802672" y="2411215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A0107FA6-5D04-4C82-A732-4E4ABB2A7DCD}"/>
              </a:ext>
            </a:extLst>
          </p:cNvPr>
          <p:cNvGrpSpPr/>
          <p:nvPr/>
        </p:nvGrpSpPr>
        <p:grpSpPr>
          <a:xfrm>
            <a:off x="546143" y="3289972"/>
            <a:ext cx="1388806" cy="674888"/>
            <a:chOff x="269918" y="2840647"/>
            <a:chExt cx="1388806" cy="674888"/>
          </a:xfrm>
        </p:grpSpPr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998BD322-ADC8-47E7-8E1B-23FCB18E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18" y="2840647"/>
              <a:ext cx="1388806" cy="67488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AF88F1BD-0A8F-4C7C-A603-1A9A98E83196}"/>
                </a:ext>
              </a:extLst>
            </p:cNvPr>
            <p:cNvSpPr txBox="1"/>
            <p:nvPr/>
          </p:nvSpPr>
          <p:spPr>
            <a:xfrm>
              <a:off x="782635" y="308077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CBC1DD7D-D729-4A8F-8815-CFD5C442622D}"/>
              </a:ext>
            </a:extLst>
          </p:cNvPr>
          <p:cNvGrpSpPr/>
          <p:nvPr/>
        </p:nvGrpSpPr>
        <p:grpSpPr>
          <a:xfrm>
            <a:off x="548757" y="4538248"/>
            <a:ext cx="1388806" cy="674888"/>
            <a:chOff x="272532" y="3515535"/>
            <a:chExt cx="1388806" cy="674888"/>
          </a:xfrm>
        </p:grpSpPr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FFE170A3-F72A-4B19-87A2-AABCF5C2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32" y="3515535"/>
              <a:ext cx="1388806" cy="6748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02802228-EFF7-4EA9-9EC2-50ABD663B527}"/>
                </a:ext>
              </a:extLst>
            </p:cNvPr>
            <p:cNvSpPr txBox="1"/>
            <p:nvPr/>
          </p:nvSpPr>
          <p:spPr>
            <a:xfrm>
              <a:off x="786642" y="37556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48647" y="2152315"/>
            <a:ext cx="858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음주 시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자신의 음주량을 자동으로 측정하여 축적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71625" y="4485985"/>
            <a:ext cx="8987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자신의 주량을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넘어서 마실 시 </a:t>
            </a:r>
            <a:endParaRPr lang="en-US" altLang="ko-KR" sz="28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	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미리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설정한 비상연락망으로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연락하여 음주사고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48647" y="3289972"/>
            <a:ext cx="9010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술이 완전히 깰 때까지 스스로 조심할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수 있도록 </a:t>
            </a:r>
            <a:endParaRPr lang="en-US" altLang="ko-KR" sz="28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	</a:t>
            </a:r>
            <a:r>
              <a:rPr lang="en-US" altLang="ko-KR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			   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자신의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현재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상태를 알려줌 </a:t>
            </a:r>
            <a:endParaRPr lang="ko-KR" altLang="en-US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6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6D87997-AF0E-44DA-9043-ACD2D1F0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1479" r="27498" b="18148"/>
          <a:stretch/>
        </p:blipFill>
        <p:spPr>
          <a:xfrm>
            <a:off x="11080182" y="5715000"/>
            <a:ext cx="1111820" cy="125579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="" xmlns:a16="http://schemas.microsoft.com/office/drawing/2014/main" id="{3D128714-6986-4EF2-9494-0971D3A923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59"/>
            </a:avLst>
          </a:prstGeom>
          <a:solidFill>
            <a:srgbClr val="53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52500" y="1038225"/>
            <a:ext cx="10701107" cy="9525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18D7F7C-6F8F-4D09-8D8F-951491DF8B8B}"/>
              </a:ext>
            </a:extLst>
          </p:cNvPr>
          <p:cNvSpPr txBox="1"/>
          <p:nvPr/>
        </p:nvSpPr>
        <p:spPr>
          <a:xfrm>
            <a:off x="4477610" y="380809"/>
            <a:ext cx="3236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42B57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참고 사진 자료</a:t>
            </a:r>
            <a:endParaRPr lang="ko-KR" altLang="en-US" sz="4000" dirty="0">
              <a:solidFill>
                <a:srgbClr val="42B57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43" y="1129779"/>
            <a:ext cx="2968193" cy="4076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95" y="1495425"/>
            <a:ext cx="3335750" cy="458152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680998">
            <a:off x="6840095" y="4324355"/>
            <a:ext cx="1151380" cy="716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9" y="1148828"/>
            <a:ext cx="2964184" cy="4036350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578773" y="4105126"/>
            <a:ext cx="1338777" cy="94925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8077528">
            <a:off x="2624856" y="4130264"/>
            <a:ext cx="1191459" cy="1176259"/>
          </a:xfrm>
          <a:prstGeom prst="halfFrame">
            <a:avLst>
              <a:gd name="adj1" fmla="val 22695"/>
              <a:gd name="adj2" fmla="val 2326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195739" y="4150201"/>
            <a:ext cx="1309836" cy="94925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8165095" y="4624827"/>
            <a:ext cx="3179180" cy="58165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248</Words>
  <Application>Microsoft Office PowerPoint</Application>
  <PresentationFormat>사용자 지정</PresentationFormat>
  <Paragraphs>99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굴림</vt:lpstr>
      <vt:lpstr>Arial</vt:lpstr>
      <vt:lpstr>배달의민족 연성</vt:lpstr>
      <vt:lpstr>맑은 고딕</vt:lpstr>
      <vt:lpstr>배달의민족 주아</vt:lpstr>
      <vt:lpstr>나눔스퀘어 Bold</vt:lpstr>
      <vt:lpstr>제주고딕</vt:lpstr>
      <vt:lpstr>Tmon몬소리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</cp:lastModifiedBy>
  <cp:revision>42</cp:revision>
  <dcterms:created xsi:type="dcterms:W3CDTF">2018-08-27T09:50:09Z</dcterms:created>
  <dcterms:modified xsi:type="dcterms:W3CDTF">2019-10-25T02:14:11Z</dcterms:modified>
</cp:coreProperties>
</file>