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sldIdLst>
    <p:sldId id="256" r:id="rId2"/>
    <p:sldId id="257" r:id="rId3"/>
    <p:sldId id="263" r:id="rId4"/>
    <p:sldId id="258" r:id="rId5"/>
    <p:sldId id="265" r:id="rId6"/>
    <p:sldId id="266" r:id="rId7"/>
    <p:sldId id="269" r:id="rId8"/>
    <p:sldId id="267" r:id="rId9"/>
    <p:sldId id="268" r:id="rId10"/>
    <p:sldId id="270" r:id="rId11"/>
    <p:sldId id="271" r:id="rId12"/>
    <p:sldId id="272" r:id="rId13"/>
    <p:sldId id="273" r:id="rId14"/>
    <p:sldId id="259" r:id="rId15"/>
    <p:sldId id="264" r:id="rId16"/>
    <p:sldId id="274" r:id="rId17"/>
    <p:sldId id="275" r:id="rId18"/>
    <p:sldId id="276" r:id="rId19"/>
    <p:sldId id="277" r:id="rId20"/>
    <p:sldId id="279" r:id="rId21"/>
    <p:sldId id="281" r:id="rId22"/>
    <p:sldId id="280" r:id="rId23"/>
    <p:sldId id="282" r:id="rId24"/>
    <p:sldId id="283" r:id="rId25"/>
    <p:sldId id="284" r:id="rId26"/>
    <p:sldId id="285" r:id="rId27"/>
    <p:sldId id="286" r:id="rId28"/>
    <p:sldId id="287" r:id="rId29"/>
    <p:sldId id="260" r:id="rId30"/>
    <p:sldId id="291" r:id="rId31"/>
    <p:sldId id="292" r:id="rId32"/>
    <p:sldId id="261" r:id="rId33"/>
    <p:sldId id="288" r:id="rId34"/>
    <p:sldId id="289" r:id="rId35"/>
    <p:sldId id="290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12" r:id="rId51"/>
    <p:sldId id="313" r:id="rId52"/>
    <p:sldId id="314" r:id="rId53"/>
    <p:sldId id="307" r:id="rId54"/>
    <p:sldId id="315" r:id="rId55"/>
    <p:sldId id="308" r:id="rId56"/>
    <p:sldId id="316" r:id="rId57"/>
    <p:sldId id="317" r:id="rId58"/>
    <p:sldId id="319" r:id="rId59"/>
    <p:sldId id="320" r:id="rId60"/>
    <p:sldId id="318" r:id="rId61"/>
    <p:sldId id="330" r:id="rId62"/>
    <p:sldId id="331" r:id="rId63"/>
    <p:sldId id="332" r:id="rId64"/>
    <p:sldId id="333" r:id="rId65"/>
    <p:sldId id="334" r:id="rId66"/>
    <p:sldId id="310" r:id="rId67"/>
    <p:sldId id="321" r:id="rId68"/>
    <p:sldId id="322" r:id="rId69"/>
    <p:sldId id="323" r:id="rId70"/>
    <p:sldId id="326" r:id="rId71"/>
    <p:sldId id="324" r:id="rId72"/>
    <p:sldId id="325" r:id="rId73"/>
    <p:sldId id="327" r:id="rId74"/>
    <p:sldId id="328" r:id="rId75"/>
    <p:sldId id="329" r:id="rId76"/>
    <p:sldId id="335" r:id="rId77"/>
    <p:sldId id="337" r:id="rId78"/>
    <p:sldId id="309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262" r:id="rId8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2" autoAdjust="0"/>
    <p:restoredTop sz="73594" autoAdjust="0"/>
  </p:normalViewPr>
  <p:slideViewPr>
    <p:cSldViewPr snapToGrid="0">
      <p:cViewPr varScale="1">
        <p:scale>
          <a:sx n="49" d="100"/>
          <a:sy n="49" d="100"/>
        </p:scale>
        <p:origin x="82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6T09:39:44.8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6T09:39:44.8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6T09:39:44.8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6T09:39:44.8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130A2-CFDC-4F64-A56B-9BC7826900FC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8A177-227F-4E2F-A815-394152F0E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2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302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026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723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814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접근 제어자는 </a:t>
            </a:r>
            <a:r>
              <a:rPr lang="en-US" altLang="ko-KR" dirty="0"/>
              <a:t>supplement</a:t>
            </a:r>
            <a:r>
              <a:rPr lang="ko-KR" altLang="en-US" dirty="0"/>
              <a:t>에서 봐라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697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와일드카드는 추천 </a:t>
            </a:r>
            <a:r>
              <a:rPr lang="en-US" altLang="ko-KR" dirty="0"/>
              <a:t>X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다른 </a:t>
            </a:r>
            <a:r>
              <a:rPr lang="ko-KR" altLang="en-US" dirty="0" err="1"/>
              <a:t>애들이랑</a:t>
            </a:r>
            <a:r>
              <a:rPr lang="ko-KR" altLang="en-US" dirty="0"/>
              <a:t> 이름 겹치는 게 있을 수도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578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416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599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348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무지 쉽고 강력해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464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278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인기있는 언어 </a:t>
            </a:r>
            <a:r>
              <a:rPr lang="en-US" altLang="ko-KR" dirty="0"/>
              <a:t>-&gt; </a:t>
            </a:r>
            <a:r>
              <a:rPr lang="ko-KR" altLang="en-US" dirty="0"/>
              <a:t>개발자도 많음</a:t>
            </a:r>
            <a:r>
              <a:rPr lang="en-US" altLang="ko-KR" dirty="0"/>
              <a:t> -&gt; </a:t>
            </a:r>
            <a:r>
              <a:rPr lang="ko-KR" altLang="en-US" dirty="0"/>
              <a:t>많은 다양한 기능을 라이브러리로 </a:t>
            </a:r>
            <a:r>
              <a:rPr lang="ko-KR" altLang="en-US" dirty="0" err="1"/>
              <a:t>구현해놓음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영상 처리</a:t>
            </a:r>
            <a:r>
              <a:rPr lang="en-US" altLang="ko-KR" dirty="0"/>
              <a:t>, </a:t>
            </a:r>
            <a:r>
              <a:rPr lang="ko-KR" altLang="en-US" dirty="0"/>
              <a:t>딥</a:t>
            </a:r>
            <a:r>
              <a:rPr lang="en-US" altLang="ko-KR" dirty="0"/>
              <a:t>/</a:t>
            </a:r>
            <a:r>
              <a:rPr lang="ko-KR" altLang="en-US" dirty="0" err="1"/>
              <a:t>머신러닝</a:t>
            </a:r>
            <a:r>
              <a:rPr lang="en-US" altLang="ko-KR" dirty="0"/>
              <a:t>, </a:t>
            </a:r>
            <a:r>
              <a:rPr lang="ko-KR" altLang="en-US" dirty="0"/>
              <a:t>통계</a:t>
            </a:r>
            <a:r>
              <a:rPr lang="en-US" altLang="ko-KR" dirty="0"/>
              <a:t>, </a:t>
            </a:r>
            <a:r>
              <a:rPr lang="ko-KR" altLang="en-US" dirty="0"/>
              <a:t>수학</a:t>
            </a:r>
            <a:r>
              <a:rPr lang="en-US" altLang="ko-KR" dirty="0"/>
              <a:t>, …. </a:t>
            </a:r>
            <a:r>
              <a:rPr lang="ko-KR" altLang="en-US" dirty="0"/>
              <a:t>게임까지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253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지엽적인 문법 지식을 최대한 </a:t>
            </a:r>
            <a:r>
              <a:rPr lang="ko-KR" altLang="en-US" dirty="0" err="1"/>
              <a:t>배제하는걸루</a:t>
            </a:r>
            <a:endParaRPr lang="en-US" altLang="ko-KR" dirty="0"/>
          </a:p>
          <a:p>
            <a:r>
              <a:rPr lang="en-US" altLang="ko-KR" dirty="0"/>
              <a:t>high-level</a:t>
            </a:r>
            <a:r>
              <a:rPr lang="ko-KR" altLang="en-US" dirty="0"/>
              <a:t>에서의 </a:t>
            </a:r>
            <a:r>
              <a:rPr lang="ko-KR" altLang="en-US" dirty="0" err="1"/>
              <a:t>띵킹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263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762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elif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else</a:t>
            </a:r>
            <a:r>
              <a:rPr lang="ko-KR" altLang="en-US" dirty="0"/>
              <a:t>는 </a:t>
            </a:r>
            <a:r>
              <a:rPr lang="en-US" altLang="ko-KR" dirty="0"/>
              <a:t>optional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75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함수의 기능</a:t>
            </a:r>
            <a:r>
              <a:rPr lang="en-US" altLang="ko-KR" dirty="0"/>
              <a:t>:</a:t>
            </a:r>
          </a:p>
          <a:p>
            <a:r>
              <a:rPr lang="ko-KR" altLang="en-US" dirty="0" err="1"/>
              <a:t>뭔갈</a:t>
            </a:r>
            <a:r>
              <a:rPr lang="ko-KR" altLang="en-US" dirty="0"/>
              <a:t> 계산해서 내놓음</a:t>
            </a:r>
            <a:r>
              <a:rPr lang="en-US" altLang="ko-KR" dirty="0"/>
              <a:t>(</a:t>
            </a:r>
            <a:r>
              <a:rPr lang="ko-KR" altLang="en-US" dirty="0"/>
              <a:t>리턴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어떤 다른 작업</a:t>
            </a:r>
            <a:r>
              <a:rPr lang="en-US" altLang="ko-KR" dirty="0"/>
              <a:t>(</a:t>
            </a:r>
            <a:r>
              <a:rPr lang="ko-KR" altLang="en-US" dirty="0"/>
              <a:t>프로그램의 상태</a:t>
            </a:r>
            <a:r>
              <a:rPr lang="en-US" altLang="ko-KR" dirty="0"/>
              <a:t>(state)</a:t>
            </a:r>
            <a:r>
              <a:rPr lang="ko-KR" altLang="en-US" dirty="0"/>
              <a:t>에 영향을 주는</a:t>
            </a:r>
            <a:r>
              <a:rPr lang="en-US" altLang="ko-KR" dirty="0"/>
              <a:t>)</a:t>
            </a:r>
            <a:r>
              <a:rPr lang="ko-KR" altLang="en-US" dirty="0"/>
              <a:t>을 함</a:t>
            </a:r>
            <a:r>
              <a:rPr lang="en-US" altLang="ko-KR" dirty="0"/>
              <a:t>(side-effect)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322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421C-268F-4246-A16A-E8C0CFC1F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D5382-4899-40F9-AEF7-A2762D4DE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9BB50-E78E-4BE4-8AFC-AD8DF739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4CB4-3D24-40FC-9A19-1B285E4F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F1F5F-DD54-4984-A5CE-653774EC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05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F920-D014-4854-AE45-72C96C65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87200-05E2-4174-A14E-E4D0285A5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2739C-651A-4972-BB13-899E6778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FC528-40A3-4AD3-BE78-3E33FA47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965-45A5-4A5D-916D-A041F06E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61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1C677-2702-4613-BA0F-B277497A2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800F4-889B-4106-B6C0-341F43CA5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379CC-1950-496A-BCE5-2F535D92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AEC21-D3E3-41ED-9371-FEEDBDBE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FAF72-C16F-4827-B004-FEF1C2EC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80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3EB8-B31C-4406-8B39-B1B2E1D1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6892E-2E6E-4996-810C-5465357E6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7627D-293E-447B-A1E8-AFE9313C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AA471-0CF3-473E-8D9B-BD175333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D9D63-9FAF-477C-85AB-FC3A2AFF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3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2F82-0D48-4F85-8FC8-E77BFE85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F727D-5585-4746-BD79-EC123E8D7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8F1A6-45A7-4F68-BA35-3F73A305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CF1DD-73DC-4362-9FCE-9823DEA2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9CC0-FA55-4983-8709-98445B02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1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6B1A-23C7-451F-97FF-6F86AFCA5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3F58E-AD73-4E99-9FDF-69BF31F78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C9DE4-0763-4874-91E7-E51CDCE32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32124-0EA6-45D1-A0D5-7FF3828E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53953-8B4D-46AE-89DB-3BCCAD3E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45443-FE3F-428E-80D1-57DD61C5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62E3-8444-4326-BB9D-66BB735C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67A02-EC29-4ACE-8664-2DEB233A6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D6CC8-85E9-45A5-861C-30254767A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E02342-0928-4D95-A16E-0401EE0B0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666A5-68ED-46C4-891F-FB0628723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AB332-3176-4524-8457-ADF8C120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B8A8E-95F4-404B-83E9-7EF61F5A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C37EB-0C78-4809-B061-F8B85401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5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3163-6889-43C3-9EB4-7CAF618C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890CB-5147-4685-8C37-E784566A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817E1-AEEE-4AFE-9904-70BF4B8E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DCFB2-2E27-4949-AD41-E8A0DE3B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11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3C543-B358-46BF-8646-7A66D71B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7259E-9D7C-4C27-8929-F6F1222F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9D8FF-7008-45EA-960C-B42006CA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52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3CF1-D860-4E7D-9A92-272E12ED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9D99-F746-47F7-9BC1-DDB47A0B4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05B80-83FD-461F-85FA-0B8F8056E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F4B0F-AA3D-4AD6-9A5E-3366EB6A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FD503-3219-4C35-9B48-D5A571B9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321B4-0F5A-45E8-ABE2-279B21DA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90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8F47-0A39-4242-8507-559597F2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59755-A8D6-4C2F-B5E5-FFAC047C0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3CE36-FEC1-4D5E-A943-865D00B21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69EBD-28A6-44F8-8F30-D0F3CDEA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00B8C-74B5-4532-A437-731B31E4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9B4FC-66C7-494F-9068-F9A475DE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29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EB4F5E-2264-462C-A9CB-1CB1980AE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BBCB0-2294-49C8-A058-067DBB0F4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BB070-4CD9-4A36-9316-B23BA063F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B5596-067A-4053-A07D-9992C8AEB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FEECC-7328-4E7F-B39A-6B419167B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2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python.org/downloads/release/python-378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jetbrains.com/pycharm/download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33DF-BD74-4683-975B-3F6717753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altLang="ko-KR" dirty="0"/>
              <a:t>Basic Python Programming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3A626-218A-4E14-ADA2-5994669F6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[Session</a:t>
            </a:r>
            <a:r>
              <a:rPr lang="ko-KR" altLang="en-US" sz="3200" b="1" dirty="0"/>
              <a:t> </a:t>
            </a:r>
            <a:r>
              <a:rPr lang="en-US" altLang="ko-KR" sz="3200" b="1"/>
              <a:t>1] </a:t>
            </a:r>
            <a:r>
              <a:rPr lang="en-US" altLang="ko-KR" sz="3200" b="1" dirty="0"/>
              <a:t>Getting Started with Python</a:t>
            </a:r>
            <a:endParaRPr lang="ko-KR" altLang="en-US" sz="32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4DD0A15-ADF5-4C4B-819F-5EF5AF16E5B5}"/>
              </a:ext>
            </a:extLst>
          </p:cNvPr>
          <p:cNvSpPr txBox="1">
            <a:spLocks/>
          </p:cNvSpPr>
          <p:nvPr/>
        </p:nvSpPr>
        <p:spPr>
          <a:xfrm>
            <a:off x="0" y="6492876"/>
            <a:ext cx="8272021" cy="36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b="1" dirty="0" err="1"/>
              <a:t>ITinerary</a:t>
            </a:r>
            <a:r>
              <a:rPr lang="en-US" altLang="ko-KR" sz="2000" b="1" dirty="0"/>
              <a:t> X University of Ghana</a:t>
            </a:r>
            <a:endParaRPr lang="ko-KR" altLang="en-US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98E4E-710C-4F13-8A47-60DB50AE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909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Programming [7]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Programming can be a “tool”</a:t>
            </a:r>
          </a:p>
          <a:p>
            <a:pPr lvl="1"/>
            <a:r>
              <a:rPr lang="en-US" altLang="ko-KR" dirty="0"/>
              <a:t>We can use it in many ways</a:t>
            </a:r>
          </a:p>
          <a:p>
            <a:pPr lvl="1"/>
            <a:r>
              <a:rPr lang="en-US" altLang="ko-KR" dirty="0"/>
              <a:t>It eases our life</a:t>
            </a:r>
          </a:p>
          <a:p>
            <a:endParaRPr lang="ko-KR" alt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C15F8-6BC4-4F6D-805A-69F9AD32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301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Programming [8]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Programming is involved in many fields already.</a:t>
            </a:r>
          </a:p>
          <a:p>
            <a:pPr lvl="1"/>
            <a:r>
              <a:rPr lang="en-US" altLang="ko-KR" dirty="0"/>
              <a:t>AI</a:t>
            </a:r>
          </a:p>
          <a:p>
            <a:pPr lvl="1"/>
            <a:r>
              <a:rPr lang="en-US" altLang="ko-KR" dirty="0"/>
              <a:t>Data science</a:t>
            </a:r>
          </a:p>
          <a:p>
            <a:pPr lvl="1"/>
            <a:r>
              <a:rPr lang="en-US" altLang="ko-KR" dirty="0"/>
              <a:t>Bioinformatics</a:t>
            </a:r>
          </a:p>
          <a:p>
            <a:pPr lvl="1"/>
            <a:r>
              <a:rPr lang="en-US" altLang="ko-KR" dirty="0"/>
              <a:t>Chemical / Physical simulation</a:t>
            </a:r>
          </a:p>
          <a:p>
            <a:pPr lvl="1"/>
            <a:r>
              <a:rPr lang="en-US" altLang="ko-KR" dirty="0"/>
              <a:t>Robotics</a:t>
            </a:r>
          </a:p>
          <a:p>
            <a:pPr lvl="1"/>
            <a:r>
              <a:rPr lang="en-US" altLang="ko-KR" dirty="0"/>
              <a:t>Mathematics</a:t>
            </a:r>
          </a:p>
          <a:p>
            <a:pPr lvl="1"/>
            <a:r>
              <a:rPr lang="en-US" altLang="ko-KR" dirty="0"/>
              <a:t>Economics</a:t>
            </a:r>
          </a:p>
          <a:p>
            <a:pPr lvl="1"/>
            <a:r>
              <a:rPr lang="en-US" altLang="ko-KR" dirty="0"/>
              <a:t>…</a:t>
            </a:r>
          </a:p>
          <a:p>
            <a:pPr marL="0" indent="0">
              <a:buNone/>
            </a:pPr>
            <a:endParaRPr lang="en-US" altLang="ko-KR" b="1" dirty="0"/>
          </a:p>
          <a:p>
            <a:pPr lvl="1"/>
            <a:endParaRPr lang="en-US" altLang="ko-KR" dirty="0"/>
          </a:p>
          <a:p>
            <a:endParaRPr lang="ko-KR" alt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C15F8-6BC4-4F6D-805A-69F9AD32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80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Programming [9]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Programming is helpful for logical thinking</a:t>
            </a:r>
          </a:p>
          <a:p>
            <a:pPr lvl="1"/>
            <a:r>
              <a:rPr lang="en-US" altLang="ko-KR" dirty="0"/>
              <a:t>Algorithm</a:t>
            </a:r>
          </a:p>
          <a:p>
            <a:pPr lvl="1"/>
            <a:r>
              <a:rPr lang="en-US" altLang="ko-KR" dirty="0"/>
              <a:t>Logical flow</a:t>
            </a:r>
          </a:p>
          <a:p>
            <a:pPr lvl="1"/>
            <a:r>
              <a:rPr lang="en-US" altLang="ko-KR" dirty="0"/>
              <a:t>Prediction</a:t>
            </a:r>
          </a:p>
          <a:p>
            <a:pPr lvl="1"/>
            <a:r>
              <a:rPr lang="en-US" altLang="ko-KR" dirty="0"/>
              <a:t>…</a:t>
            </a:r>
          </a:p>
          <a:p>
            <a:pPr marL="0" indent="0">
              <a:buNone/>
            </a:pPr>
            <a:endParaRPr lang="en-US" altLang="ko-KR" b="1" dirty="0"/>
          </a:p>
          <a:p>
            <a:pPr lvl="1"/>
            <a:endParaRPr lang="en-US" altLang="ko-KR" dirty="0"/>
          </a:p>
          <a:p>
            <a:endParaRPr lang="ko-KR" alt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C15F8-6BC4-4F6D-805A-69F9AD32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Picture 5" descr="A clock on the wall&#10;&#10;Description automatically generated">
            <a:extLst>
              <a:ext uri="{FF2B5EF4-FFF2-40B4-BE49-F238E27FC236}">
                <a16:creationId xmlns:a16="http://schemas.microsoft.com/office/drawing/2014/main" id="{7BB588E5-34F1-4901-85F7-70938495A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041" y="949395"/>
            <a:ext cx="2281845" cy="495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2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Programming [10]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Then, let’s start!</a:t>
            </a:r>
            <a:endParaRPr lang="en-US" altLang="ko-KR" dirty="0"/>
          </a:p>
          <a:p>
            <a:pPr marL="0" indent="0">
              <a:buNone/>
            </a:pPr>
            <a:endParaRPr lang="en-US" altLang="ko-KR" b="1" dirty="0"/>
          </a:p>
          <a:p>
            <a:pPr lvl="1"/>
            <a:endParaRPr lang="en-US" altLang="ko-KR" dirty="0"/>
          </a:p>
          <a:p>
            <a:endParaRPr lang="ko-KR" alt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C15F8-6BC4-4F6D-805A-69F9AD32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951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Intro. to Python</a:t>
            </a:r>
            <a:endParaRPr lang="ko-KR" alt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DFAB9-A5C6-4CA4-AB46-FDB4982C9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BC84C-AFDE-491D-B702-BB555D63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924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Python?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Python is a programming language used in many fields.</a:t>
            </a:r>
          </a:p>
          <a:p>
            <a:endParaRPr lang="en-US" altLang="ko-KR" b="1" dirty="0"/>
          </a:p>
          <a:p>
            <a:r>
              <a:rPr lang="en-US" altLang="ko-KR" b="1" dirty="0"/>
              <a:t>It is “very” popular programming language, why?</a:t>
            </a:r>
          </a:p>
          <a:p>
            <a:pPr lvl="1"/>
            <a:r>
              <a:rPr lang="en-US" altLang="ko-KR" dirty="0"/>
              <a:t>Easy to learn</a:t>
            </a:r>
          </a:p>
          <a:p>
            <a:pPr lvl="1"/>
            <a:r>
              <a:rPr lang="en-US" altLang="ko-KR" dirty="0"/>
              <a:t>Easy to program</a:t>
            </a:r>
          </a:p>
          <a:p>
            <a:pPr lvl="1"/>
            <a:r>
              <a:rPr lang="en-US" altLang="ko-KR" dirty="0"/>
              <a:t>Many developers made useful libraries</a:t>
            </a:r>
          </a:p>
          <a:p>
            <a:pPr lvl="1"/>
            <a:r>
              <a:rPr lang="en-US" altLang="ko-KR" dirty="0"/>
              <a:t>There are lots of documents, guides, and forums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AE49BF-229D-44BE-B56A-9FCE3A190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986" y="402175"/>
            <a:ext cx="3884251" cy="125146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B0A3-3A9F-4FE2-8CB7-6573BDC4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751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Is Python Easy?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Well… at least easier than other languages</a:t>
            </a:r>
          </a:p>
          <a:p>
            <a:endParaRPr lang="en-US" altLang="ko-KR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B0A3-3A9F-4FE2-8CB7-6573BDC4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24B6931-3AC8-4CC6-A12D-F02A0FF2C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225" y="2506662"/>
            <a:ext cx="63675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70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Why Python in This Course?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Python has a lot of libraries, so we can make various program with Python</a:t>
            </a:r>
          </a:p>
          <a:p>
            <a:endParaRPr lang="en-US" altLang="ko-KR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B0A3-3A9F-4FE2-8CB7-6573BDC4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48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Why Python in This Course?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By using easy-to-learn language, we can focus on the </a:t>
            </a:r>
            <a:r>
              <a:rPr lang="en-US" altLang="ko-KR" b="1" dirty="0">
                <a:solidFill>
                  <a:srgbClr val="FF0000"/>
                </a:solidFill>
              </a:rPr>
              <a:t>BIG PICTURE</a:t>
            </a:r>
            <a:r>
              <a:rPr lang="en-US" altLang="ko-KR" b="1" dirty="0"/>
              <a:t> of programming</a:t>
            </a:r>
          </a:p>
          <a:p>
            <a:pPr lvl="1"/>
            <a:r>
              <a:rPr lang="en-US" altLang="ko-KR" dirty="0"/>
              <a:t>How to solve the given problem</a:t>
            </a:r>
          </a:p>
          <a:p>
            <a:pPr lvl="1"/>
            <a:r>
              <a:rPr lang="en-US" altLang="ko-KR" dirty="0"/>
              <a:t>Algorithmic / computational thinking</a:t>
            </a:r>
          </a:p>
          <a:p>
            <a:pPr lvl="1"/>
            <a:r>
              <a:rPr lang="en-US" altLang="ko-KR" dirty="0"/>
              <a:t>Logical flow of programs</a:t>
            </a:r>
          </a:p>
          <a:p>
            <a:pPr lvl="1"/>
            <a:r>
              <a:rPr lang="en-US" altLang="ko-KR" dirty="0"/>
              <a:t>So on…</a:t>
            </a:r>
          </a:p>
          <a:p>
            <a:endParaRPr lang="en-US" altLang="ko-KR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B0A3-3A9F-4FE2-8CB7-6573BDC4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0553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Installation</a:t>
            </a:r>
            <a:endParaRPr lang="ko-KR" alt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DFAB9-A5C6-4CA4-AB46-FDB4982C9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BC84C-AFDE-491D-B702-BB555D63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7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AAAD-AB20-4AE4-A313-65A49223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Contents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905E-23DB-487E-8131-AD27486F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Programming</a:t>
            </a:r>
          </a:p>
          <a:p>
            <a:r>
              <a:rPr lang="en-US" altLang="ko-KR" b="1" dirty="0"/>
              <a:t>Intro. to Python</a:t>
            </a:r>
          </a:p>
          <a:p>
            <a:r>
              <a:rPr lang="en-US" altLang="ko-KR" b="1" dirty="0"/>
              <a:t>Installation</a:t>
            </a:r>
          </a:p>
          <a:p>
            <a:r>
              <a:rPr lang="en-US" altLang="ko-KR" b="1" dirty="0"/>
              <a:t>“Hello, world!”</a:t>
            </a:r>
          </a:p>
          <a:p>
            <a:r>
              <a:rPr lang="en-US" altLang="ko-KR" b="1" dirty="0"/>
              <a:t>Basic Concepts</a:t>
            </a:r>
          </a:p>
          <a:p>
            <a:r>
              <a:rPr lang="en-US" altLang="ko-KR" b="1" dirty="0"/>
              <a:t>Exercises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F43F-4A2C-4A73-B3CC-1C89EDA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115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We need…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ko-KR" b="1" dirty="0"/>
              <a:t>Python 3.7.8</a:t>
            </a:r>
          </a:p>
          <a:p>
            <a:pPr lvl="1"/>
            <a:r>
              <a:rPr lang="en-US" altLang="ko-KR" dirty="0"/>
              <a:t>Interpreter for Python language</a:t>
            </a:r>
          </a:p>
          <a:p>
            <a:pPr lvl="1"/>
            <a:r>
              <a:rPr lang="en-US" altLang="ko-KR" dirty="0"/>
              <a:t>Be careful of the version!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PyCharm</a:t>
            </a:r>
          </a:p>
          <a:p>
            <a:pPr lvl="1"/>
            <a:r>
              <a:rPr lang="en-US" altLang="ko-KR" dirty="0"/>
              <a:t>Editor(IDE) for Python </a:t>
            </a:r>
          </a:p>
          <a:p>
            <a:endParaRPr lang="en-US" altLang="ko-KR" b="1" dirty="0"/>
          </a:p>
          <a:p>
            <a:r>
              <a:rPr lang="en-US" altLang="ko-KR" b="1" dirty="0"/>
              <a:t>Recommend to use Windows 10</a:t>
            </a:r>
          </a:p>
          <a:p>
            <a:pPr lvl="1"/>
            <a:r>
              <a:rPr lang="en-US" altLang="ko-KR" dirty="0"/>
              <a:t>Ubuntu, MacOS, etc. are also OK. </a:t>
            </a:r>
          </a:p>
          <a:p>
            <a:pPr lvl="1"/>
            <a:r>
              <a:rPr lang="en-US" altLang="ko-KR" dirty="0"/>
              <a:t>But the procedure is slightly different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B0A3-3A9F-4FE2-8CB7-6573BDC4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570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Installing Python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Check your PC</a:t>
            </a:r>
          </a:p>
          <a:p>
            <a:endParaRPr lang="en-US" altLang="ko-KR" b="1" dirty="0"/>
          </a:p>
          <a:p>
            <a:endParaRPr lang="en-US" altLang="ko-KR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B0A3-3A9F-4FE2-8CB7-6573BDC4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94DFA9-B1A2-49DF-AB4A-C98A5957A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927" y="1825625"/>
            <a:ext cx="2644483" cy="48614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53813A-9770-4021-87F4-B783ABC9EA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11" r="7325"/>
          <a:stretch/>
        </p:blipFill>
        <p:spPr>
          <a:xfrm>
            <a:off x="6962944" y="0"/>
            <a:ext cx="5229056" cy="635635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41E3BE4-C9C1-4AC7-B64A-39F329081060}"/>
              </a:ext>
            </a:extLst>
          </p:cNvPr>
          <p:cNvSpPr/>
          <p:nvPr/>
        </p:nvSpPr>
        <p:spPr>
          <a:xfrm>
            <a:off x="8186420" y="5171440"/>
            <a:ext cx="848360" cy="41656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980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Installing Python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hlinkClick r:id="rId2"/>
              </a:rPr>
              <a:t>https://www.python.org/downloads/release/python-378/</a:t>
            </a:r>
            <a:r>
              <a:rPr lang="en-US" altLang="ko-KR" b="1" dirty="0"/>
              <a:t> </a:t>
            </a:r>
          </a:p>
          <a:p>
            <a:endParaRPr lang="en-US" altLang="ko-KR" b="1" dirty="0"/>
          </a:p>
          <a:p>
            <a:endParaRPr lang="en-US" altLang="ko-KR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B0A3-3A9F-4FE2-8CB7-6573BDC4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602A0-FC57-4E3F-B7FE-E9B8F105B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65" y="2549529"/>
            <a:ext cx="10722269" cy="362743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700C15B-7F3F-48D9-AD95-05E7B1B06D58}"/>
              </a:ext>
            </a:extLst>
          </p:cNvPr>
          <p:cNvSpPr/>
          <p:nvPr/>
        </p:nvSpPr>
        <p:spPr>
          <a:xfrm>
            <a:off x="518160" y="5425440"/>
            <a:ext cx="2804160" cy="41148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1982C3-5254-419B-940E-68FEB7584C4A}"/>
              </a:ext>
            </a:extLst>
          </p:cNvPr>
          <p:cNvSpPr/>
          <p:nvPr/>
        </p:nvSpPr>
        <p:spPr>
          <a:xfrm>
            <a:off x="518160" y="4446268"/>
            <a:ext cx="2804160" cy="41148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F09239-5887-471D-8654-D2FB8BFE95AB}"/>
              </a:ext>
            </a:extLst>
          </p:cNvPr>
          <p:cNvSpPr/>
          <p:nvPr/>
        </p:nvSpPr>
        <p:spPr>
          <a:xfrm>
            <a:off x="518160" y="3545202"/>
            <a:ext cx="2804160" cy="41148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9C4251-5647-4BF0-9C45-9F7402F5D071}"/>
              </a:ext>
            </a:extLst>
          </p:cNvPr>
          <p:cNvSpPr txBox="1"/>
          <p:nvPr/>
        </p:nvSpPr>
        <p:spPr>
          <a:xfrm>
            <a:off x="2883705" y="3198167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For Mac OS</a:t>
            </a:r>
            <a:endParaRPr lang="ko-KR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369C2A-4A0C-48C2-BEC2-5F12117D6997}"/>
              </a:ext>
            </a:extLst>
          </p:cNvPr>
          <p:cNvSpPr txBox="1"/>
          <p:nvPr/>
        </p:nvSpPr>
        <p:spPr>
          <a:xfrm>
            <a:off x="2883704" y="4091619"/>
            <a:ext cx="3418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For Windows (64bit)</a:t>
            </a:r>
            <a:endParaRPr lang="ko-KR" alt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50B2EB-8FF9-43F0-B3D5-4AEBCC85A9CB}"/>
              </a:ext>
            </a:extLst>
          </p:cNvPr>
          <p:cNvSpPr txBox="1"/>
          <p:nvPr/>
        </p:nvSpPr>
        <p:spPr>
          <a:xfrm>
            <a:off x="2883704" y="5047014"/>
            <a:ext cx="3418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For Windows (32bit)</a:t>
            </a:r>
            <a:endParaRPr lang="ko-KR" altLang="en-US" sz="2400" b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AC8E367-7BCF-4234-97D3-437301043F24}"/>
              </a:ext>
            </a:extLst>
          </p:cNvPr>
          <p:cNvSpPr/>
          <p:nvPr/>
        </p:nvSpPr>
        <p:spPr>
          <a:xfrm>
            <a:off x="518160" y="2753352"/>
            <a:ext cx="2804160" cy="7918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DEA462-09A9-46EB-A475-1EEF603C789C}"/>
              </a:ext>
            </a:extLst>
          </p:cNvPr>
          <p:cNvSpPr txBox="1"/>
          <p:nvPr/>
        </p:nvSpPr>
        <p:spPr>
          <a:xfrm>
            <a:off x="2883705" y="2315337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For Linux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34608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Installing PyCharm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ko-KR" b="1" dirty="0">
                <a:hlinkClick r:id="rId2"/>
              </a:rPr>
              <a:t>https://www.jetbrains.com/pycharm/download/</a:t>
            </a:r>
            <a:r>
              <a:rPr lang="en-US" altLang="ko-KR" b="1" dirty="0"/>
              <a:t> </a:t>
            </a:r>
            <a:endParaRPr lang="en-US" altLang="ko-K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B0A3-3A9F-4FE2-8CB7-6573BDC4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B5C075-5DCC-4C37-96BE-B17AA25B9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247682"/>
            <a:ext cx="8376463" cy="447379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D148BB5-98B6-452F-8481-30A4861A9ED5}"/>
              </a:ext>
            </a:extLst>
          </p:cNvPr>
          <p:cNvSpPr/>
          <p:nvPr/>
        </p:nvSpPr>
        <p:spPr>
          <a:xfrm>
            <a:off x="5163591" y="3877625"/>
            <a:ext cx="2743199" cy="28438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383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Hello, World!</a:t>
            </a:r>
            <a:endParaRPr lang="ko-KR" alt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DE1DDC-DFB3-4340-A354-55ED3F7F69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beginning of everything</a:t>
            </a:r>
            <a:endParaRPr lang="ko-KR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448020-D1BB-4026-93FB-145DAF25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705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Looking around PyCharm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ko-KR" b="1" dirty="0"/>
              <a:t>Create a new project</a:t>
            </a:r>
            <a:endParaRPr lang="en-US" altLang="ko-K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B0A3-3A9F-4FE2-8CB7-6573BDC4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72585A-1F99-4FBE-B7DA-902FAE930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152" y="2370078"/>
            <a:ext cx="7559695" cy="435139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6AE82EE-0E6D-4ABE-A25B-0DEBD1588B54}"/>
              </a:ext>
            </a:extLst>
          </p:cNvPr>
          <p:cNvSpPr/>
          <p:nvPr/>
        </p:nvSpPr>
        <p:spPr>
          <a:xfrm>
            <a:off x="5572897" y="4053015"/>
            <a:ext cx="2397211" cy="4324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4B4A629-F5E6-47FE-8B68-FCB1762A3579}"/>
              </a:ext>
            </a:extLst>
          </p:cNvPr>
          <p:cNvSpPr/>
          <p:nvPr/>
        </p:nvSpPr>
        <p:spPr>
          <a:xfrm>
            <a:off x="2316152" y="3373130"/>
            <a:ext cx="3021966" cy="4324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163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Looking around PyCharm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B0A3-3A9F-4FE2-8CB7-6573BDC4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EC80F-98D2-45D0-B4E9-ECF778CD6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873" y="1535379"/>
            <a:ext cx="7490254" cy="51860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092D8C-7D2E-4449-88CA-A609D0758C31}"/>
              </a:ext>
            </a:extLst>
          </p:cNvPr>
          <p:cNvSpPr/>
          <p:nvPr/>
        </p:nvSpPr>
        <p:spPr>
          <a:xfrm>
            <a:off x="2384853" y="1983612"/>
            <a:ext cx="1964725" cy="16616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37F1DE-1773-4903-A87E-340C7648C414}"/>
              </a:ext>
            </a:extLst>
          </p:cNvPr>
          <p:cNvSpPr txBox="1"/>
          <p:nvPr/>
        </p:nvSpPr>
        <p:spPr>
          <a:xfrm>
            <a:off x="1314553" y="3645243"/>
            <a:ext cx="2407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Project directory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7C2E14-FA75-4529-A3A3-0E389BC6FC15}"/>
              </a:ext>
            </a:extLst>
          </p:cNvPr>
          <p:cNvSpPr/>
          <p:nvPr/>
        </p:nvSpPr>
        <p:spPr>
          <a:xfrm>
            <a:off x="4817074" y="2236573"/>
            <a:ext cx="4990073" cy="44849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5D118-0DBA-4A24-9A6D-B571D8BC5149}"/>
              </a:ext>
            </a:extLst>
          </p:cNvPr>
          <p:cNvSpPr txBox="1"/>
          <p:nvPr/>
        </p:nvSpPr>
        <p:spPr>
          <a:xfrm>
            <a:off x="9841127" y="6465046"/>
            <a:ext cx="2407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Code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32EE8B-1422-404F-B95E-C2DAFB03B8DB}"/>
              </a:ext>
            </a:extLst>
          </p:cNvPr>
          <p:cNvSpPr/>
          <p:nvPr/>
        </p:nvSpPr>
        <p:spPr>
          <a:xfrm>
            <a:off x="7706497" y="1756082"/>
            <a:ext cx="2117123" cy="2791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D62977-1BA9-431F-88C8-27C976481E51}"/>
              </a:ext>
            </a:extLst>
          </p:cNvPr>
          <p:cNvSpPr txBox="1"/>
          <p:nvPr/>
        </p:nvSpPr>
        <p:spPr>
          <a:xfrm>
            <a:off x="9841127" y="1521411"/>
            <a:ext cx="2407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Running / Debugging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723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Printing “Hello, World!”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ko-KR" b="1" dirty="0"/>
              <a:t>Erase all and write this:</a:t>
            </a:r>
          </a:p>
          <a:p>
            <a:endParaRPr lang="en-US" altLang="ko-KR" b="1" dirty="0"/>
          </a:p>
          <a:p>
            <a:r>
              <a:rPr lang="en-US" altLang="ko-KR" b="1" dirty="0"/>
              <a:t>Right-click and Run ‘main’</a:t>
            </a:r>
          </a:p>
          <a:p>
            <a:endParaRPr lang="en-US" altLang="ko-KR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B0A3-3A9F-4FE2-8CB7-6573BDC4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156DC3F-9A8D-45BB-BB04-DE2DFD0A5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143" y="2336317"/>
            <a:ext cx="2499595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Hello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, World!"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E9CB94-EDEF-4600-AEC1-76ACFB60D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142" y="3429000"/>
            <a:ext cx="5408631" cy="281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9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Printing “Hello, World!”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ko-KR" b="1" dirty="0"/>
              <a:t>Was it successful?</a:t>
            </a:r>
          </a:p>
          <a:p>
            <a:endParaRPr lang="en-US" altLang="ko-KR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B0A3-3A9F-4FE2-8CB7-6573BDC4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888A67-3F8B-47C6-B377-23F444754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685" y="2566411"/>
            <a:ext cx="8294629" cy="222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84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Basic Concepts [1]</a:t>
            </a:r>
            <a:endParaRPr lang="ko-KR" alt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448020-D1BB-4026-93FB-145DAF25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81E9A2-07D8-44A7-9285-066D6093E0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457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Programming</a:t>
            </a:r>
            <a:endParaRPr lang="ko-KR" alt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DFAB9-A5C6-4CA4-AB46-FDB4982C9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It matters to all of us today</a:t>
            </a:r>
            <a:endParaRPr lang="ko-KR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2A18A-8A08-4B81-8C41-2D296FF1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011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onsolas" panose="020B0609020204030204" pitchFamily="49" charset="0"/>
              </a:rPr>
              <a:t>print() </a:t>
            </a:r>
            <a:r>
              <a:rPr lang="en-US" altLang="ko-KR" b="1" dirty="0"/>
              <a:t>Function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7746"/>
          </a:xfrm>
        </p:spPr>
        <p:txBody>
          <a:bodyPr/>
          <a:lstStyle/>
          <a:p>
            <a:r>
              <a:rPr lang="en-US" altLang="ko-KR" b="1" dirty="0"/>
              <a:t>Almost everything can be printed out by </a:t>
            </a:r>
            <a:r>
              <a:rPr lang="en-US" altLang="ko-KR" b="1" dirty="0">
                <a:latin typeface="Consolas" panose="020B0609020204030204" pitchFamily="49" charset="0"/>
              </a:rPr>
              <a:t>print()</a:t>
            </a:r>
            <a:r>
              <a:rPr lang="en-US" altLang="ko-KR" b="1" dirty="0"/>
              <a:t> function</a:t>
            </a:r>
          </a:p>
          <a:p>
            <a:endParaRPr lang="en-US" altLang="ko-KR" b="1" dirty="0"/>
          </a:p>
          <a:p>
            <a:r>
              <a:rPr lang="en-US" altLang="ko-KR" b="1" dirty="0"/>
              <a:t>We should be able to use this function to see our code’s result.</a:t>
            </a:r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E585D-50CE-42F1-8E4A-555490F7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1EAA0FF-2D7D-442A-A102-587606DBBB62}"/>
              </a:ext>
            </a:extLst>
          </p:cNvPr>
          <p:cNvSpPr txBox="1">
            <a:spLocks/>
          </p:cNvSpPr>
          <p:nvPr/>
        </p:nvSpPr>
        <p:spPr>
          <a:xfrm>
            <a:off x="0" y="5065485"/>
            <a:ext cx="12192000" cy="1427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6600" b="1" dirty="0">
                <a:latin typeface="Consolas" panose="020B0609020204030204" pitchFamily="49" charset="0"/>
              </a:rPr>
              <a:t>print(</a:t>
            </a:r>
            <a:r>
              <a:rPr lang="en-US" altLang="ko-KR" sz="6600" b="1" dirty="0">
                <a:solidFill>
                  <a:srgbClr val="FF0000"/>
                </a:solidFill>
                <a:latin typeface="Consolas" panose="020B0609020204030204" pitchFamily="49" charset="0"/>
              </a:rPr>
              <a:t>contents</a:t>
            </a:r>
            <a:r>
              <a:rPr lang="en-US" altLang="ko-KR" sz="6600" b="1" dirty="0">
                <a:latin typeface="Consolas" panose="020B0609020204030204" pitchFamily="49" charset="0"/>
              </a:rPr>
              <a:t>)</a:t>
            </a:r>
          </a:p>
          <a:p>
            <a:endParaRPr lang="en-US" altLang="ko-KR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734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onsolas" panose="020B0609020204030204" pitchFamily="49" charset="0"/>
              </a:rPr>
              <a:t>print() </a:t>
            </a:r>
            <a:r>
              <a:rPr lang="en-US" altLang="ko-KR" b="1" dirty="0"/>
              <a:t>Function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86490"/>
          </a:xfrm>
        </p:spPr>
        <p:txBody>
          <a:bodyPr>
            <a:normAutofit/>
          </a:bodyPr>
          <a:lstStyle/>
          <a:p>
            <a:r>
              <a:rPr lang="en-US" altLang="ko-KR" b="1" dirty="0"/>
              <a:t>Note that:</a:t>
            </a:r>
          </a:p>
          <a:p>
            <a:pPr lvl="1"/>
            <a:r>
              <a:rPr lang="en-US" altLang="ko-KR" dirty="0"/>
              <a:t>Contents can be variable, value, or expression</a:t>
            </a:r>
          </a:p>
          <a:p>
            <a:pPr lvl="1"/>
            <a:r>
              <a:rPr lang="en-US" altLang="ko-KR" dirty="0"/>
              <a:t>We can print multiple things, with “,”</a:t>
            </a:r>
          </a:p>
          <a:p>
            <a:pPr lvl="2"/>
            <a:r>
              <a:rPr lang="en-US" altLang="ko-KR" dirty="0">
                <a:latin typeface="Consolas" panose="020B0609020204030204" pitchFamily="49" charset="0"/>
              </a:rPr>
              <a:t>print(10, 20, 30)</a:t>
            </a:r>
          </a:p>
          <a:p>
            <a:endParaRPr lang="en-US" altLang="ko-KR" b="1" dirty="0"/>
          </a:p>
          <a:p>
            <a:r>
              <a:rPr lang="en-US" altLang="ko-KR" b="1" dirty="0"/>
              <a:t>Practice yourself!</a:t>
            </a:r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E585D-50CE-42F1-8E4A-555490F7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453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Variables [1] 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Variable is a name containing some value.</a:t>
            </a:r>
          </a:p>
          <a:p>
            <a:endParaRPr lang="en-US" altLang="ko-KR" b="1" dirty="0"/>
          </a:p>
          <a:p>
            <a:r>
              <a:rPr lang="en-US" altLang="ko-KR" b="1" dirty="0"/>
              <a:t>For example,           is a variable named “x”, containing a value, 150.</a:t>
            </a:r>
          </a:p>
          <a:p>
            <a:endParaRPr lang="en-US" altLang="ko-KR" b="1" dirty="0"/>
          </a:p>
          <a:p>
            <a:r>
              <a:rPr lang="en-US" altLang="ko-KR" b="1" dirty="0"/>
              <a:t>It can contain various type of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E585D-50CE-42F1-8E4A-555490F7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A4287FA-E165-40F3-B71B-B204A40A6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486" y="2901353"/>
            <a:ext cx="1031051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150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470BE7-388E-472F-8C78-4922B9F73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23" y="4756667"/>
            <a:ext cx="2004681" cy="120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425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Variables [2] 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How can we use variable?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From this, we can know:</a:t>
            </a:r>
          </a:p>
          <a:p>
            <a:pPr lvl="1"/>
            <a:r>
              <a:rPr lang="en-US" altLang="ko-KR" dirty="0"/>
              <a:t>Variable can be reused</a:t>
            </a:r>
          </a:p>
          <a:p>
            <a:pPr lvl="1"/>
            <a:r>
              <a:rPr lang="en-US" altLang="ko-KR" dirty="0"/>
              <a:t>The value in a variable can be changed</a:t>
            </a:r>
          </a:p>
          <a:p>
            <a:pPr lvl="1"/>
            <a:endParaRPr lang="en-US" altLang="ko-KR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E585D-50CE-42F1-8E4A-555490F7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E1A201-23AB-496A-BBC7-5484148B0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546" y="2245670"/>
            <a:ext cx="4385426" cy="20240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F1E2AD-5744-430A-B757-DA1441389CD0}"/>
              </a:ext>
            </a:extLst>
          </p:cNvPr>
          <p:cNvSpPr txBox="1"/>
          <p:nvPr/>
        </p:nvSpPr>
        <p:spPr>
          <a:xfrm>
            <a:off x="3092994" y="2245670"/>
            <a:ext cx="4614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We must declare the variable before use!!!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40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FFE3-24B1-492D-A83A-11339B50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Data Types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0BF2-BCC5-4CAA-AD94-A9CC1970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Many kinds of data types are supported in Python</a:t>
            </a:r>
          </a:p>
          <a:p>
            <a:pPr lvl="1"/>
            <a:r>
              <a:rPr lang="en-US" altLang="ko-KR" dirty="0"/>
              <a:t>Integer (int)</a:t>
            </a:r>
          </a:p>
          <a:p>
            <a:pPr lvl="1"/>
            <a:r>
              <a:rPr lang="en-US" altLang="ko-KR" dirty="0"/>
              <a:t>Float (float)</a:t>
            </a:r>
          </a:p>
          <a:p>
            <a:pPr lvl="1"/>
            <a:r>
              <a:rPr lang="en-US" altLang="ko-KR" dirty="0"/>
              <a:t>Boolean (bool)</a:t>
            </a:r>
          </a:p>
          <a:p>
            <a:pPr lvl="1"/>
            <a:r>
              <a:rPr lang="en-US" altLang="ko-KR" dirty="0"/>
              <a:t>String (str)</a:t>
            </a:r>
          </a:p>
          <a:p>
            <a:pPr lvl="1"/>
            <a:r>
              <a:rPr lang="en-US" altLang="ko-KR" dirty="0"/>
              <a:t>List / Tuple / Set (list, tuple, set)</a:t>
            </a:r>
          </a:p>
          <a:p>
            <a:pPr lvl="1"/>
            <a:r>
              <a:rPr lang="en-US" altLang="ko-KR" dirty="0"/>
              <a:t>Dictionary (</a:t>
            </a:r>
            <a:r>
              <a:rPr lang="en-US" altLang="ko-KR" dirty="0" err="1"/>
              <a:t>dict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Bytes (bytes)</a:t>
            </a:r>
          </a:p>
          <a:p>
            <a:pPr lvl="1"/>
            <a:r>
              <a:rPr lang="en-US" altLang="ko-KR" dirty="0"/>
              <a:t>Complex (complex)</a:t>
            </a:r>
          </a:p>
          <a:p>
            <a:pPr lvl="1"/>
            <a:r>
              <a:rPr lang="en-US" altLang="ko-KR" dirty="0"/>
              <a:t>…</a:t>
            </a:r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999AF-CE84-4362-AE57-DFE89A47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97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FFE3-24B1-492D-A83A-11339B50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Numeric Types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0BF2-BCC5-4CAA-AD94-A9CC1970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Integer, float and complex are numeric type data</a:t>
            </a:r>
          </a:p>
          <a:p>
            <a:endParaRPr lang="en-US" altLang="ko-KR" b="1" dirty="0"/>
          </a:p>
          <a:p>
            <a:r>
              <a:rPr lang="en-US" altLang="ko-KR" b="1" dirty="0"/>
              <a:t>Basic arithmetic operations are supported (if valid)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999AF-CE84-4362-AE57-DFE89A47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E0405C-1140-444C-AFC5-338ED38F2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287" y="3429000"/>
            <a:ext cx="5812184" cy="20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625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FFE3-24B1-492D-A83A-11339B50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Boolean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0BF2-BCC5-4CAA-AD94-A9CC1970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Basically, </a:t>
            </a:r>
            <a:r>
              <a:rPr lang="en-US" altLang="ko-KR" b="1" dirty="0" err="1"/>
              <a:t>boolean</a:t>
            </a:r>
            <a:r>
              <a:rPr lang="en-US" altLang="ko-KR" b="1" dirty="0"/>
              <a:t> type can have two types of value</a:t>
            </a:r>
          </a:p>
          <a:p>
            <a:pPr lvl="1"/>
            <a:r>
              <a:rPr lang="en-US" altLang="ko-KR" dirty="0"/>
              <a:t>True: Equivalent to non-zero number</a:t>
            </a:r>
          </a:p>
          <a:p>
            <a:pPr lvl="1"/>
            <a:r>
              <a:rPr lang="en-US" altLang="ko-KR" dirty="0"/>
              <a:t>False: Equivalent to zero</a:t>
            </a:r>
          </a:p>
          <a:p>
            <a:endParaRPr lang="en-US" altLang="ko-KR" dirty="0"/>
          </a:p>
          <a:p>
            <a:r>
              <a:rPr lang="en-US" altLang="ko-KR" b="1" dirty="0"/>
              <a:t>The result of comparison expression is Boolean</a:t>
            </a:r>
          </a:p>
          <a:p>
            <a:endParaRPr lang="en-US" altLang="ko-KR" b="1" dirty="0"/>
          </a:p>
          <a:p>
            <a:endParaRPr lang="en-US" altLang="ko-KR" dirty="0"/>
          </a:p>
          <a:p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999AF-CE84-4362-AE57-DFE89A47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5A546E-9C93-4F09-9466-2F91A44CB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499" y="4136363"/>
            <a:ext cx="3079447" cy="10307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1AD42E-6A4D-476A-B653-F93EA2C0B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016" y="4136363"/>
            <a:ext cx="5423184" cy="243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52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FFE3-24B1-492D-A83A-11339B50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String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0BF2-BCC5-4CAA-AD94-A9CC1970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We can use ‘ ’, “ ”, or ‘’’ ‘’’ to represent string</a:t>
            </a:r>
          </a:p>
          <a:p>
            <a:pPr lvl="1"/>
            <a:r>
              <a:rPr lang="en-US" altLang="ko-KR" dirty="0"/>
              <a:t>‘’’ ‘’’ is for multiple-line string</a:t>
            </a:r>
          </a:p>
          <a:p>
            <a:endParaRPr lang="en-US" altLang="ko-KR" dirty="0"/>
          </a:p>
          <a:p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999AF-CE84-4362-AE57-DFE89A47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2BE7D-1F20-4605-B600-EE4FAB0E0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09" y="2755012"/>
            <a:ext cx="6162012" cy="227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98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FFE3-24B1-492D-A83A-11339B50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String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0BF2-BCC5-4CAA-AD94-A9CC1970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String can be added and repeated with + and *</a:t>
            </a:r>
          </a:p>
          <a:p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999AF-CE84-4362-AE57-DFE89A47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AB8FDE-1D0F-469D-9476-DC935FE85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18" y="2305031"/>
            <a:ext cx="4822797" cy="9751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229FA0-89F6-4B00-B3D1-7D17AE603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218" y="3442360"/>
            <a:ext cx="8147148" cy="260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028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FFE3-24B1-492D-A83A-11339B50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List / Tuple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0BF2-BCC5-4CAA-AD94-A9CC1970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List / tuple can contain multiple items</a:t>
            </a:r>
          </a:p>
          <a:p>
            <a:pPr lvl="1"/>
            <a:r>
              <a:rPr lang="en-US" altLang="ko-KR" dirty="0"/>
              <a:t>Ex) (1, 2, 3, 4, 5), (“a”, “</a:t>
            </a:r>
            <a:r>
              <a:rPr lang="en-US" altLang="ko-KR" dirty="0" err="1"/>
              <a:t>bc</a:t>
            </a:r>
            <a:r>
              <a:rPr lang="en-US" altLang="ko-KR" dirty="0"/>
              <a:t>”, “def”)</a:t>
            </a:r>
          </a:p>
          <a:p>
            <a:endParaRPr lang="en-US" altLang="ko-KR" dirty="0"/>
          </a:p>
          <a:p>
            <a:r>
              <a:rPr lang="en-US" altLang="ko-KR" b="1" dirty="0"/>
              <a:t>The only difference between these is:</a:t>
            </a:r>
          </a:p>
          <a:p>
            <a:pPr lvl="1"/>
            <a:r>
              <a:rPr lang="en-US" altLang="ko-KR" dirty="0"/>
              <a:t>List uses [(item1), (item2), …] and </a:t>
            </a:r>
            <a:r>
              <a:rPr lang="en-US" altLang="ko-KR" b="1" dirty="0"/>
              <a:t>mutable</a:t>
            </a:r>
          </a:p>
          <a:p>
            <a:pPr lvl="1"/>
            <a:r>
              <a:rPr lang="en-US" altLang="ko-KR" dirty="0"/>
              <a:t>Tuple uses ((item1), (item2), …) and </a:t>
            </a:r>
            <a:r>
              <a:rPr lang="en-US" altLang="ko-KR" b="1" dirty="0"/>
              <a:t>immutable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999AF-CE84-4362-AE57-DFE89A47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330B4B-16F3-4775-968B-B1E160563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124" y="4543611"/>
            <a:ext cx="6694159" cy="88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6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Programming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What is programming?</a:t>
            </a:r>
            <a:endParaRPr lang="ko-KR" alt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C15F8-6BC4-4F6D-805A-69F9AD32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6444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FFE3-24B1-492D-A83A-11339B50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List / Tuple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0BF2-BCC5-4CAA-AD94-A9CC1970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They can have any type of item</a:t>
            </a:r>
          </a:p>
          <a:p>
            <a:pPr lvl="1"/>
            <a:r>
              <a:rPr lang="en-US" altLang="ko-KR" dirty="0"/>
              <a:t>Even if the item is list/tuple! (nested)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 list/tuple can have different kinds of items: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999AF-CE84-4362-AE57-DFE89A47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3DC51F-9272-44EA-9ED0-3DA7CB7CB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356" y="2647033"/>
            <a:ext cx="5060730" cy="350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263064-3A40-4FD1-B784-4902CEDAB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356" y="3472070"/>
            <a:ext cx="6980244" cy="30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793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FFE3-24B1-492D-A83A-11339B50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List / Tuple [3]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0BF2-BCC5-4CAA-AD94-A9CC1970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We can get </a:t>
            </a:r>
            <a:r>
              <a:rPr lang="en-US" altLang="ko-KR" b="1" dirty="0" err="1"/>
              <a:t>i-th</a:t>
            </a:r>
            <a:r>
              <a:rPr lang="en-US" altLang="ko-KR" b="1" dirty="0"/>
              <a:t> item from list / tuple (indexing)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b="1" dirty="0"/>
              <a:t>Note that the index starts at 0, not 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999AF-CE84-4362-AE57-DFE89A47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7E9BFA-DA21-4BAF-A7AB-62DF1A5AE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80" y="2363089"/>
            <a:ext cx="4491622" cy="7719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E4778D-5749-4C38-8067-5644687A8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981" y="3163008"/>
            <a:ext cx="4491622" cy="11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74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FFE3-24B1-492D-A83A-11339B50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List / Tuple [4]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0BF2-BCC5-4CAA-AD94-A9CC1970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We can modify the item of list (not tuple)</a:t>
            </a:r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999AF-CE84-4362-AE57-DFE89A47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A92CF4-CAE2-46E2-9F60-7D56ED119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114" y="2317539"/>
            <a:ext cx="3592029" cy="9714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CAAD68-36B7-4612-B441-4FF2312C3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530" y="2330571"/>
            <a:ext cx="5925070" cy="9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515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FFE3-24B1-492D-A83A-11339B50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List / Tuple [5]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0BF2-BCC5-4CAA-AD94-A9CC1970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We can index multiple items (slicing)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Note that </a:t>
            </a:r>
            <a:r>
              <a:rPr lang="en-US" altLang="ko-KR" b="1" dirty="0" err="1">
                <a:latin typeface="Consolas" panose="020B0609020204030204" pitchFamily="49" charset="0"/>
              </a:rPr>
              <a:t>my_list</a:t>
            </a:r>
            <a:r>
              <a:rPr lang="en-US" altLang="ko-KR" b="1" dirty="0">
                <a:latin typeface="Consolas" panose="020B0609020204030204" pitchFamily="49" charset="0"/>
              </a:rPr>
              <a:t>[7] </a:t>
            </a:r>
            <a:r>
              <a:rPr lang="en-US" altLang="ko-KR" b="1" dirty="0"/>
              <a:t>was not included</a:t>
            </a:r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999AF-CE84-4362-AE57-DFE89A47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63C6A4A-F58A-4813-833D-C5F250139976}" type="slidenum">
              <a:rPr lang="ko-KR" altLang="en-US" smtClean="0"/>
              <a:t>43</a:t>
            </a:fld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DC5988-BD91-441B-BFC4-2392152C4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06" y="2537078"/>
            <a:ext cx="7676899" cy="8919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366956-83BD-4892-9052-ADB129897B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53917"/>
          <a:stretch/>
        </p:blipFill>
        <p:spPr>
          <a:xfrm>
            <a:off x="1095306" y="3608387"/>
            <a:ext cx="7676899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774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4FED4-A357-4D39-9FEE-C021E4E8D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Notes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FE66E-64A0-44DB-8F43-53A9AAFA2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Detailed explanation is in supporting material</a:t>
            </a:r>
          </a:p>
          <a:p>
            <a:endParaRPr lang="en-US" altLang="ko-KR" b="1" dirty="0"/>
          </a:p>
          <a:p>
            <a:r>
              <a:rPr lang="en-US" altLang="ko-KR" b="1" dirty="0"/>
              <a:t>It is important to try and practice yourself!</a:t>
            </a:r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A560A-D019-4580-9610-10A6B649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1473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5EF3-5052-43AB-8B0C-088411CC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Some Important Functions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2C6A9-FBC4-4283-8FDD-123A87B7C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Before we learn about function, we should know some of important functions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print():</a:t>
            </a:r>
            <a:r>
              <a:rPr lang="en-US" altLang="ko-KR" dirty="0"/>
              <a:t> already covered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input(): </a:t>
            </a:r>
            <a:r>
              <a:rPr lang="en-US" altLang="ko-KR" dirty="0"/>
              <a:t>get the input from user (in console)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int(), str(), list()</a:t>
            </a:r>
            <a:r>
              <a:rPr lang="en-US" altLang="ko-KR" dirty="0"/>
              <a:t>, …: change the type</a:t>
            </a:r>
          </a:p>
          <a:p>
            <a:pPr lvl="1"/>
            <a:r>
              <a:rPr lang="en-US" altLang="ko-KR" dirty="0" err="1">
                <a:latin typeface="Consolas" panose="020B0609020204030204" pitchFamily="49" charset="0"/>
              </a:rPr>
              <a:t>len</a:t>
            </a:r>
            <a:r>
              <a:rPr lang="en-US" altLang="ko-KR" dirty="0">
                <a:latin typeface="Consolas" panose="020B0609020204030204" pitchFamily="49" charset="0"/>
              </a:rPr>
              <a:t>(): </a:t>
            </a:r>
            <a:r>
              <a:rPr lang="en-US" altLang="ko-KR" dirty="0"/>
              <a:t>get the length of list, tuple, string, etc.</a:t>
            </a:r>
          </a:p>
          <a:p>
            <a:pPr lvl="1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6B158-EC4F-4426-BC50-A7C15FDD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2309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5EF3-5052-43AB-8B0C-088411CC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onsolas" panose="020B0609020204030204" pitchFamily="49" charset="0"/>
              </a:rPr>
              <a:t>input()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2C6A9-FBC4-4283-8FDD-123A87B7C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 can get the input from user</a:t>
            </a:r>
          </a:p>
          <a:p>
            <a:endParaRPr lang="en-US" altLang="ko-KR" b="1" dirty="0"/>
          </a:p>
          <a:p>
            <a:r>
              <a:rPr lang="en-US" altLang="ko-KR" b="1" dirty="0"/>
              <a:t>Basic use: input((message))</a:t>
            </a:r>
          </a:p>
          <a:p>
            <a:pPr lvl="1"/>
            <a:r>
              <a:rPr lang="en-US" altLang="ko-KR" dirty="0"/>
              <a:t>Message can be omitted</a:t>
            </a:r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6B158-EC4F-4426-BC50-A7C15FDD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6724A-961E-42B5-B823-CA15AFF64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738" y="3746483"/>
            <a:ext cx="6061462" cy="6049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60B367-6483-4115-86C7-4AD11AEC1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738" y="4467682"/>
            <a:ext cx="6061462" cy="8765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37B58B-7B86-4854-AA93-6A44594D8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738" y="5491584"/>
            <a:ext cx="4260291" cy="120948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71D130-6C91-420A-B69E-33A4ED750200}"/>
              </a:ext>
            </a:extLst>
          </p:cNvPr>
          <p:cNvSpPr txBox="1">
            <a:spLocks/>
          </p:cNvSpPr>
          <p:nvPr/>
        </p:nvSpPr>
        <p:spPr>
          <a:xfrm>
            <a:off x="6995887" y="4905934"/>
            <a:ext cx="9314542" cy="4118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Write and then enter!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1626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5EF3-5052-43AB-8B0C-088411CC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onsolas" panose="020B0609020204030204" pitchFamily="49" charset="0"/>
              </a:rPr>
              <a:t>int(), str(), list(), …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2C6A9-FBC4-4283-8FDD-123A87B7C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If possible, we can change the type of value / variable</a:t>
            </a:r>
            <a:endParaRPr lang="en-US" altLang="ko-KR" dirty="0"/>
          </a:p>
          <a:p>
            <a:pPr lvl="1"/>
            <a:r>
              <a:rPr lang="en-US" altLang="ko-KR" dirty="0"/>
              <a:t>For example, we may want to take “121” as an integer, but it is string…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This may cause an error</a:t>
            </a:r>
          </a:p>
          <a:p>
            <a:endParaRPr lang="en-US" altLang="ko-KR" dirty="0"/>
          </a:p>
          <a:p>
            <a:r>
              <a:rPr lang="en-US" altLang="ko-KR" b="1" dirty="0">
                <a:latin typeface="Consolas" panose="020B0609020204030204" pitchFamily="49" charset="0"/>
              </a:rPr>
              <a:t>int() </a:t>
            </a:r>
            <a:r>
              <a:rPr lang="en-US" altLang="ko-KR" b="1" dirty="0"/>
              <a:t>function can be remedy in this situation</a:t>
            </a:r>
          </a:p>
          <a:p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6B158-EC4F-4426-BC50-A7C15FDD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6EAA75-9302-42C0-9642-A48A4CA89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281" y="3002633"/>
            <a:ext cx="3823088" cy="4263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A239AE-2225-4CCB-A565-FFBD65CA0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281" y="4915072"/>
            <a:ext cx="4631231" cy="4263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E53657-B760-47B4-825F-12ABD3BBC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281" y="5558155"/>
            <a:ext cx="4643405" cy="70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036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5EF3-5052-43AB-8B0C-088411CC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Consolas" panose="020B0609020204030204" pitchFamily="49" charset="0"/>
              </a:rPr>
              <a:t>len</a:t>
            </a:r>
            <a:r>
              <a:rPr lang="en-US" altLang="ko-KR" b="1" dirty="0">
                <a:latin typeface="Consolas" panose="020B0609020204030204" pitchFamily="49" charset="0"/>
              </a:rPr>
              <a:t>()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2C6A9-FBC4-4283-8FDD-123A87B7C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 may want to know the “length” of list or string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How about this?</a:t>
            </a:r>
          </a:p>
          <a:p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6B158-EC4F-4426-BC50-A7C15FDD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2BEEE-739C-41B6-9B4B-B349DF2D6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37" y="2345178"/>
            <a:ext cx="6731808" cy="16561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D76690-A51B-47C4-87FA-CF5ADDB0A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37" y="4139860"/>
            <a:ext cx="6731808" cy="9863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8E5ABC-24E5-425F-8EB2-9E90111BD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37" y="5903870"/>
            <a:ext cx="5293167" cy="74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348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Conditionals: </a:t>
            </a:r>
            <a:r>
              <a:rPr lang="en-US" altLang="ko-KR" b="1" dirty="0">
                <a:latin typeface="Consolas" panose="020B0609020204030204" pitchFamily="49" charset="0"/>
              </a:rPr>
              <a:t>if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We</a:t>
            </a:r>
            <a:r>
              <a:rPr lang="ko-KR" altLang="en-US" b="1" dirty="0"/>
              <a:t> </a:t>
            </a:r>
            <a:r>
              <a:rPr lang="en-US" altLang="ko-KR" b="1" dirty="0"/>
              <a:t>can</a:t>
            </a:r>
            <a:r>
              <a:rPr lang="ko-KR" altLang="en-US" b="1" dirty="0"/>
              <a:t> </a:t>
            </a:r>
            <a:r>
              <a:rPr lang="en-US" altLang="ko-KR" b="1" dirty="0"/>
              <a:t>execute different code according to the condition</a:t>
            </a:r>
          </a:p>
          <a:p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b="1" dirty="0"/>
              <a:t>  if (condition1):</a:t>
            </a:r>
          </a:p>
          <a:p>
            <a:pPr marL="0" indent="0">
              <a:buNone/>
            </a:pPr>
            <a:r>
              <a:rPr lang="en-US" altLang="ko-KR" sz="1600" b="1" dirty="0"/>
              <a:t>        (code_1)</a:t>
            </a:r>
          </a:p>
          <a:p>
            <a:pPr marL="0" indent="0">
              <a:buNone/>
            </a:pPr>
            <a:r>
              <a:rPr lang="en-US" altLang="ko-KR" sz="1600" b="1" dirty="0"/>
              <a:t>  </a:t>
            </a:r>
            <a:r>
              <a:rPr lang="en-US" altLang="ko-KR" sz="1600" b="1" dirty="0" err="1"/>
              <a:t>elif</a:t>
            </a:r>
            <a:r>
              <a:rPr lang="en-US" altLang="ko-KR" sz="1600" b="1" dirty="0"/>
              <a:t> (codition2):</a:t>
            </a:r>
          </a:p>
          <a:p>
            <a:pPr marL="0" indent="0">
              <a:buNone/>
            </a:pPr>
            <a:r>
              <a:rPr lang="en-US" altLang="ko-KR" sz="1600" b="1" dirty="0"/>
              <a:t>        (code_2)</a:t>
            </a:r>
          </a:p>
          <a:p>
            <a:pPr marL="0" indent="0">
              <a:buNone/>
            </a:pPr>
            <a:r>
              <a:rPr lang="en-US" altLang="ko-KR" sz="1600" b="1" dirty="0"/>
              <a:t>  </a:t>
            </a:r>
            <a:r>
              <a:rPr lang="en-US" altLang="ko-KR" sz="1600" b="1" dirty="0" err="1"/>
              <a:t>elif</a:t>
            </a:r>
            <a:r>
              <a:rPr lang="en-US" altLang="ko-KR" sz="1600" b="1" dirty="0"/>
              <a:t> (condition3):</a:t>
            </a:r>
          </a:p>
          <a:p>
            <a:pPr marL="0" indent="0">
              <a:buNone/>
            </a:pPr>
            <a:r>
              <a:rPr lang="en-US" altLang="ko-KR" sz="1600" b="1" dirty="0"/>
              <a:t>        (code_3)</a:t>
            </a:r>
          </a:p>
          <a:p>
            <a:pPr marL="0" indent="0">
              <a:buNone/>
            </a:pPr>
            <a:r>
              <a:rPr lang="ko-KR" altLang="en-US" sz="1600" b="1" dirty="0"/>
              <a:t>  </a:t>
            </a:r>
            <a:r>
              <a:rPr lang="en-US" altLang="ko-KR" sz="1600" b="1" dirty="0"/>
              <a:t>…</a:t>
            </a:r>
          </a:p>
          <a:p>
            <a:pPr marL="0" indent="0">
              <a:buNone/>
            </a:pPr>
            <a:r>
              <a:rPr lang="en-US" altLang="ko-KR" sz="1600" b="1" dirty="0"/>
              <a:t>  else:</a:t>
            </a:r>
          </a:p>
          <a:p>
            <a:pPr marL="0" indent="0">
              <a:buNone/>
            </a:pPr>
            <a:r>
              <a:rPr lang="en-US" altLang="ko-KR" sz="1600" b="1" dirty="0"/>
              <a:t>        (</a:t>
            </a:r>
            <a:r>
              <a:rPr lang="en-US" altLang="ko-KR" sz="1600" b="1" dirty="0" err="1"/>
              <a:t>code_else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E2BBE-CB04-4C47-B221-5987D3ED0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379" y="2742412"/>
            <a:ext cx="4960873" cy="226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7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Programming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Computer does many task for us</a:t>
            </a:r>
          </a:p>
          <a:p>
            <a:pPr lvl="1"/>
            <a:r>
              <a:rPr lang="en-US" altLang="ko-KR" dirty="0"/>
              <a:t>Fast calculation</a:t>
            </a:r>
          </a:p>
          <a:p>
            <a:pPr lvl="1"/>
            <a:r>
              <a:rPr lang="en-US" altLang="ko-KR" dirty="0"/>
              <a:t>Repetitive task</a:t>
            </a:r>
          </a:p>
          <a:p>
            <a:pPr lvl="1"/>
            <a:r>
              <a:rPr lang="en-US" altLang="ko-KR" dirty="0"/>
              <a:t>Automation</a:t>
            </a:r>
          </a:p>
          <a:p>
            <a:pPr lvl="1"/>
            <a:r>
              <a:rPr lang="en-US" altLang="ko-KR" dirty="0"/>
              <a:t>So on…</a:t>
            </a:r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F6FB1-4A61-47FD-B303-3920C2A2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335B6CDE-9F61-43D2-BC22-49FE6604D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00" y="4391330"/>
            <a:ext cx="1965020" cy="1965020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F2ABB8A0-F6F4-4546-B181-426D4ABB8CE6}"/>
              </a:ext>
            </a:extLst>
          </p:cNvPr>
          <p:cNvSpPr/>
          <p:nvPr/>
        </p:nvSpPr>
        <p:spPr>
          <a:xfrm>
            <a:off x="1219199" y="4330383"/>
            <a:ext cx="2986102" cy="1846580"/>
          </a:xfrm>
          <a:prstGeom prst="wedgeEllipseCallout">
            <a:avLst>
              <a:gd name="adj1" fmla="val -32061"/>
              <a:gd name="adj2" fmla="val 6332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Do something!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528C2917-D05C-45D9-A760-54A5D21DA7D2}"/>
              </a:ext>
            </a:extLst>
          </p:cNvPr>
          <p:cNvSpPr/>
          <p:nvPr/>
        </p:nvSpPr>
        <p:spPr>
          <a:xfrm>
            <a:off x="7253770" y="2993053"/>
            <a:ext cx="1356830" cy="1308583"/>
          </a:xfrm>
          <a:prstGeom prst="wedgeEllipseCallout">
            <a:avLst>
              <a:gd name="adj1" fmla="val 13986"/>
              <a:gd name="adj2" fmla="val 659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Here.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28" name="Picture 27" descr="A picture containing shape&#10;&#10;Description automatically generated">
            <a:extLst>
              <a:ext uri="{FF2B5EF4-FFF2-40B4-BE49-F238E27FC236}">
                <a16:creationId xmlns:a16="http://schemas.microsoft.com/office/drawing/2014/main" id="{B8B4584B-3583-4611-B3BF-C669EBE4F9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1427">
            <a:off x="6412830" y="5172193"/>
            <a:ext cx="1218895" cy="12188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05724E8-0938-4096-B6FD-80759689657E}"/>
                  </a:ext>
                </a:extLst>
              </p14:cNvPr>
              <p14:cNvContentPartPr/>
              <p14:nvPr/>
            </p14:nvContentPartPr>
            <p14:xfrm>
              <a:off x="6446160" y="3962160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05724E8-0938-4096-B6FD-8075968965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37520" y="395352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D3E3B0B8-6B49-4387-9FEA-34C4D7BB4E90}"/>
              </a:ext>
            </a:extLst>
          </p:cNvPr>
          <p:cNvSpPr txBox="1"/>
          <p:nvPr/>
        </p:nvSpPr>
        <p:spPr>
          <a:xfrm>
            <a:off x="5787155" y="6297392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Result</a:t>
            </a:r>
            <a:endParaRPr lang="ko-KR" altLang="en-US" sz="2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919A2A-8EF7-4AD2-A11F-0543276CF8C0}"/>
              </a:ext>
            </a:extLst>
          </p:cNvPr>
          <p:cNvSpPr txBox="1"/>
          <p:nvPr/>
        </p:nvSpPr>
        <p:spPr>
          <a:xfrm>
            <a:off x="205145" y="4099550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&lt;ideal&gt;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862591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Loops: </a:t>
            </a:r>
            <a:r>
              <a:rPr lang="en-US" altLang="ko-KR" b="1" dirty="0">
                <a:latin typeface="Consolas" panose="020B0609020204030204" pitchFamily="49" charset="0"/>
              </a:rPr>
              <a:t>while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We can repeat some work, by </a:t>
            </a:r>
            <a:r>
              <a:rPr lang="en-US" altLang="ko-KR" b="1" dirty="0">
                <a:latin typeface="Consolas" panose="020B0609020204030204" pitchFamily="49" charset="0"/>
              </a:rPr>
              <a:t>while</a:t>
            </a:r>
            <a:r>
              <a:rPr lang="en-US" altLang="ko-KR" b="1" dirty="0"/>
              <a:t> and </a:t>
            </a:r>
            <a:r>
              <a:rPr lang="en-US" altLang="ko-KR" b="1" dirty="0">
                <a:latin typeface="Consolas" panose="020B0609020204030204" pitchFamily="49" charset="0"/>
              </a:rPr>
              <a:t>for </a:t>
            </a:r>
            <a:r>
              <a:rPr lang="en-US" altLang="ko-KR" b="1" dirty="0">
                <a:latin typeface="+mn-ea"/>
              </a:rPr>
              <a:t>statement</a:t>
            </a:r>
          </a:p>
          <a:p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b="1" dirty="0"/>
              <a:t>  while (condition):</a:t>
            </a:r>
          </a:p>
          <a:p>
            <a:pPr marL="0" indent="0">
              <a:buNone/>
            </a:pPr>
            <a:r>
              <a:rPr lang="en-US" altLang="ko-KR" sz="1600" b="1" dirty="0"/>
              <a:t>        (code)</a:t>
            </a:r>
            <a:endParaRPr lang="ko-KR" altLang="en-US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50</a:t>
            </a:fld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75DE96-FEF3-42AC-A8AE-0458645E2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866" y="2686628"/>
            <a:ext cx="7329883" cy="13146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2C2D55-3647-47FE-B4E4-64CDBC6A8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866" y="4225719"/>
            <a:ext cx="7329883" cy="233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609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Loops: </a:t>
            </a:r>
            <a:r>
              <a:rPr lang="en-US" altLang="ko-KR" b="1" dirty="0">
                <a:latin typeface="Consolas" panose="020B0609020204030204" pitchFamily="49" charset="0"/>
              </a:rPr>
              <a:t>for </a:t>
            </a:r>
            <a:r>
              <a:rPr lang="en-US" altLang="ko-KR" b="1" dirty="0"/>
              <a:t>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In </a:t>
            </a:r>
            <a:r>
              <a:rPr lang="en-US" altLang="ko-KR" b="1" dirty="0">
                <a:latin typeface="Consolas" panose="020B0609020204030204" pitchFamily="49" charset="0"/>
              </a:rPr>
              <a:t>for</a:t>
            </a:r>
            <a:r>
              <a:rPr lang="en-US" altLang="ko-KR" b="1" dirty="0"/>
              <a:t> statement, an “iterator” traverses given list-like object</a:t>
            </a:r>
          </a:p>
          <a:p>
            <a:pPr lvl="1"/>
            <a:r>
              <a:rPr lang="en-US" altLang="ko-KR" dirty="0"/>
              <a:t>Iterator is a (usually) temporary variable</a:t>
            </a:r>
          </a:p>
          <a:p>
            <a:pPr lvl="1"/>
            <a:r>
              <a:rPr lang="en-US" altLang="ko-KR" dirty="0">
                <a:latin typeface="+mn-ea"/>
              </a:rPr>
              <a:t>The list-like object is called “</a:t>
            </a:r>
            <a:r>
              <a:rPr lang="en-US" altLang="ko-KR" dirty="0" err="1">
                <a:latin typeface="+mn-ea"/>
              </a:rPr>
              <a:t>iterable</a:t>
            </a:r>
            <a:r>
              <a:rPr lang="en-US" altLang="ko-KR" dirty="0">
                <a:latin typeface="+mn-ea"/>
              </a:rPr>
              <a:t>” object</a:t>
            </a:r>
          </a:p>
          <a:p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b="1" dirty="0"/>
              <a:t>  for (iterator) in (</a:t>
            </a:r>
            <a:r>
              <a:rPr lang="en-US" altLang="ko-KR" sz="1600" b="1" dirty="0" err="1"/>
              <a:t>iterable</a:t>
            </a:r>
            <a:r>
              <a:rPr lang="en-US" altLang="ko-KR" sz="1600" b="1" dirty="0"/>
              <a:t>):</a:t>
            </a:r>
          </a:p>
          <a:p>
            <a:pPr marL="0" indent="0">
              <a:buNone/>
            </a:pPr>
            <a:r>
              <a:rPr lang="en-US" altLang="ko-KR" sz="1600" b="1" dirty="0"/>
              <a:t>        (code)</a:t>
            </a:r>
            <a:endParaRPr lang="ko-KR" altLang="en-US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51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A8A20-B2DA-4987-9676-00DF418B0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905" y="3522046"/>
            <a:ext cx="5264560" cy="15620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0A52DF-2395-4003-BA30-80AB66775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905" y="5098389"/>
            <a:ext cx="5264560" cy="146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046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Loops: </a:t>
            </a:r>
            <a:r>
              <a:rPr lang="en-US" altLang="ko-KR" b="1" dirty="0">
                <a:latin typeface="Consolas" panose="020B0609020204030204" pitchFamily="49" charset="0"/>
              </a:rPr>
              <a:t>for </a:t>
            </a:r>
            <a:r>
              <a:rPr lang="en-US" altLang="ko-KR" b="1" dirty="0"/>
              <a:t>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range()</a:t>
            </a:r>
            <a:r>
              <a:rPr lang="en-US" altLang="ko-KR" b="1" dirty="0"/>
              <a:t> function provides a sequence of number</a:t>
            </a:r>
          </a:p>
          <a:p>
            <a:pPr lvl="1"/>
            <a:r>
              <a:rPr lang="en-US" altLang="ko-KR" dirty="0"/>
              <a:t>It is useful for using </a:t>
            </a:r>
            <a:r>
              <a:rPr lang="en-US" altLang="ko-KR" dirty="0">
                <a:latin typeface="Consolas" panose="020B0609020204030204" pitchFamily="49" charset="0"/>
              </a:rPr>
              <a:t>for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>
                <a:latin typeface="+mn-ea"/>
              </a:rPr>
              <a:t>It gives “range” type, it is also </a:t>
            </a:r>
            <a:r>
              <a:rPr lang="en-US" altLang="ko-KR" dirty="0" err="1">
                <a:latin typeface="+mn-ea"/>
              </a:rPr>
              <a:t>iterable</a:t>
            </a:r>
            <a:r>
              <a:rPr lang="en-US" altLang="ko-KR" dirty="0">
                <a:latin typeface="+mn-ea"/>
              </a:rPr>
              <a:t> (list-like)</a:t>
            </a:r>
            <a:endParaRPr lang="en-US" altLang="ko-KR" sz="1600" b="1" dirty="0"/>
          </a:p>
          <a:p>
            <a:pPr marL="0" indent="0" algn="ctr">
              <a:buNone/>
            </a:pPr>
            <a:r>
              <a:rPr lang="en-US" altLang="ko-KR" sz="6000" b="1" dirty="0">
                <a:latin typeface="Consolas" panose="020B0609020204030204" pitchFamily="49" charset="0"/>
              </a:rPr>
              <a:t>range(</a:t>
            </a:r>
            <a:r>
              <a:rPr lang="en-US" altLang="ko-KR" sz="6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start</a:t>
            </a:r>
            <a:r>
              <a:rPr lang="en-US" altLang="ko-KR" sz="6000" b="1" dirty="0" err="1">
                <a:latin typeface="Consolas" panose="020B0609020204030204" pitchFamily="49" charset="0"/>
              </a:rPr>
              <a:t>:</a:t>
            </a:r>
            <a:r>
              <a:rPr lang="en-US" altLang="ko-KR" sz="6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6000" b="1" dirty="0" err="1">
                <a:latin typeface="Consolas" panose="020B0609020204030204" pitchFamily="49" charset="0"/>
              </a:rPr>
              <a:t>:</a:t>
            </a:r>
            <a:r>
              <a:rPr lang="en-US" altLang="ko-KR" sz="6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step</a:t>
            </a:r>
            <a:r>
              <a:rPr lang="en-US" altLang="ko-KR" sz="60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DE1D3A-DC26-48C9-BB6D-9C936DE4D7FD}"/>
              </a:ext>
            </a:extLst>
          </p:cNvPr>
          <p:cNvSpPr txBox="1"/>
          <p:nvPr/>
        </p:nvSpPr>
        <p:spPr>
          <a:xfrm>
            <a:off x="4122056" y="3816628"/>
            <a:ext cx="2191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Starting number</a:t>
            </a:r>
          </a:p>
          <a:p>
            <a:r>
              <a:rPr lang="en-US" altLang="ko-KR" b="1" dirty="0"/>
              <a:t>(can be omitted)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7A0C8-238E-47AA-ACE7-05F6608842CD}"/>
              </a:ext>
            </a:extLst>
          </p:cNvPr>
          <p:cNvSpPr txBox="1"/>
          <p:nvPr/>
        </p:nvSpPr>
        <p:spPr>
          <a:xfrm>
            <a:off x="8610600" y="3816628"/>
            <a:ext cx="2191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step</a:t>
            </a:r>
          </a:p>
          <a:p>
            <a:r>
              <a:rPr lang="en-US" altLang="ko-KR" b="1" dirty="0"/>
              <a:t>(can be omitted)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A178BA-60B4-44F7-BCA7-959CB778ED5D}"/>
              </a:ext>
            </a:extLst>
          </p:cNvPr>
          <p:cNvSpPr txBox="1"/>
          <p:nvPr/>
        </p:nvSpPr>
        <p:spPr>
          <a:xfrm>
            <a:off x="6313713" y="3816628"/>
            <a:ext cx="2296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Ending number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The number, end is not included in the result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D38D78-4875-4F7B-AD50-9ED0CB760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96" y="5395912"/>
            <a:ext cx="5237905" cy="13255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C54EEC-B3F1-4CD8-B202-2319D863B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123" y="5382659"/>
            <a:ext cx="5153134" cy="133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279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Indentation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It matters in Python, unlike other programming languages</a:t>
            </a:r>
          </a:p>
          <a:p>
            <a:endParaRPr lang="en-US" altLang="ko-KR" b="1" dirty="0"/>
          </a:p>
          <a:p>
            <a:r>
              <a:rPr lang="en-US" altLang="ko-KR" b="1" dirty="0"/>
              <a:t>Usually, indent after some statement with “:”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If (condition)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800" dirty="0">
                <a:latin typeface="Consolas" panose="020B0609020204030204" pitchFamily="49" charset="0"/>
              </a:rPr>
              <a:t> / while (condition)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800" dirty="0">
                <a:latin typeface="Consolas" panose="020B0609020204030204" pitchFamily="49" charset="0"/>
              </a:rPr>
              <a:t> / for </a:t>
            </a:r>
            <a:r>
              <a:rPr lang="en-US" altLang="ko-KR" sz="1800" dirty="0" err="1"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latin typeface="Consolas" panose="020B0609020204030204" pitchFamily="49" charset="0"/>
              </a:rPr>
              <a:t> in (</a:t>
            </a:r>
            <a:r>
              <a:rPr lang="en-US" altLang="ko-KR" sz="1800" dirty="0" err="1">
                <a:latin typeface="Consolas" panose="020B0609020204030204" pitchFamily="49" charset="0"/>
              </a:rPr>
              <a:t>iterable</a:t>
            </a:r>
            <a:r>
              <a:rPr lang="en-US" altLang="ko-KR" sz="1800" dirty="0">
                <a:latin typeface="Consolas" panose="020B0609020204030204" pitchFamily="49" charset="0"/>
              </a:rPr>
              <a:t>)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Inappropriate indentation can cause an error</a:t>
            </a:r>
          </a:p>
          <a:p>
            <a:pPr lvl="1"/>
            <a:endParaRPr lang="ko-KR" alt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53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9B396-4E59-4A3B-BFCB-DCE465316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13041"/>
            <a:ext cx="5412390" cy="16988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6CA042-7786-4B64-82C9-12F253BE6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605" y="4613040"/>
            <a:ext cx="4930195" cy="169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875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64E6-C1EF-4236-A96C-21570EA5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Exercises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05DC5-F0E5-42A7-9DEB-D7E5FFEE1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Some exercises for you are in “exercises”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38CDC-AD86-4200-9E8F-CF3557A3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3945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Functions in Programming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520949" cy="4351338"/>
          </a:xfrm>
        </p:spPr>
        <p:txBody>
          <a:bodyPr/>
          <a:lstStyle/>
          <a:p>
            <a:r>
              <a:rPr lang="en-US" altLang="ko-KR" b="1" dirty="0"/>
              <a:t>Functions in programming is slightly different with that in math</a:t>
            </a:r>
          </a:p>
          <a:p>
            <a:pPr lvl="1"/>
            <a:r>
              <a:rPr lang="en-US" altLang="ko-KR" dirty="0"/>
              <a:t>Function in math just give some value</a:t>
            </a:r>
          </a:p>
          <a:p>
            <a:pPr lvl="2"/>
            <a:r>
              <a:rPr lang="en-US" altLang="ko-KR" dirty="0"/>
              <a:t>For example, in f(x) = 2x, f(10) gives 20.</a:t>
            </a:r>
          </a:p>
          <a:p>
            <a:pPr lvl="2"/>
            <a:r>
              <a:rPr lang="en-US" altLang="ko-KR" dirty="0"/>
              <a:t>Just calculation, no side-effects</a:t>
            </a:r>
          </a:p>
          <a:p>
            <a:pPr lvl="1"/>
            <a:r>
              <a:rPr lang="en-US" altLang="ko-KR" dirty="0"/>
              <a:t>Function in programming is a code sequence that does some work</a:t>
            </a:r>
          </a:p>
          <a:p>
            <a:pPr lvl="2"/>
            <a:r>
              <a:rPr lang="en-US" altLang="ko-KR" dirty="0"/>
              <a:t>We can give some value like the function in math</a:t>
            </a:r>
          </a:p>
          <a:p>
            <a:pPr lvl="3"/>
            <a:r>
              <a:rPr lang="en-US" altLang="ko-KR" dirty="0"/>
              <a:t>The value is called “return value”</a:t>
            </a:r>
          </a:p>
          <a:p>
            <a:pPr lvl="2"/>
            <a:r>
              <a:rPr lang="en-US" altLang="ko-KR" dirty="0"/>
              <a:t>We can make some side-effects, other than just calculation</a:t>
            </a:r>
          </a:p>
          <a:p>
            <a:pPr lvl="3"/>
            <a:r>
              <a:rPr lang="en-US" altLang="ko-KR" dirty="0"/>
              <a:t>Print out some message</a:t>
            </a:r>
          </a:p>
          <a:p>
            <a:pPr lvl="3"/>
            <a:r>
              <a:rPr lang="en-US" altLang="ko-KR" dirty="0"/>
              <a:t>Change some variable</a:t>
            </a:r>
          </a:p>
          <a:p>
            <a:pPr lvl="3"/>
            <a:r>
              <a:rPr lang="en-US" altLang="ko-KR" dirty="0"/>
              <a:t>Cause an error</a:t>
            </a:r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0569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Why Do We Use Function?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520949" cy="4351338"/>
          </a:xfrm>
        </p:spPr>
        <p:txBody>
          <a:bodyPr/>
          <a:lstStyle/>
          <a:p>
            <a:r>
              <a:rPr lang="en-US" altLang="ko-KR" b="1" dirty="0"/>
              <a:t>We can avoid repetitive task and code</a:t>
            </a:r>
          </a:p>
          <a:p>
            <a:r>
              <a:rPr lang="en-US" altLang="ko-KR" b="1" dirty="0"/>
              <a:t>It makes maintenance easier</a:t>
            </a:r>
          </a:p>
          <a:p>
            <a:r>
              <a:rPr lang="en-US" altLang="ko-KR" b="1" dirty="0"/>
              <a:t>Reusability</a:t>
            </a:r>
          </a:p>
          <a:p>
            <a:r>
              <a:rPr lang="en-US" altLang="ko-KR" b="1" dirty="0"/>
              <a:t>So on…</a:t>
            </a:r>
          </a:p>
          <a:p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56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0A2EC-3F5C-4C44-90D4-34EBC625D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692" y="3013135"/>
            <a:ext cx="5495499" cy="334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395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Defining Function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520949" cy="4351338"/>
          </a:xfrm>
        </p:spPr>
        <p:txBody>
          <a:bodyPr/>
          <a:lstStyle/>
          <a:p>
            <a:r>
              <a:rPr lang="en-US" altLang="ko-KR" b="1" dirty="0"/>
              <a:t>We use </a:t>
            </a:r>
            <a:r>
              <a:rPr lang="en-US" altLang="ko-KR" b="1" dirty="0">
                <a:latin typeface="Consolas" panose="020B0609020204030204" pitchFamily="49" charset="0"/>
              </a:rPr>
              <a:t>def</a:t>
            </a:r>
            <a:r>
              <a:rPr lang="en-US" altLang="ko-KR" b="1" dirty="0"/>
              <a:t> keyword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en-US" altLang="ko-KR" sz="4400" dirty="0">
                <a:latin typeface="Consolas" panose="020B0609020204030204" pitchFamily="49" charset="0"/>
              </a:rPr>
              <a:t>  def </a:t>
            </a:r>
            <a:r>
              <a:rPr lang="en-US" altLang="ko-KR" sz="4400" dirty="0" err="1">
                <a:solidFill>
                  <a:srgbClr val="FF0000"/>
                </a:solidFill>
                <a:latin typeface="Consolas" panose="020B0609020204030204" pitchFamily="49" charset="0"/>
              </a:rPr>
              <a:t>function_name</a:t>
            </a:r>
            <a:r>
              <a:rPr lang="en-US" altLang="ko-KR" sz="4400" dirty="0">
                <a:latin typeface="Consolas" panose="020B0609020204030204" pitchFamily="49" charset="0"/>
              </a:rPr>
              <a:t>(</a:t>
            </a:r>
            <a:r>
              <a:rPr lang="en-US" altLang="ko-KR" sz="4400" dirty="0">
                <a:solidFill>
                  <a:srgbClr val="0070C0"/>
                </a:solidFill>
                <a:latin typeface="Consolas" panose="020B0609020204030204" pitchFamily="49" charset="0"/>
              </a:rPr>
              <a:t>parameter</a:t>
            </a:r>
            <a:r>
              <a:rPr lang="en-US" altLang="ko-KR" sz="4400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ko-KR" sz="4400" dirty="0">
                <a:latin typeface="Consolas" panose="020B0609020204030204" pitchFamily="49" charset="0"/>
              </a:rPr>
              <a:t>	   (body) </a:t>
            </a:r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57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F47D63-B082-4246-9643-D89127B36A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93" b="509"/>
          <a:stretch/>
        </p:blipFill>
        <p:spPr>
          <a:xfrm>
            <a:off x="394048" y="5007111"/>
            <a:ext cx="5431565" cy="8396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5AE289-2885-4C59-8983-75F66437F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26528"/>
            <a:ext cx="5132557" cy="173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624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Defining Function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520949" cy="4351338"/>
          </a:xfrm>
        </p:spPr>
        <p:txBody>
          <a:bodyPr/>
          <a:lstStyle/>
          <a:p>
            <a:r>
              <a:rPr lang="en-US" altLang="ko-KR" b="1" dirty="0"/>
              <a:t>Some function may not have parameter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Some function may have two or more parameters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58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F47D63-B082-4246-9643-D89127B36A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293" b="509"/>
          <a:stretch/>
        </p:blipFill>
        <p:spPr>
          <a:xfrm>
            <a:off x="1131467" y="2412322"/>
            <a:ext cx="7291862" cy="11272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9BB872-C214-464D-877D-A3AF3CA67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467" y="4589480"/>
            <a:ext cx="7291862" cy="78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771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Defining Function [3]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520949" cy="4351338"/>
          </a:xfrm>
        </p:spPr>
        <p:txBody>
          <a:bodyPr/>
          <a:lstStyle/>
          <a:p>
            <a:r>
              <a:rPr lang="en-US" altLang="ko-KR" b="1" dirty="0"/>
              <a:t>We can set a default argument</a:t>
            </a:r>
          </a:p>
          <a:p>
            <a:pPr lvl="1"/>
            <a:r>
              <a:rPr lang="en-US" altLang="ko-KR" dirty="0"/>
              <a:t>we omit the argument, then default value is used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Note that non-default one must precede default one!</a:t>
            </a:r>
          </a:p>
          <a:p>
            <a:pPr lvl="1"/>
            <a:r>
              <a:rPr lang="en-US" altLang="ko-KR" dirty="0"/>
              <a:t>This causes an error</a:t>
            </a:r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59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4E14CB-5085-418D-B256-AD3C810C0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265" y="2667812"/>
            <a:ext cx="6723825" cy="7611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E4629F-23B4-481D-AD6B-5AEC3A7EB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265" y="4893619"/>
            <a:ext cx="5845350" cy="76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5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Programming [3]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Unfortunately, computer cannot understand what we say</a:t>
            </a:r>
            <a:endParaRPr lang="en-US" altLang="ko-KR" dirty="0"/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F6FB1-4A61-47FD-B303-3920C2A2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335B6CDE-9F61-43D2-BC22-49FE6604D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00" y="4391330"/>
            <a:ext cx="1965020" cy="1965020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F2ABB8A0-F6F4-4546-B181-426D4ABB8CE6}"/>
              </a:ext>
            </a:extLst>
          </p:cNvPr>
          <p:cNvSpPr/>
          <p:nvPr/>
        </p:nvSpPr>
        <p:spPr>
          <a:xfrm>
            <a:off x="1219199" y="4330383"/>
            <a:ext cx="2986102" cy="1846580"/>
          </a:xfrm>
          <a:prstGeom prst="wedgeEllipseCallout">
            <a:avLst>
              <a:gd name="adj1" fmla="val -32061"/>
              <a:gd name="adj2" fmla="val 6332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Do something!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528C2917-D05C-45D9-A760-54A5D21DA7D2}"/>
              </a:ext>
            </a:extLst>
          </p:cNvPr>
          <p:cNvSpPr/>
          <p:nvPr/>
        </p:nvSpPr>
        <p:spPr>
          <a:xfrm>
            <a:off x="7253770" y="2993053"/>
            <a:ext cx="1356830" cy="1308583"/>
          </a:xfrm>
          <a:prstGeom prst="wedgeEllipseCallout">
            <a:avLst>
              <a:gd name="adj1" fmla="val 13986"/>
              <a:gd name="adj2" fmla="val 659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What?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05724E8-0938-4096-B6FD-80759689657E}"/>
                  </a:ext>
                </a:extLst>
              </p14:cNvPr>
              <p14:cNvContentPartPr/>
              <p14:nvPr/>
            </p14:nvContentPartPr>
            <p14:xfrm>
              <a:off x="6446160" y="3962160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05724E8-0938-4096-B6FD-8075968965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7520" y="395352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1D6B5FF-50DB-4276-A9CF-9C5CBF1DF69E}"/>
              </a:ext>
            </a:extLst>
          </p:cNvPr>
          <p:cNvSpPr txBox="1"/>
          <p:nvPr/>
        </p:nvSpPr>
        <p:spPr>
          <a:xfrm>
            <a:off x="205145" y="4099550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&lt;actual&gt;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381916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Defining Function [4]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520949" cy="4351338"/>
          </a:xfrm>
        </p:spPr>
        <p:txBody>
          <a:bodyPr/>
          <a:lstStyle/>
          <a:p>
            <a:r>
              <a:rPr lang="en-US" altLang="ko-KR" b="1" dirty="0">
                <a:latin typeface="Consolas" panose="020B0609020204030204" pitchFamily="49" charset="0"/>
              </a:rPr>
              <a:t>return</a:t>
            </a:r>
            <a:r>
              <a:rPr lang="en-US" altLang="ko-KR" b="1" dirty="0"/>
              <a:t> keyword determines a return value of the function</a:t>
            </a:r>
          </a:p>
          <a:p>
            <a:pPr lvl="1"/>
            <a:r>
              <a:rPr lang="en-US" altLang="ko-KR" dirty="0"/>
              <a:t>When we return, the function is terminated, immediately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Some function may not have a return value</a:t>
            </a:r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60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5AE289-2885-4C59-8983-75F66437F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542" y="3047129"/>
            <a:ext cx="5642611" cy="190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069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Using Function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520949" cy="4351338"/>
          </a:xfrm>
        </p:spPr>
        <p:txBody>
          <a:bodyPr/>
          <a:lstStyle/>
          <a:p>
            <a:r>
              <a:rPr lang="en-US" altLang="ko-KR" b="1" dirty="0"/>
              <a:t>We can call some function with 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latin typeface="Consolas" panose="020B0609020204030204" pitchFamily="49" charset="0"/>
              </a:rPr>
              <a:t>FunctionName</a:t>
            </a:r>
            <a:r>
              <a:rPr lang="en-US" altLang="ko-KR" b="1" dirty="0">
                <a:latin typeface="Consolas" panose="020B0609020204030204" pitchFamily="49" charset="0"/>
              </a:rPr>
              <a:t>)(parameters)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61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1EA91-F540-47B2-A478-403D5141C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951" y="2407831"/>
            <a:ext cx="5854030" cy="17431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AB5DA1-5704-49E9-B061-067B66FC7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950" y="4340965"/>
            <a:ext cx="5854029" cy="138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774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Using Function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520949" cy="4351338"/>
          </a:xfrm>
        </p:spPr>
        <p:txBody>
          <a:bodyPr/>
          <a:lstStyle/>
          <a:p>
            <a:r>
              <a:rPr lang="en-US" altLang="ko-KR" b="1" dirty="0"/>
              <a:t>We can indicate the parameter explicitly (if needed)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62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32EDA9-6DAA-4C71-9137-36375CA7D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104" y="2400211"/>
            <a:ext cx="5317438" cy="154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011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A5E7-E961-4444-832B-DB678FAB8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More about Function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9D0CE-F398-43D9-A3AB-6B03CA07F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 function can call another function</a:t>
            </a:r>
          </a:p>
          <a:p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42F42-7E45-4564-9147-56B895471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63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E84BD-B068-4667-B2A9-871F7F3AF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335" y="2359909"/>
            <a:ext cx="5678168" cy="27636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107B5F-FAE5-4D56-A31C-42BD65D39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334" y="5227293"/>
            <a:ext cx="5678167" cy="129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241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A5E7-E961-4444-832B-DB678FAB8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More about Function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9D0CE-F398-43D9-A3AB-6B03CA07F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Even it can call itself! (called “recursion”)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42F42-7E45-4564-9147-56B895471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64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9CC50E-5D8B-4E3F-8637-09B39F775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61" y="2366676"/>
            <a:ext cx="6948047" cy="23831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B295A4-16B8-4EF3-B9A1-C871EB7BF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061" y="4884759"/>
            <a:ext cx="6948047" cy="135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237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64E6-C1EF-4236-A96C-21570EA5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Exercises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05DC5-F0E5-42A7-9DEB-D7E5FFEE1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Some exercises for you are in “exercises”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38CDC-AD86-4200-9E8F-CF3557A3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2204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Class: Motivation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How can we store / deal with each student’s information?</a:t>
            </a:r>
          </a:p>
          <a:p>
            <a:pPr lvl="1"/>
            <a:r>
              <a:rPr lang="en-US" altLang="ko-KR" dirty="0"/>
              <a:t>It includes name, ID, grade, GPA, etc.</a:t>
            </a:r>
          </a:p>
          <a:p>
            <a:pPr lvl="1"/>
            <a:r>
              <a:rPr lang="en-US" altLang="ko-KR" dirty="0"/>
              <a:t>…like this? What if there are 3~4000 students?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b="1" dirty="0"/>
              <a:t>Is there any wiser way?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66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1385B-7E7C-468B-8C6B-4AF6A7C2D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964" y="3083496"/>
            <a:ext cx="4404384" cy="234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599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Class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ko-KR" b="1" dirty="0"/>
              <a:t>Class is a frame that contains:</a:t>
            </a:r>
          </a:p>
          <a:p>
            <a:pPr lvl="1"/>
            <a:r>
              <a:rPr lang="en-US" altLang="ko-KR" dirty="0"/>
              <a:t>Several variables (member variable)</a:t>
            </a:r>
          </a:p>
          <a:p>
            <a:pPr lvl="1"/>
            <a:r>
              <a:rPr lang="en-US" altLang="ko-KR" dirty="0"/>
              <a:t>Several functions to deal with the data (method)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b="1" dirty="0"/>
              <a:t>For example of student…</a:t>
            </a:r>
          </a:p>
          <a:p>
            <a:pPr lvl="1"/>
            <a:r>
              <a:rPr lang="en-US" altLang="ko-KR" dirty="0"/>
              <a:t>Member variable: name, ID, grade, GPA, …</a:t>
            </a:r>
          </a:p>
          <a:p>
            <a:pPr lvl="1"/>
            <a:r>
              <a:rPr lang="en-US" altLang="ko-KR" dirty="0"/>
              <a:t>Methods: changing GPA, getting information, increasing grade, …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1856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Class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ko-KR" b="1" dirty="0"/>
              <a:t>Each instance of class is called “object”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68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6D229F-36E1-4A54-A0BD-4F8D0ED16260}"/>
              </a:ext>
            </a:extLst>
          </p:cNvPr>
          <p:cNvSpPr/>
          <p:nvPr/>
        </p:nvSpPr>
        <p:spPr>
          <a:xfrm>
            <a:off x="1637072" y="2627336"/>
            <a:ext cx="3362632" cy="15907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Student.name = Adele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Student.ID = 12345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</a:rPr>
              <a:t>Student.grade</a:t>
            </a:r>
            <a:r>
              <a:rPr lang="en-US" altLang="ko-KR" sz="2000" b="1" dirty="0">
                <a:solidFill>
                  <a:schemeClr val="tx1"/>
                </a:solidFill>
              </a:rPr>
              <a:t> = 1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</a:rPr>
              <a:t>Student.GPA</a:t>
            </a:r>
            <a:r>
              <a:rPr lang="en-US" altLang="ko-KR" sz="2000" b="1" dirty="0">
                <a:solidFill>
                  <a:schemeClr val="tx1"/>
                </a:solidFill>
              </a:rPr>
              <a:t> = 4.2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7FA9DD-A759-4808-8F67-01C4CBB426DA}"/>
              </a:ext>
            </a:extLst>
          </p:cNvPr>
          <p:cNvSpPr txBox="1">
            <a:spLocks/>
          </p:cNvSpPr>
          <p:nvPr/>
        </p:nvSpPr>
        <p:spPr>
          <a:xfrm>
            <a:off x="1991033" y="2442669"/>
            <a:ext cx="840657" cy="3693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Adele</a:t>
            </a:r>
            <a:endParaRPr lang="ko-KR" alt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095FF6-E7E8-4B6B-8BBE-A465C3C40708}"/>
              </a:ext>
            </a:extLst>
          </p:cNvPr>
          <p:cNvSpPr/>
          <p:nvPr/>
        </p:nvSpPr>
        <p:spPr>
          <a:xfrm>
            <a:off x="309717" y="4587374"/>
            <a:ext cx="3362632" cy="15907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Student.name = John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Student.ID = 25255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</a:rPr>
              <a:t>Student.grade</a:t>
            </a:r>
            <a:r>
              <a:rPr lang="en-US" altLang="ko-KR" sz="2000" b="1" dirty="0">
                <a:solidFill>
                  <a:schemeClr val="tx1"/>
                </a:solidFill>
              </a:rPr>
              <a:t> = 2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</a:rPr>
              <a:t>Student.GPA</a:t>
            </a:r>
            <a:r>
              <a:rPr lang="en-US" altLang="ko-KR" sz="2000" b="1" dirty="0">
                <a:solidFill>
                  <a:schemeClr val="tx1"/>
                </a:solidFill>
              </a:rPr>
              <a:t> = 3.7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920EEB-DF0C-4DB4-8341-1673E03D1910}"/>
              </a:ext>
            </a:extLst>
          </p:cNvPr>
          <p:cNvSpPr txBox="1">
            <a:spLocks/>
          </p:cNvSpPr>
          <p:nvPr/>
        </p:nvSpPr>
        <p:spPr>
          <a:xfrm>
            <a:off x="663678" y="4402707"/>
            <a:ext cx="13273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John Wick</a:t>
            </a:r>
            <a:endParaRPr lang="ko-KR" alt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D9769D-71C2-4772-8EB0-8454D35AC574}"/>
              </a:ext>
            </a:extLst>
          </p:cNvPr>
          <p:cNvSpPr/>
          <p:nvPr/>
        </p:nvSpPr>
        <p:spPr>
          <a:xfrm>
            <a:off x="5830529" y="2996670"/>
            <a:ext cx="3362632" cy="15907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Student.name = Johnson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Student.ID = 23456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</a:rPr>
              <a:t>Student.grade</a:t>
            </a:r>
            <a:r>
              <a:rPr lang="en-US" altLang="ko-KR" sz="2000" b="1" dirty="0">
                <a:solidFill>
                  <a:schemeClr val="tx1"/>
                </a:solidFill>
              </a:rPr>
              <a:t> = 4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</a:rPr>
              <a:t>Student.GPA</a:t>
            </a:r>
            <a:r>
              <a:rPr lang="en-US" altLang="ko-KR" sz="2000" b="1" dirty="0">
                <a:solidFill>
                  <a:schemeClr val="tx1"/>
                </a:solidFill>
              </a:rPr>
              <a:t> = 2.6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2C7379-D4E8-4B33-BA1B-2DF1173BEB05}"/>
              </a:ext>
            </a:extLst>
          </p:cNvPr>
          <p:cNvSpPr txBox="1">
            <a:spLocks/>
          </p:cNvSpPr>
          <p:nvPr/>
        </p:nvSpPr>
        <p:spPr>
          <a:xfrm>
            <a:off x="6184490" y="2812002"/>
            <a:ext cx="11897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Johnson</a:t>
            </a:r>
            <a:endParaRPr lang="ko-KR" altLang="en-US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A459FE-27F5-46BC-9EE6-59FF375B84D7}"/>
              </a:ext>
            </a:extLst>
          </p:cNvPr>
          <p:cNvCxnSpPr>
            <a:cxnSpLocks/>
          </p:cNvCxnSpPr>
          <p:nvPr/>
        </p:nvCxnSpPr>
        <p:spPr>
          <a:xfrm flipV="1">
            <a:off x="7268496" y="4587373"/>
            <a:ext cx="0" cy="22706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F30EBE3-8A17-4206-849F-EC423596A5F3}"/>
              </a:ext>
            </a:extLst>
          </p:cNvPr>
          <p:cNvSpPr txBox="1"/>
          <p:nvPr/>
        </p:nvSpPr>
        <p:spPr>
          <a:xfrm>
            <a:off x="5161935" y="4647199"/>
            <a:ext cx="2407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Consolas" panose="020B0609020204030204" pitchFamily="49" charset="0"/>
              </a:rPr>
              <a:t>Johnson.get_GPA</a:t>
            </a:r>
            <a:r>
              <a:rPr lang="en-US" altLang="ko-KR" sz="1600" b="1" dirty="0">
                <a:latin typeface="Consolas" panose="020B0609020204030204" pitchFamily="49" charset="0"/>
              </a:rPr>
              <a:t>()</a:t>
            </a:r>
            <a:endParaRPr lang="ko-KR" altLang="en-US" sz="1600" b="1" dirty="0">
              <a:latin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F0BACB8-8FAF-4F2B-A776-DA7215030E7C}"/>
              </a:ext>
            </a:extLst>
          </p:cNvPr>
          <p:cNvCxnSpPr>
            <a:cxnSpLocks/>
          </p:cNvCxnSpPr>
          <p:nvPr/>
        </p:nvCxnSpPr>
        <p:spPr>
          <a:xfrm>
            <a:off x="7742903" y="4587373"/>
            <a:ext cx="0" cy="22926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BDA348-E035-4450-AFF0-CA6AE32CE011}"/>
              </a:ext>
            </a:extLst>
          </p:cNvPr>
          <p:cNvCxnSpPr>
            <a:cxnSpLocks/>
          </p:cNvCxnSpPr>
          <p:nvPr/>
        </p:nvCxnSpPr>
        <p:spPr>
          <a:xfrm flipV="1">
            <a:off x="4012052" y="4218041"/>
            <a:ext cx="1" cy="26399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901D710-59C5-4557-87EC-11C18B86D0B8}"/>
              </a:ext>
            </a:extLst>
          </p:cNvPr>
          <p:cNvSpPr txBox="1"/>
          <p:nvPr/>
        </p:nvSpPr>
        <p:spPr>
          <a:xfrm>
            <a:off x="4043762" y="5589142"/>
            <a:ext cx="2407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Consolas" panose="020B0609020204030204" pitchFamily="49" charset="0"/>
              </a:rPr>
              <a:t>Adele.update_grade</a:t>
            </a:r>
            <a:r>
              <a:rPr lang="en-US" altLang="ko-KR" sz="1600" b="1" dirty="0">
                <a:latin typeface="Consolas" panose="020B0609020204030204" pitchFamily="49" charset="0"/>
              </a:rPr>
              <a:t>(2)</a:t>
            </a:r>
            <a:endParaRPr lang="ko-KR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7C1B46-5D05-4EED-83CE-67086ED65295}"/>
              </a:ext>
            </a:extLst>
          </p:cNvPr>
          <p:cNvSpPr txBox="1"/>
          <p:nvPr/>
        </p:nvSpPr>
        <p:spPr>
          <a:xfrm rot="20061984">
            <a:off x="4317803" y="2668920"/>
            <a:ext cx="2407920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Change her grade to 2</a:t>
            </a:r>
            <a:endParaRPr lang="ko-KR" altLang="en-US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13FAB2-DCED-4BBA-A65D-1DE298C34777}"/>
              </a:ext>
            </a:extLst>
          </p:cNvPr>
          <p:cNvSpPr txBox="1"/>
          <p:nvPr/>
        </p:nvSpPr>
        <p:spPr>
          <a:xfrm rot="20061984">
            <a:off x="7949164" y="4647198"/>
            <a:ext cx="138983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Return 2.6</a:t>
            </a:r>
            <a:endParaRPr lang="ko-KR" altLang="en-US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4348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Defining Class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ko-KR" b="1" dirty="0"/>
              <a:t>We can define a class with </a:t>
            </a:r>
            <a:r>
              <a:rPr lang="en-US" altLang="ko-KR" b="1" dirty="0">
                <a:latin typeface="Consolas" panose="020B0609020204030204" pitchFamily="49" charset="0"/>
              </a:rPr>
              <a:t>class</a:t>
            </a:r>
            <a:r>
              <a:rPr lang="en-US" altLang="ko-KR" b="1" dirty="0"/>
              <a:t> keyword</a:t>
            </a:r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69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28640-CDBC-4956-BFFC-7F949DE1C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98" y="2335660"/>
            <a:ext cx="8199375" cy="36642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A0FC96-9CF6-499B-A81C-6901F5EEE485}"/>
              </a:ext>
            </a:extLst>
          </p:cNvPr>
          <p:cNvSpPr/>
          <p:nvPr/>
        </p:nvSpPr>
        <p:spPr>
          <a:xfrm>
            <a:off x="2266596" y="2633596"/>
            <a:ext cx="7303375" cy="271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01B2F-043F-4F35-A795-E9F1333C7B24}"/>
              </a:ext>
            </a:extLst>
          </p:cNvPr>
          <p:cNvSpPr txBox="1"/>
          <p:nvPr/>
        </p:nvSpPr>
        <p:spPr>
          <a:xfrm>
            <a:off x="9185787" y="1988624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methods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70BD33-FDF2-482B-9759-1A5BCA2ACCF4}"/>
              </a:ext>
            </a:extLst>
          </p:cNvPr>
          <p:cNvSpPr/>
          <p:nvPr/>
        </p:nvSpPr>
        <p:spPr>
          <a:xfrm>
            <a:off x="2240552" y="4600048"/>
            <a:ext cx="1918494" cy="271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E7C5E1-0C5E-404A-BE26-97876E32562B}"/>
              </a:ext>
            </a:extLst>
          </p:cNvPr>
          <p:cNvSpPr/>
          <p:nvPr/>
        </p:nvSpPr>
        <p:spPr>
          <a:xfrm>
            <a:off x="2240552" y="5411415"/>
            <a:ext cx="3540816" cy="271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49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Programming [4]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Programming is a translation our purpose into the instruction(code).</a:t>
            </a:r>
            <a:endParaRPr lang="en-US" altLang="ko-KR" dirty="0"/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F6FB1-4A61-47FD-B303-3920C2A2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F2ABB8A0-F6F4-4546-B181-426D4ABB8CE6}"/>
              </a:ext>
            </a:extLst>
          </p:cNvPr>
          <p:cNvSpPr/>
          <p:nvPr/>
        </p:nvSpPr>
        <p:spPr>
          <a:xfrm>
            <a:off x="1219199" y="4330383"/>
            <a:ext cx="2986102" cy="1846580"/>
          </a:xfrm>
          <a:prstGeom prst="wedgeEllipseCallout">
            <a:avLst>
              <a:gd name="adj1" fmla="val -32061"/>
              <a:gd name="adj2" fmla="val 6332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Do something!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05724E8-0938-4096-B6FD-80759689657E}"/>
                  </a:ext>
                </a:extLst>
              </p14:cNvPr>
              <p14:cNvContentPartPr/>
              <p14:nvPr/>
            </p14:nvContentPartPr>
            <p14:xfrm>
              <a:off x="6446160" y="3962160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05724E8-0938-4096-B6FD-8075968965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37520" y="395352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532DA56E-A209-4A17-921B-2F7BACEB4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500" y="4668633"/>
            <a:ext cx="1195480" cy="1195480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20089A9-0E50-4A19-8900-92017C5049A6}"/>
              </a:ext>
            </a:extLst>
          </p:cNvPr>
          <p:cNvCxnSpPr>
            <a:cxnSpLocks/>
            <a:stCxn id="9" idx="6"/>
            <a:endCxn id="7" idx="1"/>
          </p:cNvCxnSpPr>
          <p:nvPr/>
        </p:nvCxnSpPr>
        <p:spPr>
          <a:xfrm>
            <a:off x="4205301" y="5253673"/>
            <a:ext cx="4737199" cy="12700"/>
          </a:xfrm>
          <a:prstGeom prst="bentConnector3">
            <a:avLst>
              <a:gd name="adj1" fmla="val 77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D84796-3381-4A08-8DCE-AAF396A52119}"/>
              </a:ext>
            </a:extLst>
          </p:cNvPr>
          <p:cNvSpPr txBox="1"/>
          <p:nvPr/>
        </p:nvSpPr>
        <p:spPr>
          <a:xfrm>
            <a:off x="9062683" y="4206968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Code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6DD664-178F-48CC-B4B5-07F82DBBE603}"/>
              </a:ext>
            </a:extLst>
          </p:cNvPr>
          <p:cNvSpPr txBox="1"/>
          <p:nvPr/>
        </p:nvSpPr>
        <p:spPr>
          <a:xfrm>
            <a:off x="1651038" y="3732603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Our purpose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31774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Defining Class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ko-KR" b="1" dirty="0"/>
              <a:t>We can define a class with </a:t>
            </a:r>
            <a:r>
              <a:rPr lang="en-US" altLang="ko-KR" b="1" dirty="0">
                <a:latin typeface="Consolas" panose="020B0609020204030204" pitchFamily="49" charset="0"/>
              </a:rPr>
              <a:t>class</a:t>
            </a:r>
            <a:r>
              <a:rPr lang="en-US" altLang="ko-KR" b="1" dirty="0"/>
              <a:t> keyword</a:t>
            </a:r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70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28640-CDBC-4956-BFFC-7F949DE1C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98" y="2335660"/>
            <a:ext cx="8199375" cy="36642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A0FC96-9CF6-499B-A81C-6901F5EEE485}"/>
              </a:ext>
            </a:extLst>
          </p:cNvPr>
          <p:cNvSpPr/>
          <p:nvPr/>
        </p:nvSpPr>
        <p:spPr>
          <a:xfrm>
            <a:off x="3672347" y="2633596"/>
            <a:ext cx="512743" cy="271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01B2F-043F-4F35-A795-E9F1333C7B24}"/>
              </a:ext>
            </a:extLst>
          </p:cNvPr>
          <p:cNvSpPr txBox="1"/>
          <p:nvPr/>
        </p:nvSpPr>
        <p:spPr>
          <a:xfrm>
            <a:off x="4655937" y="4585299"/>
            <a:ext cx="6697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First parameter of method is (usually) </a:t>
            </a:r>
            <a:r>
              <a:rPr lang="en-US" altLang="ko-KR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self</a:t>
            </a:r>
            <a:endParaRPr lang="ko-KR" altLang="en-US" sz="24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70A6D7-0EF1-4E1D-9432-0A42946A79C8}"/>
              </a:ext>
            </a:extLst>
          </p:cNvPr>
          <p:cNvSpPr/>
          <p:nvPr/>
        </p:nvSpPr>
        <p:spPr>
          <a:xfrm>
            <a:off x="3415975" y="4585299"/>
            <a:ext cx="512743" cy="271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2EE2DA-DBDB-490A-AF3C-AC7FB305CD80}"/>
              </a:ext>
            </a:extLst>
          </p:cNvPr>
          <p:cNvSpPr/>
          <p:nvPr/>
        </p:nvSpPr>
        <p:spPr>
          <a:xfrm>
            <a:off x="3928718" y="5475119"/>
            <a:ext cx="512743" cy="271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5577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Defining Class [3]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ko-KR" b="1" dirty="0"/>
              <a:t>We can define a class with </a:t>
            </a:r>
            <a:r>
              <a:rPr lang="en-US" altLang="ko-KR" b="1" dirty="0">
                <a:latin typeface="Consolas" panose="020B0609020204030204" pitchFamily="49" charset="0"/>
              </a:rPr>
              <a:t>class</a:t>
            </a:r>
            <a:r>
              <a:rPr lang="en-US" altLang="ko-KR" b="1" dirty="0"/>
              <a:t> keyword</a:t>
            </a:r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71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28640-CDBC-4956-BFFC-7F949DE1C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98" y="2335660"/>
            <a:ext cx="8199375" cy="36642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A0FC96-9CF6-499B-A81C-6901F5EEE485}"/>
              </a:ext>
            </a:extLst>
          </p:cNvPr>
          <p:cNvSpPr/>
          <p:nvPr/>
        </p:nvSpPr>
        <p:spPr>
          <a:xfrm>
            <a:off x="2266596" y="2633596"/>
            <a:ext cx="7303375" cy="271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01B2F-043F-4F35-A795-E9F1333C7B24}"/>
              </a:ext>
            </a:extLst>
          </p:cNvPr>
          <p:cNvSpPr txBox="1"/>
          <p:nvPr/>
        </p:nvSpPr>
        <p:spPr>
          <a:xfrm>
            <a:off x="6096000" y="2972535"/>
            <a:ext cx="5497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It is a special method (initializer)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2776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Defining Class [4]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ko-KR" b="1" dirty="0"/>
              <a:t>We can define a class with </a:t>
            </a:r>
            <a:r>
              <a:rPr lang="en-US" altLang="ko-KR" b="1" dirty="0">
                <a:latin typeface="Consolas" panose="020B0609020204030204" pitchFamily="49" charset="0"/>
              </a:rPr>
              <a:t>class</a:t>
            </a:r>
            <a:r>
              <a:rPr lang="en-US" altLang="ko-KR" b="1" dirty="0"/>
              <a:t> keyword</a:t>
            </a:r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72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28640-CDBC-4956-BFFC-7F949DE1C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98" y="2335660"/>
            <a:ext cx="8199375" cy="36642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A0FC96-9CF6-499B-A81C-6901F5EEE485}"/>
              </a:ext>
            </a:extLst>
          </p:cNvPr>
          <p:cNvSpPr/>
          <p:nvPr/>
        </p:nvSpPr>
        <p:spPr>
          <a:xfrm>
            <a:off x="2669458" y="2905432"/>
            <a:ext cx="2713703" cy="1179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01B2F-043F-4F35-A795-E9F1333C7B24}"/>
              </a:ext>
            </a:extLst>
          </p:cNvPr>
          <p:cNvSpPr txBox="1"/>
          <p:nvPr/>
        </p:nvSpPr>
        <p:spPr>
          <a:xfrm>
            <a:off x="5589895" y="3264534"/>
            <a:ext cx="5497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Declaring member variable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3767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0126-6B0F-4D38-853B-7377893B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Using Object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38E68-64A8-4539-97FB-5F7569C67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 can make an object with 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latin typeface="Consolas" panose="020B0609020204030204" pitchFamily="49" charset="0"/>
              </a:rPr>
              <a:t>ClassName</a:t>
            </a:r>
            <a:r>
              <a:rPr lang="en-US" altLang="ko-KR" b="1" dirty="0">
                <a:latin typeface="Consolas" panose="020B0609020204030204" pitchFamily="49" charset="0"/>
              </a:rPr>
              <a:t>)(some arguments)</a:t>
            </a:r>
          </a:p>
          <a:p>
            <a:pPr lvl="1"/>
            <a:r>
              <a:rPr lang="en-US" altLang="ko-KR" dirty="0"/>
              <a:t>Use the parameter of </a:t>
            </a:r>
            <a:r>
              <a:rPr lang="en-US" altLang="ko-KR" dirty="0">
                <a:latin typeface="Consolas" panose="020B0609020204030204" pitchFamily="49" charset="0"/>
              </a:rPr>
              <a:t>__</a:t>
            </a:r>
            <a:r>
              <a:rPr lang="en-US" altLang="ko-KR" dirty="0" err="1">
                <a:latin typeface="Consolas" panose="020B0609020204030204" pitchFamily="49" charset="0"/>
              </a:rPr>
              <a:t>init</a:t>
            </a:r>
            <a:r>
              <a:rPr lang="en-US" altLang="ko-KR" dirty="0">
                <a:latin typeface="Consolas" panose="020B0609020204030204" pitchFamily="49" charset="0"/>
              </a:rPr>
              <a:t>()__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E0493-881D-44F2-8D7F-88DEB446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73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5805CE-B87F-4E00-BCE8-8316D4891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24" y="2702084"/>
            <a:ext cx="7535424" cy="20203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89086D-A667-47EF-8720-E681EFCA3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671" y="4857387"/>
            <a:ext cx="7517077" cy="50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33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0126-6B0F-4D38-853B-7377893B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Using Object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38E68-64A8-4539-97FB-5F7569C67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Call method with 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latin typeface="Consolas" panose="020B0609020204030204" pitchFamily="49" charset="0"/>
              </a:rPr>
              <a:t>ObjectName</a:t>
            </a:r>
            <a:r>
              <a:rPr lang="en-US" altLang="ko-KR" b="1" dirty="0">
                <a:latin typeface="Consolas" panose="020B0609020204030204" pitchFamily="49" charset="0"/>
              </a:rPr>
              <a:t>).(</a:t>
            </a:r>
            <a:r>
              <a:rPr lang="en-US" altLang="ko-KR" b="1" dirty="0" err="1">
                <a:latin typeface="Consolas" panose="020B0609020204030204" pitchFamily="49" charset="0"/>
              </a:rPr>
              <a:t>MethodName</a:t>
            </a:r>
            <a:r>
              <a:rPr lang="en-US" altLang="ko-KR" b="1" dirty="0">
                <a:latin typeface="Consolas" panose="020B0609020204030204" pitchFamily="49" charset="0"/>
              </a:rPr>
              <a:t>)(param)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b="1" dirty="0"/>
              <a:t>Note that (including </a:t>
            </a:r>
            <a:r>
              <a:rPr lang="en-US" altLang="ko-KR" b="1" dirty="0">
                <a:latin typeface="Consolas" panose="020B0609020204030204" pitchFamily="49" charset="0"/>
              </a:rPr>
              <a:t>__</a:t>
            </a:r>
            <a:r>
              <a:rPr lang="en-US" altLang="ko-KR" b="1" dirty="0" err="1">
                <a:latin typeface="Consolas" panose="020B0609020204030204" pitchFamily="49" charset="0"/>
              </a:rPr>
              <a:t>init</a:t>
            </a:r>
            <a:r>
              <a:rPr lang="en-US" altLang="ko-KR" b="1" dirty="0">
                <a:latin typeface="Consolas" panose="020B0609020204030204" pitchFamily="49" charset="0"/>
              </a:rPr>
              <a:t>()__</a:t>
            </a:r>
            <a:r>
              <a:rPr lang="en-US" altLang="ko-KR" b="1" dirty="0"/>
              <a:t>) we omit the argument for </a:t>
            </a:r>
            <a:r>
              <a:rPr lang="en-US" altLang="ko-KR" b="1" dirty="0">
                <a:solidFill>
                  <a:srgbClr val="7030A0"/>
                </a:solidFill>
                <a:latin typeface="Consolas" panose="020B0609020204030204" pitchFamily="49" charset="0"/>
              </a:rPr>
              <a:t>self</a:t>
            </a:r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E0493-881D-44F2-8D7F-88DEB446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74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6ABB7B-C1CD-434D-883B-EFEF8AFB8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21" y="3649571"/>
            <a:ext cx="5945834" cy="26170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C56235-421F-4BF6-837B-D789F6D6D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632" y="3649571"/>
            <a:ext cx="5556787" cy="50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835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0126-6B0F-4D38-853B-7377893B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Using Object [3]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38E68-64A8-4539-97FB-5F7569C67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 can directly access to member variables</a:t>
            </a:r>
          </a:p>
          <a:p>
            <a:pPr lvl="1"/>
            <a:r>
              <a:rPr lang="en-US" altLang="ko-KR" dirty="0"/>
              <a:t>With 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ObjectName</a:t>
            </a:r>
            <a:r>
              <a:rPr lang="en-US" altLang="ko-KR" dirty="0">
                <a:latin typeface="Consolas" panose="020B0609020204030204" pitchFamily="49" charset="0"/>
              </a:rPr>
              <a:t>).(</a:t>
            </a:r>
            <a:r>
              <a:rPr lang="en-US" altLang="ko-KR" dirty="0" err="1">
                <a:latin typeface="Consolas" panose="020B0609020204030204" pitchFamily="49" charset="0"/>
              </a:rPr>
              <a:t>VarName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Of course, if this is public…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E0493-881D-44F2-8D7F-88DEB446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75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465D95-DE24-4F95-885B-9749EA28D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277" y="2687085"/>
            <a:ext cx="6532362" cy="13088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8D90B2-D858-4BC6-8B66-4580466D0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277" y="4123544"/>
            <a:ext cx="6532362" cy="130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096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64E6-C1EF-4236-A96C-21570EA5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Exercises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05DC5-F0E5-42A7-9DEB-D7E5FFEE1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Some exercises for you are in “exercises”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38CDC-AD86-4200-9E8F-CF3557A3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2977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Libraries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/>
          <a:p>
            <a:r>
              <a:rPr lang="en-US" altLang="ko-KR" b="1" dirty="0"/>
              <a:t>To put it simply, library is a collection of data, function, and classes.</a:t>
            </a:r>
          </a:p>
          <a:p>
            <a:endParaRPr lang="en-US" altLang="ko-KR" b="1" dirty="0"/>
          </a:p>
          <a:p>
            <a:r>
              <a:rPr lang="en-US" altLang="ko-KR" b="1" dirty="0"/>
              <a:t>There are many of libraries for many purposes</a:t>
            </a:r>
          </a:p>
          <a:p>
            <a:pPr lvl="1"/>
            <a:r>
              <a:rPr lang="en-US" altLang="ko-KR" dirty="0"/>
              <a:t>For math</a:t>
            </a:r>
          </a:p>
          <a:p>
            <a:pPr lvl="1"/>
            <a:r>
              <a:rPr lang="en-US" altLang="ko-KR" dirty="0"/>
              <a:t>For statistics</a:t>
            </a:r>
          </a:p>
          <a:p>
            <a:pPr lvl="1"/>
            <a:r>
              <a:rPr lang="en-US" altLang="ko-KR" dirty="0"/>
              <a:t>For image processing</a:t>
            </a:r>
          </a:p>
          <a:p>
            <a:pPr lvl="1"/>
            <a:r>
              <a:rPr lang="en-US" altLang="ko-KR" dirty="0"/>
              <a:t>For AI, ML</a:t>
            </a:r>
          </a:p>
          <a:p>
            <a:pPr lvl="1"/>
            <a:r>
              <a:rPr lang="en-US" altLang="ko-KR" dirty="0"/>
              <a:t>For game</a:t>
            </a:r>
          </a:p>
          <a:p>
            <a:pPr lvl="1"/>
            <a:r>
              <a:rPr lang="en-US" altLang="ko-KR" dirty="0"/>
              <a:t>...There’s almost everything we want</a:t>
            </a:r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8606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Libraries: Motivation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Why we need libraries?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82660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Libraries: Motivation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Why we need libraries?</a:t>
            </a:r>
          </a:p>
          <a:p>
            <a:endParaRPr lang="en-US" altLang="ko-KR" b="1" dirty="0"/>
          </a:p>
          <a:p>
            <a:r>
              <a:rPr lang="en-US" altLang="ko-KR" b="1" dirty="0"/>
              <a:t>Because our time is precious!!</a:t>
            </a:r>
          </a:p>
          <a:p>
            <a:pPr lvl="1"/>
            <a:r>
              <a:rPr lang="en-US" altLang="ko-KR" dirty="0"/>
              <a:t>We don’t need to implement everything</a:t>
            </a:r>
          </a:p>
          <a:p>
            <a:pPr lvl="1"/>
            <a:r>
              <a:rPr lang="en-US" altLang="ko-KR" dirty="0"/>
              <a:t>Just use functions made by professional developers!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0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Programming [5]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Programming is the way to get computer to work according to our purpose</a:t>
            </a:r>
            <a:endParaRPr lang="en-US" altLang="ko-KR" dirty="0"/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F6FB1-4A61-47FD-B303-3920C2A2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335B6CDE-9F61-43D2-BC22-49FE6604D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00" y="4391330"/>
            <a:ext cx="1965020" cy="1965020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F2ABB8A0-F6F4-4546-B181-426D4ABB8CE6}"/>
              </a:ext>
            </a:extLst>
          </p:cNvPr>
          <p:cNvSpPr/>
          <p:nvPr/>
        </p:nvSpPr>
        <p:spPr>
          <a:xfrm>
            <a:off x="1219199" y="4330383"/>
            <a:ext cx="2986102" cy="1846580"/>
          </a:xfrm>
          <a:prstGeom prst="wedgeEllipseCallout">
            <a:avLst>
              <a:gd name="adj1" fmla="val -32061"/>
              <a:gd name="adj2" fmla="val 6332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Do something!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528C2917-D05C-45D9-A760-54A5D21DA7D2}"/>
              </a:ext>
            </a:extLst>
          </p:cNvPr>
          <p:cNvSpPr/>
          <p:nvPr/>
        </p:nvSpPr>
        <p:spPr>
          <a:xfrm>
            <a:off x="8221745" y="2918600"/>
            <a:ext cx="2095014" cy="1308583"/>
          </a:xfrm>
          <a:prstGeom prst="wedgeEllipseCallout">
            <a:avLst>
              <a:gd name="adj1" fmla="val 13986"/>
              <a:gd name="adj2" fmla="val 659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Oh </a:t>
            </a: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I got it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05724E8-0938-4096-B6FD-80759689657E}"/>
                  </a:ext>
                </a:extLst>
              </p14:cNvPr>
              <p14:cNvContentPartPr/>
              <p14:nvPr/>
            </p14:nvContentPartPr>
            <p14:xfrm>
              <a:off x="6446160" y="3962160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05724E8-0938-4096-B6FD-8075968965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7520" y="395352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532DA56E-A209-4A17-921B-2F7BACEB4E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405" y="3403554"/>
            <a:ext cx="1195480" cy="1195480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20089A9-0E50-4A19-8900-92017C5049A6}"/>
              </a:ext>
            </a:extLst>
          </p:cNvPr>
          <p:cNvCxnSpPr>
            <a:cxnSpLocks/>
            <a:stCxn id="9" idx="6"/>
            <a:endCxn id="7" idx="1"/>
          </p:cNvCxnSpPr>
          <p:nvPr/>
        </p:nvCxnSpPr>
        <p:spPr>
          <a:xfrm flipV="1">
            <a:off x="4205301" y="4001294"/>
            <a:ext cx="670104" cy="1252379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D84796-3381-4A08-8DCE-AAF396A52119}"/>
              </a:ext>
            </a:extLst>
          </p:cNvPr>
          <p:cNvSpPr txBox="1"/>
          <p:nvPr/>
        </p:nvSpPr>
        <p:spPr>
          <a:xfrm>
            <a:off x="5054563" y="4503138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Code</a:t>
            </a:r>
            <a:endParaRPr lang="ko-KR" altLang="en-US" sz="2400" b="1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1B966A5-F24A-4543-AF0A-BCC8B8DF83B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070885" y="3619412"/>
            <a:ext cx="2148315" cy="381882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 descr="A picture containing shape&#10;&#10;Description automatically generated">
            <a:extLst>
              <a:ext uri="{FF2B5EF4-FFF2-40B4-BE49-F238E27FC236}">
                <a16:creationId xmlns:a16="http://schemas.microsoft.com/office/drawing/2014/main" id="{29AF1420-8645-4980-8C35-7B00B09B1A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1427">
            <a:off x="6406347" y="5521664"/>
            <a:ext cx="1218895" cy="12188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4880E46-AA02-4CCC-85D0-7843B98F834D}"/>
              </a:ext>
            </a:extLst>
          </p:cNvPr>
          <p:cNvSpPr txBox="1"/>
          <p:nvPr/>
        </p:nvSpPr>
        <p:spPr>
          <a:xfrm>
            <a:off x="6368442" y="5021492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Result</a:t>
            </a:r>
            <a:endParaRPr lang="ko-KR" altLang="en-US" sz="2400" b="1" dirty="0"/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408B5716-E517-4772-89CF-391264DAAAC1}"/>
              </a:ext>
            </a:extLst>
          </p:cNvPr>
          <p:cNvSpPr/>
          <p:nvPr/>
        </p:nvSpPr>
        <p:spPr>
          <a:xfrm>
            <a:off x="10007024" y="5453629"/>
            <a:ext cx="1346776" cy="1308583"/>
          </a:xfrm>
          <a:prstGeom prst="wedgeEllipseCallout">
            <a:avLst>
              <a:gd name="adj1" fmla="val -40572"/>
              <a:gd name="adj2" fmla="val -5978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Here.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6E783D0-8897-42FF-8ECC-EB11E3C119AE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3262841" y="6303962"/>
            <a:ext cx="3168533" cy="7938"/>
          </a:xfrm>
          <a:prstGeom prst="bentConnector3">
            <a:avLst>
              <a:gd name="adj1" fmla="val -2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6301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6477-C007-4C40-ADD3-DA7EFCCC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Using Library: math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315B-4FB2-4FAB-AE5F-558DD74C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Use </a:t>
            </a:r>
            <a:r>
              <a:rPr lang="en-US" altLang="ko-KR" b="1" dirty="0">
                <a:latin typeface="Consolas" panose="020B0609020204030204" pitchFamily="49" charset="0"/>
              </a:rPr>
              <a:t>import </a:t>
            </a:r>
            <a:r>
              <a:rPr lang="en-US" altLang="ko-KR" b="1" dirty="0"/>
              <a:t>keyword to bring it</a:t>
            </a:r>
          </a:p>
          <a:p>
            <a:pPr lvl="1"/>
            <a:r>
              <a:rPr lang="en-US" altLang="ko-KR" dirty="0"/>
              <a:t>If we did not use the library, the font becomes gray</a:t>
            </a:r>
          </a:p>
          <a:p>
            <a:pPr lvl="1"/>
            <a:endParaRPr lang="en-US" altLang="ko-KR" b="1" dirty="0"/>
          </a:p>
          <a:p>
            <a:pPr lvl="1"/>
            <a:r>
              <a:rPr lang="en-US" altLang="ko-KR" dirty="0"/>
              <a:t>Else…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b="1" dirty="0"/>
          </a:p>
          <a:p>
            <a:pPr lvl="1"/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7FF9-B20C-4DA7-8C56-A495CD94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80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A36F2-7863-465F-8E34-1D1035B85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771" y="2644732"/>
            <a:ext cx="4139244" cy="3551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F1EFAE-C379-460B-89B2-4BFCEDC711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950" b="-2141"/>
          <a:stretch/>
        </p:blipFill>
        <p:spPr>
          <a:xfrm>
            <a:off x="1631772" y="3457074"/>
            <a:ext cx="4139244" cy="35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174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6477-C007-4C40-ADD3-DA7EFCCC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Using Library: math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315B-4FB2-4FAB-AE5F-558DD74C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Then use with (</a:t>
            </a:r>
            <a:r>
              <a:rPr lang="en-US" altLang="ko-KR" b="1" dirty="0" err="1"/>
              <a:t>LibName</a:t>
            </a:r>
            <a:r>
              <a:rPr lang="en-US" altLang="ko-KR" b="1" dirty="0"/>
              <a:t>).(Name)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Let’s use </a:t>
            </a:r>
            <a:r>
              <a:rPr lang="el-GR" altLang="ko-KR" b="1" dirty="0"/>
              <a:t>π</a:t>
            </a:r>
            <a:r>
              <a:rPr lang="en-US" altLang="ko-KR" b="1" dirty="0"/>
              <a:t>(pi)</a:t>
            </a:r>
          </a:p>
          <a:p>
            <a:pPr marL="0" indent="0">
              <a:buNone/>
            </a:pPr>
            <a:br>
              <a:rPr lang="en-US" altLang="ko-KR" b="1" dirty="0"/>
            </a:br>
            <a:endParaRPr lang="en-US" altLang="ko-KR" b="1" dirty="0"/>
          </a:p>
          <a:p>
            <a:r>
              <a:rPr lang="en-US" altLang="ko-KR" b="1" dirty="0"/>
              <a:t>How</a:t>
            </a:r>
            <a:r>
              <a:rPr lang="ko-KR" altLang="en-US" b="1" dirty="0"/>
              <a:t> </a:t>
            </a:r>
            <a:r>
              <a:rPr lang="en-US" altLang="ko-KR" b="1" dirty="0"/>
              <a:t>about</a:t>
            </a:r>
            <a:r>
              <a:rPr lang="ko-KR" altLang="en-US" b="1" dirty="0"/>
              <a:t> </a:t>
            </a:r>
            <a:r>
              <a:rPr lang="en-US" altLang="ko-KR" b="1" dirty="0"/>
              <a:t>function?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7FF9-B20C-4DA7-8C56-A495CD94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81</a:t>
            </a:fld>
            <a:endParaRPr lang="ko-KR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9FBD14-A4FD-471F-9F75-9A05C796A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350" y="3196916"/>
            <a:ext cx="4970650" cy="8985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C21E16-C66A-4493-ACDE-75EBB2A09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839" y="3196916"/>
            <a:ext cx="4100332" cy="8985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49A6C1-15CD-4450-81C6-B99F5BBD1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349" y="4688679"/>
            <a:ext cx="4970651" cy="7781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486BE3-1723-45E9-A202-3F7DF9795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1839" y="4688679"/>
            <a:ext cx="4100332" cy="96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442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6477-C007-4C40-ADD3-DA7EFCCC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Using Library: Alias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315B-4FB2-4FAB-AE5F-558DD74C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 can use “alias” of the library</a:t>
            </a:r>
          </a:p>
          <a:p>
            <a:pPr lvl="1"/>
            <a:r>
              <a:rPr lang="en-US" altLang="ko-KR" dirty="0"/>
              <a:t>Using math.(name) every time is annoying</a:t>
            </a:r>
          </a:p>
          <a:p>
            <a:pPr lvl="2"/>
            <a:r>
              <a:rPr lang="en-US" altLang="ko-KR" dirty="0"/>
              <a:t>There are libraries with long name(e.g. multiprocessing, </a:t>
            </a:r>
            <a:r>
              <a:rPr lang="en-US" altLang="ko-KR" dirty="0" err="1"/>
              <a:t>matplotlib.pyplot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How about using “m” instead of “math”?</a:t>
            </a:r>
          </a:p>
          <a:p>
            <a:endParaRPr lang="en-US" altLang="ko-KR" dirty="0"/>
          </a:p>
          <a:p>
            <a:r>
              <a:rPr lang="en-US" altLang="ko-KR" b="1" dirty="0"/>
              <a:t>Use </a:t>
            </a:r>
            <a:r>
              <a:rPr lang="en-US" altLang="ko-KR" b="1" dirty="0">
                <a:latin typeface="Consolas" panose="020B0609020204030204" pitchFamily="49" charset="0"/>
              </a:rPr>
              <a:t>as</a:t>
            </a:r>
            <a:r>
              <a:rPr lang="en-US" altLang="ko-KR" b="1" dirty="0"/>
              <a:t> keyword!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7FF9-B20C-4DA7-8C56-A495CD94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82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2145B-45BA-4F58-A7C5-6727FA138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90181"/>
            <a:ext cx="6221414" cy="118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5393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6477-C007-4C40-ADD3-DA7EFCCC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Using Library: </a:t>
            </a:r>
            <a:r>
              <a:rPr lang="en-US" altLang="ko-KR" b="1" dirty="0">
                <a:latin typeface="Consolas" panose="020B0609020204030204" pitchFamily="49" charset="0"/>
              </a:rPr>
              <a:t>from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315B-4FB2-4FAB-AE5F-558DD74C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Using </a:t>
            </a:r>
            <a:r>
              <a:rPr lang="en-US" altLang="ko-KR" b="1" dirty="0">
                <a:latin typeface="Consolas" panose="020B0609020204030204" pitchFamily="49" charset="0"/>
              </a:rPr>
              <a:t>from</a:t>
            </a:r>
            <a:r>
              <a:rPr lang="en-US" altLang="ko-KR" b="1" dirty="0"/>
              <a:t>, we can use several items in the library</a:t>
            </a:r>
          </a:p>
          <a:p>
            <a:pPr lvl="1"/>
            <a:r>
              <a:rPr lang="en-US" altLang="ko-KR" dirty="0"/>
              <a:t>Of course, we can use all items by using “ * ”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r>
              <a:rPr lang="en-US" altLang="ko-KR" b="1" dirty="0"/>
              <a:t>Note that we do not use “</a:t>
            </a:r>
            <a:r>
              <a:rPr lang="en-US" altLang="ko-KR" b="1" dirty="0">
                <a:latin typeface="Consolas" panose="020B0609020204030204" pitchFamily="49" charset="0"/>
              </a:rPr>
              <a:t>math.</a:t>
            </a:r>
            <a:r>
              <a:rPr lang="en-US" altLang="ko-KR" b="1" dirty="0"/>
              <a:t>” 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7FF9-B20C-4DA7-8C56-A495CD94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83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583B8A-A7DC-48A3-9934-EB93B9799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012" y="2763627"/>
            <a:ext cx="3932378" cy="974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EE2DCA-8D24-49E5-BE40-63B6DFE75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202" y="2763627"/>
            <a:ext cx="3860316" cy="9741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D1096D-A496-4E70-B3B7-A4AF86CD8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012" y="3872748"/>
            <a:ext cx="3932378" cy="10582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BA02E5-1E09-4194-B574-BA31EA8E8CA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r="16047" b="-1493"/>
          <a:stretch/>
        </p:blipFill>
        <p:spPr>
          <a:xfrm>
            <a:off x="5320203" y="3840664"/>
            <a:ext cx="3860316" cy="109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989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A06F-4044-4B5A-9F96-BEB94A61A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Making Library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7103-E975-48AB-B4A6-D4AEB0414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 can make our own library</a:t>
            </a:r>
          </a:p>
          <a:p>
            <a:pPr lvl="1"/>
            <a:r>
              <a:rPr lang="en-US" altLang="ko-KR" dirty="0"/>
              <a:t>Just define some functions / classes / variables in a file!</a:t>
            </a:r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28919-8647-43F0-A7F3-521B4F06B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84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97FDE-CA4C-4857-97D6-155D81883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458" y="2817200"/>
            <a:ext cx="5141731" cy="3904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1F2307-517D-4E90-8F1A-BAB746A07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630" y="2817200"/>
            <a:ext cx="3139712" cy="20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114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A06F-4044-4B5A-9F96-BEB94A61A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Making Library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7103-E975-48AB-B4A6-D4AEB0414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Then, how can we use it?</a:t>
            </a:r>
          </a:p>
          <a:p>
            <a:pPr lvl="1"/>
            <a:r>
              <a:rPr lang="en-US" altLang="ko-KR" dirty="0"/>
              <a:t>Just import! (If it is in same directory)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28919-8647-43F0-A7F3-521B4F06B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85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0B5252-18A5-4C1A-8234-5FAA90301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988" y="2699268"/>
            <a:ext cx="8323908" cy="23782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C76365-3464-4BFC-8F41-8B9AF61E7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061" y="5189103"/>
            <a:ext cx="8322835" cy="152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0157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64E6-C1EF-4236-A96C-21570EA5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Exercises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05DC5-F0E5-42A7-9DEB-D7E5FFEE1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Some exercises for you are in “exercises”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38CDC-AD86-4200-9E8F-CF3557A3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29842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0223-494C-4BF2-8D1C-553F710C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 the Real-time Class…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80172-1833-499C-92C8-71D421C3E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 will have a lab session (mini project)</a:t>
            </a:r>
          </a:p>
          <a:p>
            <a:pPr lvl="1"/>
            <a:r>
              <a:rPr lang="en-US" altLang="ko-KR" dirty="0"/>
              <a:t>We will upload the material as soon as possible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Before that, please review what we covered</a:t>
            </a:r>
          </a:p>
          <a:p>
            <a:pPr lvl="1"/>
            <a:r>
              <a:rPr lang="en-US" altLang="ko-KR" dirty="0"/>
              <a:t>Supplement and exercises were uploaded</a:t>
            </a:r>
          </a:p>
          <a:p>
            <a:pPr lvl="1"/>
            <a:r>
              <a:rPr lang="en-US" altLang="ko-KR" dirty="0"/>
              <a:t>Feel free to ask us! Via…</a:t>
            </a:r>
          </a:p>
          <a:p>
            <a:pPr lvl="2"/>
            <a:r>
              <a:rPr lang="en-US" altLang="ko-KR" dirty="0"/>
              <a:t>Comment in the page (recommended!)</a:t>
            </a:r>
          </a:p>
          <a:p>
            <a:pPr lvl="2"/>
            <a:r>
              <a:rPr lang="en-US" altLang="ko-KR" dirty="0"/>
              <a:t>WhatsApp</a:t>
            </a:r>
          </a:p>
          <a:p>
            <a:pPr lvl="2"/>
            <a:r>
              <a:rPr lang="en-US" altLang="ko-KR" dirty="0"/>
              <a:t>E-mail</a:t>
            </a:r>
          </a:p>
          <a:p>
            <a:pPr marL="914400" lvl="2" indent="0">
              <a:buNone/>
            </a:pPr>
            <a:endParaRPr lang="en-US" altLang="ko-KR" dirty="0"/>
          </a:p>
          <a:p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3618C-030B-412F-B9CC-35B05FC4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4358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B71A0A-8DE0-4D81-B67C-E2D2CD3D3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altLang="ko-KR" b="1" dirty="0"/>
              <a:t>Thank you</a:t>
            </a:r>
            <a:endParaRPr lang="ko-KR" altLang="en-US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2668E1-F7EE-40AC-B63A-7EEFBE52D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10D55B-FDFD-4967-9187-EBF1097F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338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Programming [6]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Then, why should we learn programming?</a:t>
            </a:r>
          </a:p>
          <a:p>
            <a:endParaRPr lang="ko-KR" alt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C15F8-6BC4-4F6D-805A-69F9AD32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662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2577</Words>
  <Application>Microsoft Office PowerPoint</Application>
  <PresentationFormat>Widescreen</PresentationFormat>
  <Paragraphs>642</Paragraphs>
  <Slides>88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3" baseType="lpstr">
      <vt:lpstr>Arial Unicode MS</vt:lpstr>
      <vt:lpstr>맑은 고딕</vt:lpstr>
      <vt:lpstr>Arial</vt:lpstr>
      <vt:lpstr>Consolas</vt:lpstr>
      <vt:lpstr>Office Theme</vt:lpstr>
      <vt:lpstr>Basic Python Programming</vt:lpstr>
      <vt:lpstr>Contents</vt:lpstr>
      <vt:lpstr>Programming</vt:lpstr>
      <vt:lpstr>Programming [1]</vt:lpstr>
      <vt:lpstr>Programming [2]</vt:lpstr>
      <vt:lpstr>Programming [3]</vt:lpstr>
      <vt:lpstr>Programming [4]</vt:lpstr>
      <vt:lpstr>Programming [5]</vt:lpstr>
      <vt:lpstr>Programming [6]</vt:lpstr>
      <vt:lpstr>Programming [7]</vt:lpstr>
      <vt:lpstr>Programming [8]</vt:lpstr>
      <vt:lpstr>Programming [9]</vt:lpstr>
      <vt:lpstr>Programming [10]</vt:lpstr>
      <vt:lpstr>Intro. to Python</vt:lpstr>
      <vt:lpstr>Python?</vt:lpstr>
      <vt:lpstr>Is Python Easy?</vt:lpstr>
      <vt:lpstr>Why Python in This Course? [1]</vt:lpstr>
      <vt:lpstr>Why Python in This Course? [2]</vt:lpstr>
      <vt:lpstr>Installation</vt:lpstr>
      <vt:lpstr>We need…</vt:lpstr>
      <vt:lpstr>Installing Python [1]</vt:lpstr>
      <vt:lpstr>Installing Python [2]</vt:lpstr>
      <vt:lpstr>Installing PyCharm</vt:lpstr>
      <vt:lpstr>Hello, World!</vt:lpstr>
      <vt:lpstr>Looking around PyCharm [1]</vt:lpstr>
      <vt:lpstr>Looking around PyCharm [2]</vt:lpstr>
      <vt:lpstr>Printing “Hello, World!” [1]</vt:lpstr>
      <vt:lpstr>Printing “Hello, World!” [2]</vt:lpstr>
      <vt:lpstr>Basic Concepts [1]</vt:lpstr>
      <vt:lpstr>print() Function [1]</vt:lpstr>
      <vt:lpstr>print() Function [2]</vt:lpstr>
      <vt:lpstr>Variables [1] </vt:lpstr>
      <vt:lpstr>Variables [2] </vt:lpstr>
      <vt:lpstr>Data Types</vt:lpstr>
      <vt:lpstr>Numeric Types</vt:lpstr>
      <vt:lpstr>Boolean</vt:lpstr>
      <vt:lpstr>String [1]</vt:lpstr>
      <vt:lpstr>String [2]</vt:lpstr>
      <vt:lpstr>List / Tuple [1]</vt:lpstr>
      <vt:lpstr>List / Tuple [2]</vt:lpstr>
      <vt:lpstr>List / Tuple [3]</vt:lpstr>
      <vt:lpstr>List / Tuple [4]</vt:lpstr>
      <vt:lpstr>List / Tuple [5]</vt:lpstr>
      <vt:lpstr>Notes</vt:lpstr>
      <vt:lpstr>Some Important Functions</vt:lpstr>
      <vt:lpstr>input()</vt:lpstr>
      <vt:lpstr>int(), str(), list(), …</vt:lpstr>
      <vt:lpstr>len()</vt:lpstr>
      <vt:lpstr>Conditionals: if</vt:lpstr>
      <vt:lpstr>Loops: while</vt:lpstr>
      <vt:lpstr>Loops: for [1]</vt:lpstr>
      <vt:lpstr>Loops: for [2]</vt:lpstr>
      <vt:lpstr>Indentation</vt:lpstr>
      <vt:lpstr>Exercises</vt:lpstr>
      <vt:lpstr>Functions in Programming</vt:lpstr>
      <vt:lpstr>Why Do We Use Function?</vt:lpstr>
      <vt:lpstr>Defining Function [1]</vt:lpstr>
      <vt:lpstr>Defining Function [2]</vt:lpstr>
      <vt:lpstr>Defining Function [3]</vt:lpstr>
      <vt:lpstr>Defining Function [4]</vt:lpstr>
      <vt:lpstr>Using Function [1]</vt:lpstr>
      <vt:lpstr>Using Function [2]</vt:lpstr>
      <vt:lpstr>More about Function [1]</vt:lpstr>
      <vt:lpstr>More about Function [2]</vt:lpstr>
      <vt:lpstr>Exercises</vt:lpstr>
      <vt:lpstr>Class: Motivation</vt:lpstr>
      <vt:lpstr>Class [1]</vt:lpstr>
      <vt:lpstr>Class [2]</vt:lpstr>
      <vt:lpstr>Defining Class [1]</vt:lpstr>
      <vt:lpstr>Defining Class [2]</vt:lpstr>
      <vt:lpstr>Defining Class [3]</vt:lpstr>
      <vt:lpstr>Defining Class [4]</vt:lpstr>
      <vt:lpstr>Using Object [1]</vt:lpstr>
      <vt:lpstr>Using Object [2]</vt:lpstr>
      <vt:lpstr>Using Object [3]</vt:lpstr>
      <vt:lpstr>Exercises</vt:lpstr>
      <vt:lpstr>Libraries</vt:lpstr>
      <vt:lpstr>Libraries: Motivation [1]</vt:lpstr>
      <vt:lpstr>Libraries: Motivation [2]</vt:lpstr>
      <vt:lpstr>Using Library: math [1]</vt:lpstr>
      <vt:lpstr>Using Library: math [2]</vt:lpstr>
      <vt:lpstr>Using Library: Alias</vt:lpstr>
      <vt:lpstr>Using Library: from</vt:lpstr>
      <vt:lpstr>Making Library [1]</vt:lpstr>
      <vt:lpstr>Making Library [2]</vt:lpstr>
      <vt:lpstr>Exercises</vt:lpstr>
      <vt:lpstr>In the Real-time Class…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Programming Course [1]</dc:title>
  <dc:creator>박 은성</dc:creator>
  <cp:lastModifiedBy>박 은성</cp:lastModifiedBy>
  <cp:revision>86</cp:revision>
  <dcterms:created xsi:type="dcterms:W3CDTF">2020-11-16T07:59:39Z</dcterms:created>
  <dcterms:modified xsi:type="dcterms:W3CDTF">2020-11-21T12:23:22Z</dcterms:modified>
</cp:coreProperties>
</file>