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66" r:id="rId4"/>
    <p:sldId id="258" r:id="rId5"/>
    <p:sldId id="265" r:id="rId6"/>
    <p:sldId id="263" r:id="rId7"/>
    <p:sldId id="267" r:id="rId8"/>
    <p:sldId id="268" r:id="rId9"/>
    <p:sldId id="272" r:id="rId10"/>
    <p:sldId id="270" r:id="rId11"/>
    <p:sldId id="269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3" r:id="rId42"/>
    <p:sldId id="302" r:id="rId43"/>
    <p:sldId id="304" r:id="rId44"/>
    <p:sldId id="305" r:id="rId45"/>
    <p:sldId id="306" r:id="rId46"/>
    <p:sldId id="307" r:id="rId47"/>
    <p:sldId id="308" r:id="rId48"/>
    <p:sldId id="309" r:id="rId49"/>
    <p:sldId id="264" r:id="rId50"/>
    <p:sldId id="262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6" autoAdjust="0"/>
    <p:restoredTop sz="94660"/>
  </p:normalViewPr>
  <p:slideViewPr>
    <p:cSldViewPr snapToGrid="0">
      <p:cViewPr varScale="1">
        <p:scale>
          <a:sx n="51" d="100"/>
          <a:sy n="51" d="100"/>
        </p:scale>
        <p:origin x="5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130A2-CFDC-4F64-A56B-9BC7826900FC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8A177-227F-4E2F-A815-394152F0E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2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1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417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332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421C-268F-4246-A16A-E8C0CFC1F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5382-4899-40F9-AEF7-A2762D4DE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9BB50-E78E-4BE4-8AFC-AD8DF739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4CB4-3D24-40FC-9A19-1B285E4F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F1F5F-DD54-4984-A5CE-653774EC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5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F920-D014-4854-AE45-72C96C65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87200-05E2-4174-A14E-E4D0285A5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2739C-651A-4972-BB13-899E6778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FC528-40A3-4AD3-BE78-3E33FA47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965-45A5-4A5D-916D-A041F06E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1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1C677-2702-4613-BA0F-B277497A2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800F4-889B-4106-B6C0-341F43CA5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379CC-1950-496A-BCE5-2F535D92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AEC21-D3E3-41ED-9371-FEEDBDBE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FAF72-C16F-4827-B004-FEF1C2EC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0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3EB8-B31C-4406-8B39-B1B2E1D1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892E-2E6E-4996-810C-5465357E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7627D-293E-447B-A1E8-AFE9313C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AA471-0CF3-473E-8D9B-BD175333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D9D63-9FAF-477C-85AB-FC3A2AFF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2F82-0D48-4F85-8FC8-E77BFE85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F727D-5585-4746-BD79-EC123E8D7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8F1A6-45A7-4F68-BA35-3F73A305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CF1DD-73DC-4362-9FCE-9823DEA2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9CC0-FA55-4983-8709-98445B02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1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6B1A-23C7-451F-97FF-6F86AFCA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F58E-AD73-4E99-9FDF-69BF31F78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C9DE4-0763-4874-91E7-E51CDCE32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32124-0EA6-45D1-A0D5-7FF3828E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53953-8B4D-46AE-89DB-3BCCAD3E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45443-FE3F-428E-80D1-57DD61C5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62E3-8444-4326-BB9D-66BB735C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67A02-EC29-4ACE-8664-2DEB233A6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D6CC8-85E9-45A5-861C-30254767A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02342-0928-4D95-A16E-0401EE0B0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666A5-68ED-46C4-891F-FB0628723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AB332-3176-4524-8457-ADF8C120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B8A8E-95F4-404B-83E9-7EF61F5A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C37EB-0C78-4809-B061-F8B85401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5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3163-6889-43C3-9EB4-7CAF618C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890CB-5147-4685-8C37-E784566A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817E1-AEEE-4AFE-9904-70BF4B8E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DCFB2-2E27-4949-AD41-E8A0DE3B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1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3C543-B358-46BF-8646-7A66D71B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7259E-9D7C-4C27-8929-F6F1222F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9D8FF-7008-45EA-960C-B42006CA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2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3CF1-D860-4E7D-9A92-272E12ED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9D99-F746-47F7-9BC1-DDB47A0B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05B80-83FD-461F-85FA-0B8F8056E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F4B0F-AA3D-4AD6-9A5E-3366EB6A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FD503-3219-4C35-9B48-D5A571B9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321B4-0F5A-45E8-ABE2-279B21DA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90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8F47-0A39-4242-8507-559597F2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59755-A8D6-4C2F-B5E5-FFAC047C0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3CE36-FEC1-4D5E-A943-865D00B21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69EBD-28A6-44F8-8F30-D0F3CDEA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00B8C-74B5-4532-A437-731B31E4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9B4FC-66C7-494F-9068-F9A475DE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29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B4F5E-2264-462C-A9CB-1CB1980AE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BBCB0-2294-49C8-A058-067DBB0F4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BB070-4CD9-4A36-9316-B23BA063F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B5596-067A-4053-A07D-9992C8AEB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FEECC-7328-4E7F-B39A-6B419167B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2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33DF-BD74-4683-975B-3F6717753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altLang="ko-KR" dirty="0"/>
              <a:t>Basic Python Programming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3A626-218A-4E14-ADA2-5994669F6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[Session</a:t>
            </a:r>
            <a:r>
              <a:rPr lang="ko-KR" altLang="en-US" sz="3200" b="1" dirty="0"/>
              <a:t> </a:t>
            </a:r>
            <a:r>
              <a:rPr lang="en-US" altLang="ko-KR" sz="3200" b="1"/>
              <a:t>2] </a:t>
            </a:r>
            <a:r>
              <a:rPr lang="en-US" altLang="ko-KR" sz="3200" b="1" dirty="0"/>
              <a:t>Network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Programming</a:t>
            </a:r>
            <a:endParaRPr lang="ko-KR" altLang="en-US" sz="32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4DD0A15-ADF5-4C4B-819F-5EF5AF16E5B5}"/>
              </a:ext>
            </a:extLst>
          </p:cNvPr>
          <p:cNvSpPr txBox="1">
            <a:spLocks/>
          </p:cNvSpPr>
          <p:nvPr/>
        </p:nvSpPr>
        <p:spPr>
          <a:xfrm>
            <a:off x="0" y="6492876"/>
            <a:ext cx="8272021" cy="36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dirty="0" err="1"/>
              <a:t>ITinerary</a:t>
            </a:r>
            <a:r>
              <a:rPr lang="en-US" altLang="ko-KR" sz="2000" b="1" dirty="0"/>
              <a:t> X University of Ghana</a:t>
            </a:r>
            <a:endParaRPr lang="ko-KR" altLang="en-US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98E4E-710C-4F13-8A47-60DB50AE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909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7600-2662-49A2-8EF6-8961DC12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Protocols: Motivation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C293E-F7AA-40B9-8676-44A13784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04423" cy="4351338"/>
          </a:xfrm>
        </p:spPr>
        <p:txBody>
          <a:bodyPr/>
          <a:lstStyle/>
          <a:p>
            <a:r>
              <a:rPr lang="en-US" altLang="ko-KR" b="1" dirty="0"/>
              <a:t>What if there’s no rule(protocol) in networking?</a:t>
            </a:r>
          </a:p>
          <a:p>
            <a:pPr lvl="1"/>
            <a:r>
              <a:rPr lang="en-US" altLang="ko-KR" dirty="0"/>
              <a:t>How can the receiver understand the given data?</a:t>
            </a:r>
          </a:p>
          <a:p>
            <a:pPr lvl="1"/>
            <a:endParaRPr lang="en-US" altLang="ko-KR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F2362-10D4-456E-8F99-853F39DE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Picture 6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694B60DB-2F3C-46A2-91BA-D0F415BA4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9" y="4412419"/>
            <a:ext cx="2126493" cy="2126493"/>
          </a:xfrm>
          <a:prstGeom prst="rect">
            <a:avLst/>
          </a:prstGeom>
        </p:spPr>
      </p:pic>
      <p:pic>
        <p:nvPicPr>
          <p:cNvPr id="8" name="Picture 7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37050900-A01E-42BC-A419-2938BCD5D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412419"/>
            <a:ext cx="2126493" cy="2126493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0BA323CC-612A-447E-867D-99F449E5A60B}"/>
              </a:ext>
            </a:extLst>
          </p:cNvPr>
          <p:cNvSpPr/>
          <p:nvPr/>
        </p:nvSpPr>
        <p:spPr>
          <a:xfrm>
            <a:off x="6507983" y="3452709"/>
            <a:ext cx="2999722" cy="548585"/>
          </a:xfrm>
          <a:prstGeom prst="wedgeRoundRectCallout">
            <a:avLst>
              <a:gd name="adj1" fmla="val 39731"/>
              <a:gd name="adj2" fmla="val 79844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Wait…what is that???</a:t>
            </a:r>
            <a:endParaRPr lang="ko-KR" alt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CFA16B-C18C-4A2A-9903-55BB52A0DBFC}"/>
              </a:ext>
            </a:extLst>
          </p:cNvPr>
          <p:cNvSpPr txBox="1"/>
          <p:nvPr/>
        </p:nvSpPr>
        <p:spPr>
          <a:xfrm>
            <a:off x="3246203" y="4552720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Data 1</a:t>
            </a:r>
            <a:endParaRPr lang="ko-KR" altLang="en-US" sz="24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807C7B-92E3-4220-9F19-05DAFF1EC6D3}"/>
              </a:ext>
            </a:extLst>
          </p:cNvPr>
          <p:cNvCxnSpPr>
            <a:cxnSpLocks/>
          </p:cNvCxnSpPr>
          <p:nvPr/>
        </p:nvCxnSpPr>
        <p:spPr>
          <a:xfrm>
            <a:off x="4392118" y="5696262"/>
            <a:ext cx="38075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FDC81AD0-4C73-4A35-AD19-0BCBF319BB86}"/>
              </a:ext>
            </a:extLst>
          </p:cNvPr>
          <p:cNvSpPr/>
          <p:nvPr/>
        </p:nvSpPr>
        <p:spPr>
          <a:xfrm>
            <a:off x="239843" y="3522073"/>
            <a:ext cx="2293495" cy="548585"/>
          </a:xfrm>
          <a:prstGeom prst="wedgeRoundRectCallout">
            <a:avLst>
              <a:gd name="adj1" fmla="val 31234"/>
              <a:gd name="adj2" fmla="val 85309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Here you are.</a:t>
            </a:r>
            <a:endParaRPr lang="ko-KR" altLang="en-US" sz="2000" b="1" dirty="0"/>
          </a:p>
        </p:txBody>
      </p:sp>
      <p:graphicFrame>
        <p:nvGraphicFramePr>
          <p:cNvPr id="6" name="Table 14">
            <a:extLst>
              <a:ext uri="{FF2B5EF4-FFF2-40B4-BE49-F238E27FC236}">
                <a16:creationId xmlns:a16="http://schemas.microsoft.com/office/drawing/2014/main" id="{2FA8532F-71E6-45BC-BB00-6AEB4B0F0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16990"/>
              </p:ext>
            </p:extLst>
          </p:nvPr>
        </p:nvGraphicFramePr>
        <p:xfrm>
          <a:off x="3246203" y="5014385"/>
          <a:ext cx="11459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5915">
                  <a:extLst>
                    <a:ext uri="{9D8B030D-6E8A-4147-A177-3AD203B41FA5}">
                      <a16:colId xmlns:a16="http://schemas.microsoft.com/office/drawing/2014/main" val="168841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335721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80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23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433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611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4.02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838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False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280824"/>
                  </a:ext>
                </a:extLst>
              </a:tr>
            </a:tbl>
          </a:graphicData>
        </a:graphic>
      </p:graphicFrame>
      <p:graphicFrame>
        <p:nvGraphicFramePr>
          <p:cNvPr id="17" name="Table 14">
            <a:extLst>
              <a:ext uri="{FF2B5EF4-FFF2-40B4-BE49-F238E27FC236}">
                <a16:creationId xmlns:a16="http://schemas.microsoft.com/office/drawing/2014/main" id="{AC38CC9E-3911-43D6-8533-D0FE1F572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231978"/>
              </p:ext>
            </p:extLst>
          </p:nvPr>
        </p:nvGraphicFramePr>
        <p:xfrm>
          <a:off x="4566253" y="3981735"/>
          <a:ext cx="1145915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5915">
                  <a:extLst>
                    <a:ext uri="{9D8B030D-6E8A-4147-A177-3AD203B41FA5}">
                      <a16:colId xmlns:a16="http://schemas.microsoft.com/office/drawing/2014/main" val="168841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“hello”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80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“how”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433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“are”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611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“you”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83857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E7D5CC0-27C9-4253-A91A-F5CA63D21190}"/>
              </a:ext>
            </a:extLst>
          </p:cNvPr>
          <p:cNvSpPr txBox="1"/>
          <p:nvPr/>
        </p:nvSpPr>
        <p:spPr>
          <a:xfrm>
            <a:off x="4566253" y="3445415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Data 2</a:t>
            </a:r>
            <a:endParaRPr lang="ko-KR" altLang="en-US" sz="24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E059A3-9343-48FA-AD97-C8E50801CCC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712168" y="4713255"/>
            <a:ext cx="26615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955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7600-2662-49A2-8EF6-8961DC12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Protocols: Motivation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C293E-F7AA-40B9-8676-44A13784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04423" cy="4351338"/>
          </a:xfrm>
        </p:spPr>
        <p:txBody>
          <a:bodyPr/>
          <a:lstStyle/>
          <a:p>
            <a:r>
              <a:rPr lang="en-US" altLang="ko-KR" b="1" dirty="0"/>
              <a:t>What if there’s no rule(protocol) in networking?</a:t>
            </a:r>
          </a:p>
          <a:p>
            <a:pPr lvl="1"/>
            <a:r>
              <a:rPr lang="en-US" altLang="ko-KR" dirty="0"/>
              <a:t>If there’s some problem, then how can handle it?</a:t>
            </a:r>
          </a:p>
          <a:p>
            <a:pPr lvl="1"/>
            <a:endParaRPr lang="en-US" altLang="ko-KR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F2362-10D4-456E-8F99-853F39DE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Picture 6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694B60DB-2F3C-46A2-91BA-D0F415BA4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9" y="4412419"/>
            <a:ext cx="2126493" cy="2126493"/>
          </a:xfrm>
          <a:prstGeom prst="rect">
            <a:avLst/>
          </a:prstGeom>
        </p:spPr>
      </p:pic>
      <p:pic>
        <p:nvPicPr>
          <p:cNvPr id="8" name="Picture 7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37050900-A01E-42BC-A419-2938BCD5D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412419"/>
            <a:ext cx="2126493" cy="2126493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54FEC7C-573C-48C5-A3D0-7333943407E3}"/>
              </a:ext>
            </a:extLst>
          </p:cNvPr>
          <p:cNvSpPr/>
          <p:nvPr/>
        </p:nvSpPr>
        <p:spPr>
          <a:xfrm>
            <a:off x="644577" y="3429000"/>
            <a:ext cx="2611175" cy="572294"/>
          </a:xfrm>
          <a:prstGeom prst="wedgeRoundRectCallout">
            <a:avLst>
              <a:gd name="adj1" fmla="val 12576"/>
              <a:gd name="adj2" fmla="val 89689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Yeah, I will send it</a:t>
            </a:r>
            <a:endParaRPr lang="ko-KR" altLang="en-US" sz="2000" b="1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0BA323CC-612A-447E-867D-99F449E5A60B}"/>
              </a:ext>
            </a:extLst>
          </p:cNvPr>
          <p:cNvSpPr/>
          <p:nvPr/>
        </p:nvSpPr>
        <p:spPr>
          <a:xfrm>
            <a:off x="8829207" y="3452709"/>
            <a:ext cx="678498" cy="548585"/>
          </a:xfrm>
          <a:prstGeom prst="wedgeRoundRectCallout">
            <a:avLst>
              <a:gd name="adj1" fmla="val 39731"/>
              <a:gd name="adj2" fmla="val 79844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?</a:t>
            </a:r>
            <a:endParaRPr lang="ko-KR" altLang="en-US" sz="2000" b="1" dirty="0"/>
          </a:p>
        </p:txBody>
      </p:sp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B960A6C-B594-4FDC-B403-1D63E5062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1427">
            <a:off x="3087262" y="5172194"/>
            <a:ext cx="1218895" cy="12188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CFA16B-C18C-4A2A-9903-55BB52A0DBFC}"/>
              </a:ext>
            </a:extLst>
          </p:cNvPr>
          <p:cNvSpPr txBox="1"/>
          <p:nvPr/>
        </p:nvSpPr>
        <p:spPr>
          <a:xfrm>
            <a:off x="3049357" y="4672022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Data</a:t>
            </a:r>
            <a:endParaRPr lang="ko-KR" altLang="en-US" sz="24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807C7B-92E3-4220-9F19-05DAFF1EC6D3}"/>
              </a:ext>
            </a:extLst>
          </p:cNvPr>
          <p:cNvCxnSpPr>
            <a:cxnSpLocks/>
          </p:cNvCxnSpPr>
          <p:nvPr/>
        </p:nvCxnSpPr>
        <p:spPr>
          <a:xfrm flipV="1">
            <a:off x="4264507" y="3102964"/>
            <a:ext cx="2361145" cy="2383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126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C428-A973-47E7-9DA7-794EEA5FB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Protocols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4FC4D-AF6C-4DC2-A455-150508575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54664"/>
          </a:xfrm>
        </p:spPr>
        <p:txBody>
          <a:bodyPr>
            <a:normAutofit/>
          </a:bodyPr>
          <a:lstStyle/>
          <a:p>
            <a:r>
              <a:rPr lang="en-US" altLang="ko-KR" b="1" dirty="0"/>
              <a:t>Protocols define rules</a:t>
            </a:r>
          </a:p>
          <a:p>
            <a:pPr lvl="1"/>
            <a:r>
              <a:rPr lang="en-US" altLang="ko-KR" dirty="0"/>
              <a:t>Which format of data?</a:t>
            </a:r>
          </a:p>
          <a:p>
            <a:pPr lvl="1"/>
            <a:r>
              <a:rPr lang="en-US" altLang="ko-KR" dirty="0"/>
              <a:t>How to establish the connection?</a:t>
            </a:r>
          </a:p>
          <a:p>
            <a:pPr lvl="1"/>
            <a:r>
              <a:rPr lang="en-US" altLang="ko-KR" dirty="0"/>
              <a:t>How to check its validity?</a:t>
            </a:r>
          </a:p>
          <a:p>
            <a:pPr lvl="1"/>
            <a:r>
              <a:rPr lang="en-US" altLang="ko-KR" dirty="0"/>
              <a:t>What the given data/field means?</a:t>
            </a:r>
          </a:p>
          <a:p>
            <a:pPr lvl="1"/>
            <a:r>
              <a:rPr lang="en-US" altLang="ko-KR" dirty="0"/>
              <a:t>So on…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Example</a:t>
            </a:r>
          </a:p>
          <a:p>
            <a:pPr lvl="1"/>
            <a:r>
              <a:rPr lang="en-US" altLang="ko-KR" dirty="0"/>
              <a:t>TCP, UDP</a:t>
            </a:r>
          </a:p>
          <a:p>
            <a:pPr lvl="1"/>
            <a:r>
              <a:rPr lang="en-US" altLang="ko-KR" dirty="0"/>
              <a:t>IP(IPv4, IPv6)</a:t>
            </a:r>
          </a:p>
          <a:p>
            <a:pPr lvl="1"/>
            <a:r>
              <a:rPr lang="en-US" altLang="ko-KR" dirty="0"/>
              <a:t>HTTP, HTTPS, Telnet, DNS, …</a:t>
            </a:r>
          </a:p>
          <a:p>
            <a:pPr lvl="1"/>
            <a:r>
              <a:rPr lang="en-US" altLang="ko-KR" dirty="0"/>
              <a:t>You’ve probably heard of some of these!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F53A1-9A9D-465C-A381-E141411A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800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B533-E84D-4B3C-BD6A-74106A5B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Protocol Example: TCP vs UDP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CFB5-3C1F-4C3F-BCF8-0DF8D04AC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TCP and UDP defines a rule for sending/receiving data</a:t>
            </a:r>
          </a:p>
          <a:p>
            <a:pPr lvl="1"/>
            <a:r>
              <a:rPr lang="en-US" altLang="ko-KR" dirty="0"/>
              <a:t>TCP: Transmission Control Protocol</a:t>
            </a:r>
          </a:p>
          <a:p>
            <a:pPr lvl="1"/>
            <a:r>
              <a:rPr lang="en-US" altLang="ko-KR" dirty="0"/>
              <a:t>UDP: User Datagram Protocol</a:t>
            </a:r>
          </a:p>
          <a:p>
            <a:endParaRPr lang="en-US" altLang="ko-KR" dirty="0"/>
          </a:p>
          <a:p>
            <a:r>
              <a:rPr lang="en-US" altLang="ko-KR" b="1" dirty="0"/>
              <a:t>How they differ?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D18AB-E547-4458-AA86-D704E73B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899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68CA-09B6-4205-8D58-30AF8BDE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Protocol Example: TCP vs UDP [2]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C5C11-4D48-4306-9EF2-F1846FBE6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TCP is reliable because it ensures:</a:t>
            </a:r>
          </a:p>
          <a:p>
            <a:pPr lvl="1"/>
            <a:r>
              <a:rPr lang="en-US" altLang="ko-KR" dirty="0"/>
              <a:t>Data must be delivered to receiver (in order)</a:t>
            </a:r>
          </a:p>
          <a:p>
            <a:pPr lvl="1"/>
            <a:r>
              <a:rPr lang="en-US" altLang="ko-KR" dirty="0"/>
              <a:t>There’s no data loss</a:t>
            </a:r>
          </a:p>
          <a:p>
            <a:r>
              <a:rPr lang="en-US" altLang="ko-KR" b="1" dirty="0"/>
              <a:t>…but slow</a:t>
            </a:r>
          </a:p>
          <a:p>
            <a:endParaRPr lang="en-US" altLang="ko-KR" b="1" dirty="0"/>
          </a:p>
          <a:p>
            <a:r>
              <a:rPr lang="en-US" altLang="ko-KR" b="1" dirty="0"/>
              <a:t>UDP is faster than TCP but..</a:t>
            </a:r>
          </a:p>
          <a:p>
            <a:pPr lvl="1"/>
            <a:r>
              <a:rPr lang="en-US" altLang="ko-KR" dirty="0"/>
              <a:t>Sometimes, data is lost</a:t>
            </a:r>
          </a:p>
          <a:p>
            <a:pPr lvl="1"/>
            <a:r>
              <a:rPr lang="en-US" altLang="ko-KR" dirty="0"/>
              <a:t>Unreliable Damn Protocol..?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05B28-F8E9-4BE2-A8C5-701CF84D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9C5BB-3986-4FD6-BCFF-372932F36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639" y="2765705"/>
            <a:ext cx="4854361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37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68CA-09B6-4205-8D58-30AF8BDE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Protocol Example: TCP vs UDP [3]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C5C11-4D48-4306-9EF2-F1846FBE6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can choose one according to our purpose / preference</a:t>
            </a:r>
          </a:p>
          <a:p>
            <a:pPr lvl="1"/>
            <a:r>
              <a:rPr lang="en-US" altLang="ko-KR" dirty="0"/>
              <a:t>Let’s take some examples!</a:t>
            </a:r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05B28-F8E9-4BE2-A8C5-701CF84D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912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68CA-09B6-4205-8D58-30AF8BDE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Protocol Example: TCP vs UDP [4]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C5C11-4D48-4306-9EF2-F1846FBE6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Example 1: Chat App</a:t>
            </a:r>
          </a:p>
          <a:p>
            <a:pPr lvl="1"/>
            <a:r>
              <a:rPr lang="en-US" altLang="ko-KR" dirty="0"/>
              <a:t>Sometimes, a character / the order does matter</a:t>
            </a:r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05B28-F8E9-4BE2-A8C5-701CF84D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3B014-54BC-4689-A6D3-0E5B9FA51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89547"/>
            <a:ext cx="5700254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41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68CA-09B6-4205-8D58-30AF8BDE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Protocol Example: TCP vs UDP [5]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C5C11-4D48-4306-9EF2-F1846FBE6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Example 2: Streaming</a:t>
            </a:r>
          </a:p>
          <a:p>
            <a:pPr lvl="1"/>
            <a:r>
              <a:rPr lang="en-US" altLang="ko-KR" dirty="0"/>
              <a:t>It must be fast!</a:t>
            </a:r>
          </a:p>
          <a:p>
            <a:pPr lvl="1"/>
            <a:r>
              <a:rPr lang="en-US" altLang="ko-KR" dirty="0"/>
              <a:t>Can you notice</a:t>
            </a:r>
            <a:r>
              <a:rPr lang="ko-KR" altLang="en-US" dirty="0"/>
              <a:t> </a:t>
            </a:r>
            <a:r>
              <a:rPr lang="en-US" altLang="ko-KR" dirty="0"/>
              <a:t>that</a:t>
            </a:r>
            <a:r>
              <a:rPr lang="ko-KR" altLang="en-US" dirty="0"/>
              <a:t> </a:t>
            </a:r>
            <a:r>
              <a:rPr lang="en-US" altLang="ko-KR" dirty="0"/>
              <a:t>2~3 pixels are missing from a frame of video?</a:t>
            </a:r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05B28-F8E9-4BE2-A8C5-701CF84D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C91B46-88F9-4767-A271-B63FFAD0F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14490">
            <a:off x="838200" y="5186277"/>
            <a:ext cx="2606266" cy="990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DD2191-FAC7-447F-BBBA-2FCA73A0F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99165">
            <a:off x="6789263" y="3887820"/>
            <a:ext cx="3642676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73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1120-B8C9-4C4D-964B-C11338EF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Note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E972E-3358-4FDF-B5E8-C9B0E7579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Anyway, we only need to remember just one thing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Communication requires a rule(protocol)!</a:t>
            </a:r>
          </a:p>
          <a:p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04AB7-62C7-4694-81C1-0A51894E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330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89F2-59E8-4B0A-87CC-8D27D0D2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IP Address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D6C52-D4BF-44C3-BBBF-9014174E6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4128" cy="4351338"/>
          </a:xfrm>
        </p:spPr>
        <p:txBody>
          <a:bodyPr/>
          <a:lstStyle/>
          <a:p>
            <a:r>
              <a:rPr lang="en-US" altLang="ko-KR" b="1" dirty="0"/>
              <a:t>I want to text to my friend… but how can we find him/her?</a:t>
            </a:r>
          </a:p>
          <a:p>
            <a:pPr lvl="1"/>
            <a:r>
              <a:rPr lang="en-US" altLang="ko-KR" dirty="0"/>
              <a:t>We need some addresses!</a:t>
            </a:r>
          </a:p>
          <a:p>
            <a:pPr lvl="1"/>
            <a:r>
              <a:rPr lang="en-US" altLang="ko-KR" dirty="0"/>
              <a:t>And this is </a:t>
            </a:r>
            <a:r>
              <a:rPr lang="en-US" altLang="ko-KR" b="1" dirty="0"/>
              <a:t>IP address</a:t>
            </a:r>
          </a:p>
          <a:p>
            <a:endParaRPr lang="en-US" altLang="ko-KR" b="1" dirty="0"/>
          </a:p>
          <a:p>
            <a:r>
              <a:rPr lang="en-US" altLang="ko-KR" b="1" dirty="0"/>
              <a:t>Two types of ID address:</a:t>
            </a:r>
          </a:p>
          <a:p>
            <a:pPr lvl="1"/>
            <a:r>
              <a:rPr lang="en-US" altLang="ko-KR" dirty="0"/>
              <a:t>IPv4 (32bit): 192.168.10.253</a:t>
            </a:r>
          </a:p>
          <a:p>
            <a:pPr lvl="1"/>
            <a:r>
              <a:rPr lang="en-US" altLang="ko-KR" dirty="0"/>
              <a:t>IPv6 (128bit): 2626:28000:0220:0001:0248:1898:25C8:1946</a:t>
            </a:r>
          </a:p>
          <a:p>
            <a:endParaRPr lang="en-US" altLang="ko-KR" dirty="0"/>
          </a:p>
          <a:p>
            <a:r>
              <a:rPr lang="en-US" altLang="ko-KR" b="1" dirty="0"/>
              <a:t>Then... Everything’s OK now?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FF473-E850-403C-BFE2-7070D527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49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Internet &amp; Backgrounds</a:t>
            </a:r>
          </a:p>
          <a:p>
            <a:r>
              <a:rPr lang="en-US" altLang="ko-KR" b="1" dirty="0"/>
              <a:t>Client-Server Model</a:t>
            </a:r>
          </a:p>
          <a:p>
            <a:r>
              <a:rPr lang="en-US" altLang="ko-KR" b="1" dirty="0"/>
              <a:t>Socket Programming</a:t>
            </a:r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115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89F2-59E8-4B0A-87CC-8D27D0D2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Port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D6C52-D4BF-44C3-BBBF-9014174E6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54128" cy="5032375"/>
          </a:xfrm>
        </p:spPr>
        <p:txBody>
          <a:bodyPr/>
          <a:lstStyle/>
          <a:p>
            <a:r>
              <a:rPr lang="en-US" altLang="ko-KR" b="1" dirty="0"/>
              <a:t>Our computer runs a lot of applications concurrently.</a:t>
            </a:r>
          </a:p>
          <a:p>
            <a:pPr lvl="1"/>
            <a:r>
              <a:rPr lang="en-US" altLang="ko-KR" dirty="0"/>
              <a:t>Web browser</a:t>
            </a:r>
          </a:p>
          <a:p>
            <a:pPr lvl="1"/>
            <a:r>
              <a:rPr lang="en-US" altLang="ko-KR" dirty="0"/>
              <a:t>Messenger </a:t>
            </a:r>
          </a:p>
          <a:p>
            <a:pPr lvl="1"/>
            <a:r>
              <a:rPr lang="en-US" altLang="ko-KR" dirty="0"/>
              <a:t>Game</a:t>
            </a:r>
          </a:p>
          <a:p>
            <a:pPr lvl="1"/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en-US" altLang="ko-KR" b="1" dirty="0"/>
              <a:t>And each communicates with a different one</a:t>
            </a:r>
          </a:p>
          <a:p>
            <a:pPr lvl="1"/>
            <a:r>
              <a:rPr lang="en-US" altLang="ko-KR" dirty="0"/>
              <a:t>With Google server</a:t>
            </a:r>
          </a:p>
          <a:p>
            <a:pPr lvl="1"/>
            <a:r>
              <a:rPr lang="en-US" altLang="ko-KR" dirty="0"/>
              <a:t>With Discord server</a:t>
            </a:r>
          </a:p>
          <a:p>
            <a:pPr lvl="1"/>
            <a:r>
              <a:rPr lang="en-US" altLang="ko-KR" dirty="0"/>
              <a:t>With my friend</a:t>
            </a:r>
          </a:p>
          <a:p>
            <a:pPr lvl="1"/>
            <a:r>
              <a:rPr lang="en-US" altLang="ko-KR" dirty="0"/>
              <a:t>With PUBG server</a:t>
            </a:r>
          </a:p>
          <a:p>
            <a:pPr lvl="1"/>
            <a:r>
              <a:rPr lang="en-US" altLang="ko-KR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FF473-E850-403C-BFE2-7070D527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515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89F2-59E8-4B0A-87CC-8D27D0D2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Port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D6C52-D4BF-44C3-BBBF-9014174E6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54128" cy="5032375"/>
          </a:xfrm>
        </p:spPr>
        <p:txBody>
          <a:bodyPr/>
          <a:lstStyle/>
          <a:p>
            <a:r>
              <a:rPr lang="en-US" altLang="ko-KR" b="1" dirty="0"/>
              <a:t>At the same time…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FF473-E850-403C-BFE2-7070D527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299910C0-BCC0-4C63-B2D9-0AE3B56B6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240" y="3716758"/>
            <a:ext cx="1589760" cy="1589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D13A16-CC5E-408F-9967-DE23AC02E891}"/>
              </a:ext>
            </a:extLst>
          </p:cNvPr>
          <p:cNvSpPr txBox="1"/>
          <p:nvPr/>
        </p:nvSpPr>
        <p:spPr>
          <a:xfrm>
            <a:off x="4371138" y="5075685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My computer</a:t>
            </a:r>
            <a:endParaRPr lang="ko-KR" altLang="en-US" sz="2400" b="1" dirty="0"/>
          </a:p>
        </p:txBody>
      </p:sp>
      <p:pic>
        <p:nvPicPr>
          <p:cNvPr id="1026" name="Picture 2" descr="Google">
            <a:extLst>
              <a:ext uri="{FF2B5EF4-FFF2-40B4-BE49-F238E27FC236}">
                <a16:creationId xmlns:a16="http://schemas.microsoft.com/office/drawing/2014/main" id="{C3D9F8AF-F04E-486D-B20A-1A3201CF5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138" y="709508"/>
            <a:ext cx="2104216" cy="71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293627F-020D-42D4-A25F-D17E7227BBCC}"/>
              </a:ext>
            </a:extLst>
          </p:cNvPr>
          <p:cNvSpPr/>
          <p:nvPr/>
        </p:nvSpPr>
        <p:spPr>
          <a:xfrm>
            <a:off x="3657600" y="2876778"/>
            <a:ext cx="3297836" cy="705044"/>
          </a:xfrm>
          <a:prstGeom prst="wedgeRoundRectCallout">
            <a:avLst>
              <a:gd name="adj1" fmla="val 16488"/>
              <a:gd name="adj2" fmla="val 89689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Hey Google, please give me some cute cat pics</a:t>
            </a:r>
            <a:endParaRPr lang="ko-KR" altLang="en-US" sz="2000" b="1" dirty="0"/>
          </a:p>
        </p:txBody>
      </p:sp>
      <p:pic>
        <p:nvPicPr>
          <p:cNvPr id="1028" name="Picture 4" descr="Random cute cat selfie : aww">
            <a:extLst>
              <a:ext uri="{FF2B5EF4-FFF2-40B4-BE49-F238E27FC236}">
                <a16:creationId xmlns:a16="http://schemas.microsoft.com/office/drawing/2014/main" id="{1E6CEA6F-362D-4292-8C36-BAA0A05A3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423" y="676240"/>
            <a:ext cx="926451" cy="123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D3F1BD7A-0D41-4F05-B505-E7123CF32C83}"/>
              </a:ext>
            </a:extLst>
          </p:cNvPr>
          <p:cNvSpPr/>
          <p:nvPr/>
        </p:nvSpPr>
        <p:spPr>
          <a:xfrm>
            <a:off x="10294692" y="122348"/>
            <a:ext cx="1059108" cy="485553"/>
          </a:xfrm>
          <a:prstGeom prst="wedgeRoundRectCallout">
            <a:avLst>
              <a:gd name="adj1" fmla="val 12576"/>
              <a:gd name="adj2" fmla="val 89689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Sure.</a:t>
            </a:r>
            <a:endParaRPr lang="ko-KR" altLang="en-US" sz="20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3B756C-ECE2-4693-A35A-E44C87C44A9F}"/>
              </a:ext>
            </a:extLst>
          </p:cNvPr>
          <p:cNvCxnSpPr>
            <a:cxnSpLocks/>
          </p:cNvCxnSpPr>
          <p:nvPr/>
        </p:nvCxnSpPr>
        <p:spPr>
          <a:xfrm flipH="1">
            <a:off x="6096000" y="1911508"/>
            <a:ext cx="2580423" cy="23789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1205D5D3-309B-4394-B119-54F039ECB3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89480"/>
            <a:ext cx="1044315" cy="10443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099779-6ED2-484C-B9FB-FE2F1035AA9B}"/>
              </a:ext>
            </a:extLst>
          </p:cNvPr>
          <p:cNvSpPr txBox="1"/>
          <p:nvPr/>
        </p:nvSpPr>
        <p:spPr>
          <a:xfrm>
            <a:off x="1082458" y="5024809"/>
            <a:ext cx="158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Me</a:t>
            </a:r>
            <a:endParaRPr lang="ko-KR" altLang="en-US" sz="2400" b="1" dirty="0"/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79309F99-85FA-4506-8B03-65E7AEB6F852}"/>
              </a:ext>
            </a:extLst>
          </p:cNvPr>
          <p:cNvSpPr/>
          <p:nvPr/>
        </p:nvSpPr>
        <p:spPr>
          <a:xfrm>
            <a:off x="-21962" y="2405048"/>
            <a:ext cx="3514714" cy="1131753"/>
          </a:xfrm>
          <a:prstGeom prst="wedgeRoundRectCallout">
            <a:avLst>
              <a:gd name="adj1" fmla="val 1987"/>
              <a:gd name="adj2" fmla="val 81742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I NEED some cut cat pics</a:t>
            </a: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So I will search them in Google!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A59D85-B61C-4005-AA49-64526C8AD48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757141" y="4511637"/>
            <a:ext cx="274909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99FFF2DB-CDA7-4905-81C7-2DAF13FBAD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057" y="5450251"/>
            <a:ext cx="1044315" cy="10443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820BA97-6C12-4F8E-B827-2548A13433C5}"/>
              </a:ext>
            </a:extLst>
          </p:cNvPr>
          <p:cNvSpPr txBox="1"/>
          <p:nvPr/>
        </p:nvSpPr>
        <p:spPr>
          <a:xfrm>
            <a:off x="9036857" y="6392894"/>
            <a:ext cx="351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My muscular friend</a:t>
            </a:r>
            <a:endParaRPr lang="ko-KR" altLang="en-US" sz="2400" b="1" dirty="0"/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8F0E9E2B-7012-429C-B327-D40290A044B5}"/>
              </a:ext>
            </a:extLst>
          </p:cNvPr>
          <p:cNvSpPr/>
          <p:nvPr/>
        </p:nvSpPr>
        <p:spPr>
          <a:xfrm>
            <a:off x="9317817" y="4290423"/>
            <a:ext cx="2743200" cy="705044"/>
          </a:xfrm>
          <a:prstGeom prst="wedgeRoundRectCallout">
            <a:avLst>
              <a:gd name="adj1" fmla="val 19168"/>
              <a:gd name="adj2" fmla="val 9394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Hey bro see my AWESOME muscles!</a:t>
            </a:r>
            <a:endParaRPr lang="ko-KR" altLang="en-US" sz="2000" b="1" dirty="0"/>
          </a:p>
        </p:txBody>
      </p:sp>
      <p:pic>
        <p:nvPicPr>
          <p:cNvPr id="1030" name="Picture 6" descr="Ronnie Coleman blows Joe Rogan's mind with body fat claims">
            <a:extLst>
              <a:ext uri="{FF2B5EF4-FFF2-40B4-BE49-F238E27FC236}">
                <a16:creationId xmlns:a16="http://schemas.microsoft.com/office/drawing/2014/main" id="{08A6107F-88C4-424C-80C0-1D0F5EC2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857" y="5116283"/>
            <a:ext cx="1728285" cy="130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FB414F-D89C-40B1-A13D-3B6F2796B613}"/>
              </a:ext>
            </a:extLst>
          </p:cNvPr>
          <p:cNvCxnSpPr>
            <a:cxnSpLocks/>
            <a:stCxn id="1030" idx="1"/>
          </p:cNvCxnSpPr>
          <p:nvPr/>
        </p:nvCxnSpPr>
        <p:spPr>
          <a:xfrm flipH="1" flipV="1">
            <a:off x="6096000" y="4946493"/>
            <a:ext cx="2940857" cy="821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WhatsApp - Wikipedia">
            <a:extLst>
              <a:ext uri="{FF2B5EF4-FFF2-40B4-BE49-F238E27FC236}">
                <a16:creationId xmlns:a16="http://schemas.microsoft.com/office/drawing/2014/main" id="{D11BE521-A4A9-4454-9924-207901519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328" y="5223342"/>
            <a:ext cx="573521" cy="57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il - Wikipedia">
            <a:extLst>
              <a:ext uri="{FF2B5EF4-FFF2-40B4-BE49-F238E27FC236}">
                <a16:creationId xmlns:a16="http://schemas.microsoft.com/office/drawing/2014/main" id="{DCAA4A52-CD62-4D1F-AC84-30DBF2423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563" y="2531964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FCB1986-3496-4E24-993E-CD1BC55C1341}"/>
              </a:ext>
            </a:extLst>
          </p:cNvPr>
          <p:cNvSpPr txBox="1"/>
          <p:nvPr/>
        </p:nvSpPr>
        <p:spPr>
          <a:xfrm>
            <a:off x="10044399" y="3355420"/>
            <a:ext cx="81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Mail</a:t>
            </a:r>
            <a:endParaRPr lang="ko-KR" altLang="en-US" sz="2400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D2A0B8-2965-467C-B7B7-EB3A2EAC344B}"/>
              </a:ext>
            </a:extLst>
          </p:cNvPr>
          <p:cNvCxnSpPr>
            <a:cxnSpLocks/>
            <a:stCxn id="1034" idx="1"/>
          </p:cNvCxnSpPr>
          <p:nvPr/>
        </p:nvCxnSpPr>
        <p:spPr>
          <a:xfrm flipH="1">
            <a:off x="6128451" y="2960589"/>
            <a:ext cx="3967112" cy="16823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297DA828-4403-4631-9719-9120DE68A917}"/>
              </a:ext>
            </a:extLst>
          </p:cNvPr>
          <p:cNvSpPr/>
          <p:nvPr/>
        </p:nvSpPr>
        <p:spPr>
          <a:xfrm>
            <a:off x="9186889" y="2077180"/>
            <a:ext cx="2743200" cy="327868"/>
          </a:xfrm>
          <a:prstGeom prst="wedgeRoundRectCallout">
            <a:avLst>
              <a:gd name="adj1" fmla="val 14250"/>
              <a:gd name="adj2" fmla="val 9394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New mail arrived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97282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89F2-59E8-4B0A-87CC-8D27D0D2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Port [3]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D6C52-D4BF-44C3-BBBF-9014174E6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54128" cy="5032375"/>
          </a:xfrm>
        </p:spPr>
        <p:txBody>
          <a:bodyPr/>
          <a:lstStyle/>
          <a:p>
            <a:r>
              <a:rPr lang="en-US" altLang="ko-KR" b="1" dirty="0"/>
              <a:t>Computer may think…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FF473-E850-403C-BFE2-7070D527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299910C0-BCC0-4C63-B2D9-0AE3B56B6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896" y="3644103"/>
            <a:ext cx="3204334" cy="32043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D13A16-CC5E-408F-9967-DE23AC02E891}"/>
              </a:ext>
            </a:extLst>
          </p:cNvPr>
          <p:cNvSpPr txBox="1"/>
          <p:nvPr/>
        </p:nvSpPr>
        <p:spPr>
          <a:xfrm>
            <a:off x="1951184" y="6308079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My computer</a:t>
            </a:r>
            <a:endParaRPr lang="ko-KR" altLang="en-US" sz="2400" b="1" dirty="0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3FFCC3A3-D645-49A3-AAC8-0BB11C198EC1}"/>
              </a:ext>
            </a:extLst>
          </p:cNvPr>
          <p:cNvSpPr/>
          <p:nvPr/>
        </p:nvSpPr>
        <p:spPr>
          <a:xfrm>
            <a:off x="5004247" y="2548328"/>
            <a:ext cx="4244683" cy="2697942"/>
          </a:xfrm>
          <a:prstGeom prst="cloudCallout">
            <a:avLst>
              <a:gd name="adj1" fmla="val -53111"/>
              <a:gd name="adj2" fmla="val 7333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Which one is the cute cat picture from Google?? 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09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89F2-59E8-4B0A-87CC-8D27D0D2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Port [4]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D6C52-D4BF-44C3-BBBF-9014174E6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54128" cy="5032375"/>
          </a:xfrm>
        </p:spPr>
        <p:txBody>
          <a:bodyPr/>
          <a:lstStyle/>
          <a:p>
            <a:r>
              <a:rPr lang="en-US" altLang="ko-KR" b="1" dirty="0"/>
              <a:t>We use several “ports” and communicate separately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FF473-E850-403C-BFE2-7070D527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299910C0-BCC0-4C63-B2D9-0AE3B56B6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89" y="5116283"/>
            <a:ext cx="1589760" cy="1589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D13A16-CC5E-408F-9967-DE23AC02E891}"/>
              </a:ext>
            </a:extLst>
          </p:cNvPr>
          <p:cNvSpPr txBox="1"/>
          <p:nvPr/>
        </p:nvSpPr>
        <p:spPr>
          <a:xfrm>
            <a:off x="3522796" y="6410985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My computer</a:t>
            </a:r>
            <a:endParaRPr lang="ko-KR" altLang="en-US" sz="2400" b="1" dirty="0"/>
          </a:p>
        </p:txBody>
      </p:sp>
      <p:pic>
        <p:nvPicPr>
          <p:cNvPr id="1026" name="Picture 2" descr="Google">
            <a:extLst>
              <a:ext uri="{FF2B5EF4-FFF2-40B4-BE49-F238E27FC236}">
                <a16:creationId xmlns:a16="http://schemas.microsoft.com/office/drawing/2014/main" id="{C3D9F8AF-F04E-486D-B20A-1A3201CF5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256" y="2943124"/>
            <a:ext cx="2104216" cy="71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ndom cute cat selfie : aww">
            <a:extLst>
              <a:ext uri="{FF2B5EF4-FFF2-40B4-BE49-F238E27FC236}">
                <a16:creationId xmlns:a16="http://schemas.microsoft.com/office/drawing/2014/main" id="{1E6CEA6F-362D-4292-8C36-BAA0A05A3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423" y="2584046"/>
            <a:ext cx="926451" cy="123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3B756C-ECE2-4693-A35A-E44C87C44A9F}"/>
              </a:ext>
            </a:extLst>
          </p:cNvPr>
          <p:cNvCxnSpPr>
            <a:cxnSpLocks/>
            <a:stCxn id="1028" idx="1"/>
          </p:cNvCxnSpPr>
          <p:nvPr/>
        </p:nvCxnSpPr>
        <p:spPr>
          <a:xfrm flipH="1">
            <a:off x="6543673" y="3201680"/>
            <a:ext cx="21327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1205D5D3-309B-4394-B119-54F039ECB3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120" y="5386151"/>
            <a:ext cx="1044315" cy="10443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099779-6ED2-484C-B9FB-FE2F1035AA9B}"/>
              </a:ext>
            </a:extLst>
          </p:cNvPr>
          <p:cNvSpPr txBox="1"/>
          <p:nvPr/>
        </p:nvSpPr>
        <p:spPr>
          <a:xfrm>
            <a:off x="196138" y="6421480"/>
            <a:ext cx="158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Me</a:t>
            </a:r>
            <a:endParaRPr lang="ko-KR" altLang="en-US" sz="2400" b="1" dirty="0"/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79309F99-85FA-4506-8B03-65E7AEB6F852}"/>
              </a:ext>
            </a:extLst>
          </p:cNvPr>
          <p:cNvSpPr/>
          <p:nvPr/>
        </p:nvSpPr>
        <p:spPr>
          <a:xfrm>
            <a:off x="600439" y="3735988"/>
            <a:ext cx="3514714" cy="770131"/>
          </a:xfrm>
          <a:prstGeom prst="wedgeRoundRectCallout">
            <a:avLst>
              <a:gd name="adj1" fmla="val 39092"/>
              <a:gd name="adj2" fmla="val 149592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Then use the contents from port 80!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A59D85-B61C-4005-AA49-64526C8AD48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38200" y="5911163"/>
            <a:ext cx="30255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99FFF2DB-CDA7-4905-81C7-2DAF13FBAD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364" y="5525600"/>
            <a:ext cx="1044315" cy="10443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820BA97-6C12-4F8E-B827-2548A13433C5}"/>
              </a:ext>
            </a:extLst>
          </p:cNvPr>
          <p:cNvSpPr txBox="1"/>
          <p:nvPr/>
        </p:nvSpPr>
        <p:spPr>
          <a:xfrm>
            <a:off x="9130164" y="6468243"/>
            <a:ext cx="351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My muscular friend</a:t>
            </a:r>
            <a:endParaRPr lang="ko-KR" altLang="en-US" sz="2400" b="1" dirty="0"/>
          </a:p>
        </p:txBody>
      </p:sp>
      <p:pic>
        <p:nvPicPr>
          <p:cNvPr id="1030" name="Picture 6" descr="Ronnie Coleman blows Joe Rogan's mind with body fat claims">
            <a:extLst>
              <a:ext uri="{FF2B5EF4-FFF2-40B4-BE49-F238E27FC236}">
                <a16:creationId xmlns:a16="http://schemas.microsoft.com/office/drawing/2014/main" id="{08A6107F-88C4-424C-80C0-1D0F5EC2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164" y="5191632"/>
            <a:ext cx="1728285" cy="130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FB414F-D89C-40B1-A13D-3B6F2796B613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6543673" y="6132553"/>
            <a:ext cx="26432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WhatsApp - Wikipedia">
            <a:extLst>
              <a:ext uri="{FF2B5EF4-FFF2-40B4-BE49-F238E27FC236}">
                <a16:creationId xmlns:a16="http://schemas.microsoft.com/office/drawing/2014/main" id="{D11BE521-A4A9-4454-9924-207901519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328" y="5223342"/>
            <a:ext cx="573521" cy="57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il - Wikipedia">
            <a:extLst>
              <a:ext uri="{FF2B5EF4-FFF2-40B4-BE49-F238E27FC236}">
                <a16:creationId xmlns:a16="http://schemas.microsoft.com/office/drawing/2014/main" id="{DCAA4A52-CD62-4D1F-AC84-30DBF2423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96" y="408982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FCB1986-3496-4E24-993E-CD1BC55C1341}"/>
              </a:ext>
            </a:extLst>
          </p:cNvPr>
          <p:cNvSpPr txBox="1"/>
          <p:nvPr/>
        </p:nvSpPr>
        <p:spPr>
          <a:xfrm>
            <a:off x="11072839" y="4361781"/>
            <a:ext cx="857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Mail</a:t>
            </a:r>
            <a:endParaRPr lang="ko-KR" altLang="en-US" sz="2400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D2A0B8-2965-467C-B7B7-EB3A2EAC344B}"/>
              </a:ext>
            </a:extLst>
          </p:cNvPr>
          <p:cNvCxnSpPr>
            <a:cxnSpLocks/>
            <a:stCxn id="1034" idx="1"/>
          </p:cNvCxnSpPr>
          <p:nvPr/>
        </p:nvCxnSpPr>
        <p:spPr>
          <a:xfrm flipH="1">
            <a:off x="6543674" y="4518445"/>
            <a:ext cx="3616322" cy="235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0C4EA1C-E585-48B7-9B3E-A4F3BED64880}"/>
              </a:ext>
            </a:extLst>
          </p:cNvPr>
          <p:cNvSpPr/>
          <p:nvPr/>
        </p:nvSpPr>
        <p:spPr>
          <a:xfrm>
            <a:off x="5544989" y="5895197"/>
            <a:ext cx="998684" cy="4747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Port 15552</a:t>
            </a:r>
            <a:endParaRPr lang="ko-KR" altLang="en-US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249938-40BC-4C24-A0CE-2DB6186E2335}"/>
              </a:ext>
            </a:extLst>
          </p:cNvPr>
          <p:cNvSpPr/>
          <p:nvPr/>
        </p:nvSpPr>
        <p:spPr>
          <a:xfrm>
            <a:off x="5517194" y="4292856"/>
            <a:ext cx="998684" cy="4747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Port 465</a:t>
            </a:r>
            <a:endParaRPr lang="ko-KR" altLang="en-US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1C72E4-03E2-4373-8C7A-B2F7D5656B75}"/>
              </a:ext>
            </a:extLst>
          </p:cNvPr>
          <p:cNvSpPr/>
          <p:nvPr/>
        </p:nvSpPr>
        <p:spPr>
          <a:xfrm>
            <a:off x="5517194" y="2943124"/>
            <a:ext cx="998684" cy="4747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Port</a:t>
            </a:r>
          </a:p>
          <a:p>
            <a:pPr algn="ctr"/>
            <a:r>
              <a:rPr lang="en-US" altLang="ko-KR" b="1" dirty="0"/>
              <a:t>80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73121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E0B6-E179-4DAE-9D7B-E5C28F2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So…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2196-4BF8-40B8-96D1-1AF68EA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can determine how do we communicate</a:t>
            </a:r>
          </a:p>
          <a:p>
            <a:pPr lvl="1"/>
            <a:r>
              <a:rPr lang="en-US" altLang="ko-KR" b="1" dirty="0"/>
              <a:t>Who? </a:t>
            </a:r>
            <a:r>
              <a:rPr lang="en-US" altLang="ko-KR" dirty="0"/>
              <a:t>By IP address</a:t>
            </a:r>
          </a:p>
          <a:p>
            <a:pPr lvl="1"/>
            <a:r>
              <a:rPr lang="en-US" altLang="ko-KR" b="1" dirty="0"/>
              <a:t>By which application? </a:t>
            </a:r>
            <a:r>
              <a:rPr lang="en-US" altLang="ko-KR" dirty="0"/>
              <a:t>By port number</a:t>
            </a:r>
          </a:p>
          <a:p>
            <a:pPr lvl="1"/>
            <a:r>
              <a:rPr lang="en-US" altLang="ko-KR" b="1" dirty="0"/>
              <a:t>With which rule? </a:t>
            </a:r>
            <a:r>
              <a:rPr lang="en-US" altLang="ko-KR" dirty="0"/>
              <a:t>By protocol</a:t>
            </a:r>
          </a:p>
          <a:p>
            <a:pPr lvl="1"/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724D3-EC43-46D9-B945-7219A717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Client-Server Model</a:t>
            </a:r>
            <a:endParaRPr lang="ko-KR" alt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DFAB9-A5C6-4CA4-AB46-FDB4982C9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2A18A-8A08-4B81-8C41-2D296F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000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E0B6-E179-4DAE-9D7B-E5C28F2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Intro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2196-4BF8-40B8-96D1-1AF68EA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What is server and client?</a:t>
            </a:r>
          </a:p>
          <a:p>
            <a:pPr lvl="1"/>
            <a:r>
              <a:rPr lang="en-US" altLang="ko-KR" dirty="0"/>
              <a:t>Client: requests / gets the service</a:t>
            </a:r>
          </a:p>
          <a:p>
            <a:pPr lvl="1"/>
            <a:r>
              <a:rPr lang="en-US" altLang="ko-KR" dirty="0"/>
              <a:t>Server: provides the service</a:t>
            </a:r>
          </a:p>
          <a:p>
            <a:endParaRPr lang="en-US" altLang="ko-KR" dirty="0"/>
          </a:p>
          <a:p>
            <a:r>
              <a:rPr lang="en-US" altLang="ko-KR" b="1" dirty="0"/>
              <a:t>The meaning is also same in networking!</a:t>
            </a:r>
          </a:p>
          <a:p>
            <a:pPr lvl="1"/>
            <a:endParaRPr lang="en-US" altLang="ko-KR" dirty="0"/>
          </a:p>
          <a:p>
            <a:pPr lvl="1"/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724D3-EC43-46D9-B945-7219A717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882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C57F2C-878F-4867-9848-A43C6797B469}"/>
              </a:ext>
            </a:extLst>
          </p:cNvPr>
          <p:cNvCxnSpPr>
            <a:cxnSpLocks/>
          </p:cNvCxnSpPr>
          <p:nvPr/>
        </p:nvCxnSpPr>
        <p:spPr>
          <a:xfrm flipH="1">
            <a:off x="3552669" y="5847394"/>
            <a:ext cx="59160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2E2E0B6-E179-4DAE-9D7B-E5C28F2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Client / Server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2196-4BF8-40B8-96D1-1AF68EA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usually (but not always) communicate as clients</a:t>
            </a:r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724D3-EC43-46D9-B945-7219A717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" name="Picture 4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F514AC76-1B8E-4D15-AA54-068B74A78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44" y="4068580"/>
            <a:ext cx="2789420" cy="2789420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FD32EC8-6B0D-49B8-B736-9EFB8556C28B}"/>
              </a:ext>
            </a:extLst>
          </p:cNvPr>
          <p:cNvSpPr/>
          <p:nvPr/>
        </p:nvSpPr>
        <p:spPr>
          <a:xfrm>
            <a:off x="1387114" y="3207895"/>
            <a:ext cx="3514714" cy="568748"/>
          </a:xfrm>
          <a:prstGeom prst="wedgeRoundRectCallout">
            <a:avLst>
              <a:gd name="adj1" fmla="val 6252"/>
              <a:gd name="adj2" fmla="val 102827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Send cute cat pictures!!!</a:t>
            </a:r>
          </a:p>
        </p:txBody>
      </p:sp>
      <p:pic>
        <p:nvPicPr>
          <p:cNvPr id="3074" name="Picture 2" descr="Shenzhen becomes first Chinese city to ban eating cats and dogs - BBC News">
            <a:extLst>
              <a:ext uri="{FF2B5EF4-FFF2-40B4-BE49-F238E27FC236}">
                <a16:creationId xmlns:a16="http://schemas.microsoft.com/office/drawing/2014/main" id="{F82079FB-D5D1-45CE-BFB9-EA0BEFD0F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124" y="4967274"/>
            <a:ext cx="2310011" cy="129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79BC1C-12CC-4B39-B330-7AD1441F22C6}"/>
              </a:ext>
            </a:extLst>
          </p:cNvPr>
          <p:cNvSpPr txBox="1"/>
          <p:nvPr/>
        </p:nvSpPr>
        <p:spPr>
          <a:xfrm>
            <a:off x="7563787" y="5343142"/>
            <a:ext cx="7148258" cy="547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3076" name="Picture 4" descr="Google">
            <a:extLst>
              <a:ext uri="{FF2B5EF4-FFF2-40B4-BE49-F238E27FC236}">
                <a16:creationId xmlns:a16="http://schemas.microsoft.com/office/drawing/2014/main" id="{8EE4AC11-9B73-474D-A263-7109316E8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732" y="5552660"/>
            <a:ext cx="2376127" cy="80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415D7E7-89BA-4508-9847-994C48743D95}"/>
              </a:ext>
            </a:extLst>
          </p:cNvPr>
          <p:cNvSpPr/>
          <p:nvPr/>
        </p:nvSpPr>
        <p:spPr>
          <a:xfrm>
            <a:off x="10702977" y="4061204"/>
            <a:ext cx="1060154" cy="568748"/>
          </a:xfrm>
          <a:prstGeom prst="wedgeRoundRectCallout">
            <a:avLst>
              <a:gd name="adj1" fmla="val 6252"/>
              <a:gd name="adj2" fmla="val 102827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Here.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1D10C4F2-0BD4-4C12-AC55-1DD3C6A86DF4}"/>
              </a:ext>
            </a:extLst>
          </p:cNvPr>
          <p:cNvSpPr/>
          <p:nvPr/>
        </p:nvSpPr>
        <p:spPr>
          <a:xfrm>
            <a:off x="7155504" y="3924209"/>
            <a:ext cx="1283957" cy="568748"/>
          </a:xfrm>
          <a:prstGeom prst="wedgeRoundRectCallout">
            <a:avLst>
              <a:gd name="adj1" fmla="val 6252"/>
              <a:gd name="adj2" fmla="val 102827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MEOW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45F87E-4C2C-4CD9-B218-1C4FE2204720}"/>
              </a:ext>
            </a:extLst>
          </p:cNvPr>
          <p:cNvSpPr txBox="1"/>
          <p:nvPr/>
        </p:nvSpPr>
        <p:spPr>
          <a:xfrm>
            <a:off x="5737414" y="6286649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     service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18083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C57F2C-878F-4867-9848-A43C6797B469}"/>
              </a:ext>
            </a:extLst>
          </p:cNvPr>
          <p:cNvCxnSpPr>
            <a:cxnSpLocks/>
          </p:cNvCxnSpPr>
          <p:nvPr/>
        </p:nvCxnSpPr>
        <p:spPr>
          <a:xfrm flipV="1">
            <a:off x="3769896" y="6015789"/>
            <a:ext cx="553452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2E2E0B6-E179-4DAE-9D7B-E5C28F2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Client / Server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2196-4BF8-40B8-96D1-1AF68EA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Client doesn’t mean just receiver</a:t>
            </a:r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724D3-EC43-46D9-B945-7219A717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Picture 4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F514AC76-1B8E-4D15-AA54-068B74A78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44" y="4068580"/>
            <a:ext cx="2789420" cy="2789420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FD32EC8-6B0D-49B8-B736-9EFB8556C28B}"/>
              </a:ext>
            </a:extLst>
          </p:cNvPr>
          <p:cNvSpPr/>
          <p:nvPr/>
        </p:nvSpPr>
        <p:spPr>
          <a:xfrm>
            <a:off x="1387114" y="2967793"/>
            <a:ext cx="3514714" cy="808850"/>
          </a:xfrm>
          <a:prstGeom prst="wedgeRoundRectCallout">
            <a:avLst>
              <a:gd name="adj1" fmla="val 6252"/>
              <a:gd name="adj2" fmla="val 102827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I want to upload</a:t>
            </a: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my cute cat pics!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9BC1C-12CC-4B39-B330-7AD1441F22C6}"/>
              </a:ext>
            </a:extLst>
          </p:cNvPr>
          <p:cNvSpPr txBox="1"/>
          <p:nvPr/>
        </p:nvSpPr>
        <p:spPr>
          <a:xfrm>
            <a:off x="7563787" y="5343142"/>
            <a:ext cx="7148258" cy="547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415D7E7-89BA-4508-9847-994C48743D95}"/>
              </a:ext>
            </a:extLst>
          </p:cNvPr>
          <p:cNvSpPr/>
          <p:nvPr/>
        </p:nvSpPr>
        <p:spPr>
          <a:xfrm>
            <a:off x="9453495" y="3552060"/>
            <a:ext cx="1905000" cy="575023"/>
          </a:xfrm>
          <a:prstGeom prst="wedgeRoundRectCallout">
            <a:avLst>
              <a:gd name="adj1" fmla="val 6252"/>
              <a:gd name="adj2" fmla="val 102827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Oh so cute, OK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1D10C4F2-0BD4-4C12-AC55-1DD3C6A86DF4}"/>
              </a:ext>
            </a:extLst>
          </p:cNvPr>
          <p:cNvSpPr/>
          <p:nvPr/>
        </p:nvSpPr>
        <p:spPr>
          <a:xfrm>
            <a:off x="7073311" y="3270824"/>
            <a:ext cx="1283957" cy="568748"/>
          </a:xfrm>
          <a:prstGeom prst="wedgeRoundRectCallout">
            <a:avLst>
              <a:gd name="adj1" fmla="val 6252"/>
              <a:gd name="adj2" fmla="val 102827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MEOW</a:t>
            </a:r>
          </a:p>
        </p:txBody>
      </p:sp>
      <p:pic>
        <p:nvPicPr>
          <p:cNvPr id="6146" name="Picture 2" descr="Instagram - Wiktionary">
            <a:extLst>
              <a:ext uri="{FF2B5EF4-FFF2-40B4-BE49-F238E27FC236}">
                <a16:creationId xmlns:a16="http://schemas.microsoft.com/office/drawing/2014/main" id="{808FDA49-F7DA-4A80-96FC-90894BD2D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432" y="474523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ats, cute animals and cute cat - image #6683763 on Favim.com">
            <a:extLst>
              <a:ext uri="{FF2B5EF4-FFF2-40B4-BE49-F238E27FC236}">
                <a16:creationId xmlns:a16="http://schemas.microsoft.com/office/drawing/2014/main" id="{705B7788-8FA3-4403-A21F-EFDBE7AC0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355" y="4139120"/>
            <a:ext cx="2462935" cy="246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A93B9E9-D7D7-42F2-95BF-00F37E90A6D6}"/>
              </a:ext>
            </a:extLst>
          </p:cNvPr>
          <p:cNvSpPr txBox="1"/>
          <p:nvPr/>
        </p:nvSpPr>
        <p:spPr>
          <a:xfrm>
            <a:off x="9222972" y="6419406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    Instagram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10346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E0B6-E179-4DAE-9D7B-E5C28F2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Client / Server [3]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2196-4BF8-40B8-96D1-1AF68EA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The important point is that:</a:t>
            </a:r>
          </a:p>
          <a:p>
            <a:pPr lvl="1"/>
            <a:r>
              <a:rPr lang="en-US" altLang="ko-KR" b="1" dirty="0"/>
              <a:t>The task and role are divided into two parts: client / server</a:t>
            </a:r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9BC1C-12CC-4B39-B330-7AD1441F22C6}"/>
              </a:ext>
            </a:extLst>
          </p:cNvPr>
          <p:cNvSpPr txBox="1"/>
          <p:nvPr/>
        </p:nvSpPr>
        <p:spPr>
          <a:xfrm>
            <a:off x="7563787" y="5343142"/>
            <a:ext cx="7148258" cy="547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04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Intro</a:t>
            </a:r>
            <a:endParaRPr lang="ko-KR" alt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2A18A-8A08-4B81-8C41-2D296F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2CDC37-DEFA-4BEF-85E6-C92DEA29F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60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E0B6-E179-4DAE-9D7B-E5C28F2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Client / Server: TCP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2196-4BF8-40B8-96D1-1AF68EA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will cover only TCP(reliable) client-server</a:t>
            </a:r>
          </a:p>
          <a:p>
            <a:pPr lvl="1"/>
            <a:r>
              <a:rPr lang="en-US" altLang="ko-KR" dirty="0"/>
              <a:t>But UDP case works similarly</a:t>
            </a:r>
          </a:p>
          <a:p>
            <a:pPr lvl="1"/>
            <a:r>
              <a:rPr lang="en-US" altLang="ko-KR" dirty="0"/>
              <a:t>We explained it in the supplement</a:t>
            </a:r>
          </a:p>
          <a:p>
            <a:endParaRPr lang="en-US" altLang="ko-KR" dirty="0"/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9BC1C-12CC-4B39-B330-7AD1441F22C6}"/>
              </a:ext>
            </a:extLst>
          </p:cNvPr>
          <p:cNvSpPr txBox="1"/>
          <p:nvPr/>
        </p:nvSpPr>
        <p:spPr>
          <a:xfrm>
            <a:off x="7563787" y="5343142"/>
            <a:ext cx="7148258" cy="547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443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E0B6-E179-4DAE-9D7B-E5C28F2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Client / Server: TCP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2196-4BF8-40B8-96D1-1AF68EA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Step 1: Listen</a:t>
            </a:r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9BC1C-12CC-4B39-B330-7AD1441F22C6}"/>
              </a:ext>
            </a:extLst>
          </p:cNvPr>
          <p:cNvSpPr txBox="1"/>
          <p:nvPr/>
        </p:nvSpPr>
        <p:spPr>
          <a:xfrm>
            <a:off x="7563787" y="5343142"/>
            <a:ext cx="7148258" cy="547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5" name="Picture 4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068FD9F4-7F75-4A8B-B780-FA78FCF22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04" y="5267585"/>
            <a:ext cx="1044315" cy="1044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609B2B-54A6-425E-BA93-1D71C90C6088}"/>
              </a:ext>
            </a:extLst>
          </p:cNvPr>
          <p:cNvSpPr txBox="1"/>
          <p:nvPr/>
        </p:nvSpPr>
        <p:spPr>
          <a:xfrm>
            <a:off x="645694" y="6302914"/>
            <a:ext cx="1748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TCP Client</a:t>
            </a:r>
            <a:endParaRPr lang="ko-KR" altLang="en-US" sz="2400" b="1" dirty="0"/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CCC7C967-AC4A-45AA-B61E-210CBD51C000}"/>
              </a:ext>
            </a:extLst>
          </p:cNvPr>
          <p:cNvSpPr/>
          <p:nvPr/>
        </p:nvSpPr>
        <p:spPr>
          <a:xfrm>
            <a:off x="3689685" y="2983832"/>
            <a:ext cx="5559246" cy="2262438"/>
          </a:xfrm>
          <a:prstGeom prst="cloudCallout">
            <a:avLst>
              <a:gd name="adj1" fmla="val 60269"/>
              <a:gd name="adj2" fmla="val 7036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I am waiting for someone who wants to communicate with me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11" name="Picture 10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9666B9C6-D31A-4300-8069-DDA9C6967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060" y="5267585"/>
            <a:ext cx="1044315" cy="10443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3F10D7-A5B2-49AB-9051-07F2F7BCD6F4}"/>
              </a:ext>
            </a:extLst>
          </p:cNvPr>
          <p:cNvSpPr txBox="1"/>
          <p:nvPr/>
        </p:nvSpPr>
        <p:spPr>
          <a:xfrm>
            <a:off x="9625263" y="6337511"/>
            <a:ext cx="1921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TCP Server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44842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E0B6-E179-4DAE-9D7B-E5C28F2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Client / Server: TCP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2196-4BF8-40B8-96D1-1AF68EA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Step 2: Connect</a:t>
            </a:r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9BC1C-12CC-4B39-B330-7AD1441F22C6}"/>
              </a:ext>
            </a:extLst>
          </p:cNvPr>
          <p:cNvSpPr txBox="1"/>
          <p:nvPr/>
        </p:nvSpPr>
        <p:spPr>
          <a:xfrm>
            <a:off x="7563787" y="5343142"/>
            <a:ext cx="7148258" cy="547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5" name="Picture 4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068FD9F4-7F75-4A8B-B780-FA78FCF22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04" y="5267585"/>
            <a:ext cx="1044315" cy="1044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609B2B-54A6-425E-BA93-1D71C90C6088}"/>
              </a:ext>
            </a:extLst>
          </p:cNvPr>
          <p:cNvSpPr txBox="1"/>
          <p:nvPr/>
        </p:nvSpPr>
        <p:spPr>
          <a:xfrm>
            <a:off x="645694" y="6302914"/>
            <a:ext cx="1748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TCP Client</a:t>
            </a:r>
            <a:endParaRPr lang="ko-KR" altLang="en-US" sz="2400" b="1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2FF451E1-1BD6-4DC7-B5AD-CBE772C958CD}"/>
              </a:ext>
            </a:extLst>
          </p:cNvPr>
          <p:cNvSpPr/>
          <p:nvPr/>
        </p:nvSpPr>
        <p:spPr>
          <a:xfrm>
            <a:off x="600439" y="3096126"/>
            <a:ext cx="3514714" cy="1944462"/>
          </a:xfrm>
          <a:prstGeom prst="wedgeRoundRectCallout">
            <a:avLst>
              <a:gd name="adj1" fmla="val 3034"/>
              <a:gd name="adj2" fmla="val 71783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I want to communicate with you!!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E205C5-23DF-4D4B-AB7E-61E666D4637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998819" y="5789743"/>
            <a:ext cx="7806917" cy="60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679941BB-4F1F-4860-960A-9214145DA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060" y="5267585"/>
            <a:ext cx="1044315" cy="104431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E0C30AA-2487-4F86-B692-4CA635413446}"/>
              </a:ext>
            </a:extLst>
          </p:cNvPr>
          <p:cNvSpPr txBox="1"/>
          <p:nvPr/>
        </p:nvSpPr>
        <p:spPr>
          <a:xfrm>
            <a:off x="9625263" y="6337511"/>
            <a:ext cx="1921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TCP Server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08963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E0B6-E179-4DAE-9D7B-E5C28F2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Client / Server: TCP [3]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2196-4BF8-40B8-96D1-1AF68EA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Step 3: Accept</a:t>
            </a:r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9BC1C-12CC-4B39-B330-7AD1441F22C6}"/>
              </a:ext>
            </a:extLst>
          </p:cNvPr>
          <p:cNvSpPr txBox="1"/>
          <p:nvPr/>
        </p:nvSpPr>
        <p:spPr>
          <a:xfrm>
            <a:off x="7563787" y="5343142"/>
            <a:ext cx="7148258" cy="547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5" name="Picture 4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068FD9F4-7F75-4A8B-B780-FA78FCF22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04" y="5267585"/>
            <a:ext cx="1044315" cy="1044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609B2B-54A6-425E-BA93-1D71C90C6088}"/>
              </a:ext>
            </a:extLst>
          </p:cNvPr>
          <p:cNvSpPr txBox="1"/>
          <p:nvPr/>
        </p:nvSpPr>
        <p:spPr>
          <a:xfrm>
            <a:off x="645694" y="6302914"/>
            <a:ext cx="1748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TCP Client</a:t>
            </a:r>
            <a:endParaRPr lang="ko-KR" altLang="en-US" sz="2400" b="1" dirty="0"/>
          </a:p>
        </p:txBody>
      </p:sp>
      <p:pic>
        <p:nvPicPr>
          <p:cNvPr id="7" name="Picture 6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85D0B4E2-65E9-4CA0-A849-B59AAF72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060" y="5267585"/>
            <a:ext cx="1044315" cy="1044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94B45E-DDE4-4892-8240-81FB46500702}"/>
              </a:ext>
            </a:extLst>
          </p:cNvPr>
          <p:cNvSpPr txBox="1"/>
          <p:nvPr/>
        </p:nvSpPr>
        <p:spPr>
          <a:xfrm>
            <a:off x="9625263" y="6337511"/>
            <a:ext cx="1921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TCP Server</a:t>
            </a:r>
            <a:endParaRPr lang="ko-KR" altLang="en-US" sz="2400" b="1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2FF451E1-1BD6-4DC7-B5AD-CBE772C958CD}"/>
              </a:ext>
            </a:extLst>
          </p:cNvPr>
          <p:cNvSpPr/>
          <p:nvPr/>
        </p:nvSpPr>
        <p:spPr>
          <a:xfrm>
            <a:off x="7700212" y="4475747"/>
            <a:ext cx="2382604" cy="741443"/>
          </a:xfrm>
          <a:prstGeom prst="wedgeRoundRectCallout">
            <a:avLst>
              <a:gd name="adj1" fmla="val 43243"/>
              <a:gd name="adj2" fmla="val 86508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OK welcome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E205C5-23DF-4D4B-AB7E-61E666D4637C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1998819" y="5789743"/>
            <a:ext cx="79862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5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E0B6-E179-4DAE-9D7B-E5C28F2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Client / Server: TCP [4]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2196-4BF8-40B8-96D1-1AF68EA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Step 4: Request to send / receive data (maybe repetitively)</a:t>
            </a:r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9BC1C-12CC-4B39-B330-7AD1441F22C6}"/>
              </a:ext>
            </a:extLst>
          </p:cNvPr>
          <p:cNvSpPr txBox="1"/>
          <p:nvPr/>
        </p:nvSpPr>
        <p:spPr>
          <a:xfrm>
            <a:off x="7563787" y="5343142"/>
            <a:ext cx="7148258" cy="547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5" name="Picture 4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068FD9F4-7F75-4A8B-B780-FA78FCF22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04" y="5267585"/>
            <a:ext cx="1044315" cy="1044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609B2B-54A6-425E-BA93-1D71C90C6088}"/>
              </a:ext>
            </a:extLst>
          </p:cNvPr>
          <p:cNvSpPr txBox="1"/>
          <p:nvPr/>
        </p:nvSpPr>
        <p:spPr>
          <a:xfrm>
            <a:off x="645694" y="6302914"/>
            <a:ext cx="1748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TCP Client</a:t>
            </a:r>
            <a:endParaRPr lang="ko-KR" altLang="en-US" sz="2400" b="1" dirty="0"/>
          </a:p>
        </p:txBody>
      </p:sp>
      <p:pic>
        <p:nvPicPr>
          <p:cNvPr id="7" name="Picture 6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85D0B4E2-65E9-4CA0-A849-B59AAF72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060" y="5267585"/>
            <a:ext cx="1044315" cy="1044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94B45E-DDE4-4892-8240-81FB46500702}"/>
              </a:ext>
            </a:extLst>
          </p:cNvPr>
          <p:cNvSpPr txBox="1"/>
          <p:nvPr/>
        </p:nvSpPr>
        <p:spPr>
          <a:xfrm>
            <a:off x="9625263" y="6337511"/>
            <a:ext cx="1921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TCP Server</a:t>
            </a:r>
            <a:endParaRPr lang="ko-KR" altLang="en-US" sz="2400" b="1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2FF451E1-1BD6-4DC7-B5AD-CBE772C958CD}"/>
              </a:ext>
            </a:extLst>
          </p:cNvPr>
          <p:cNvSpPr/>
          <p:nvPr/>
        </p:nvSpPr>
        <p:spPr>
          <a:xfrm>
            <a:off x="492866" y="4073463"/>
            <a:ext cx="3011906" cy="741443"/>
          </a:xfrm>
          <a:prstGeom prst="wedgeRoundRectCallout">
            <a:avLst>
              <a:gd name="adj1" fmla="val 1891"/>
              <a:gd name="adj2" fmla="val 105645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I want to send this to you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E205C5-23DF-4D4B-AB7E-61E666D4637C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998819" y="5789743"/>
            <a:ext cx="79862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D7C401AF-EF1B-4545-9792-FC2AF5811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1427">
            <a:off x="5317832" y="5344590"/>
            <a:ext cx="1024087" cy="1024087"/>
          </a:xfrm>
          <a:prstGeom prst="rect">
            <a:avLst/>
          </a:prstGeom>
        </p:spPr>
      </p:pic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13CEAAAF-06DE-4B69-9C1C-7056B3A24774}"/>
              </a:ext>
            </a:extLst>
          </p:cNvPr>
          <p:cNvSpPr/>
          <p:nvPr/>
        </p:nvSpPr>
        <p:spPr>
          <a:xfrm>
            <a:off x="7181277" y="4070459"/>
            <a:ext cx="3011906" cy="741443"/>
          </a:xfrm>
          <a:prstGeom prst="wedgeRoundRectCallout">
            <a:avLst>
              <a:gd name="adj1" fmla="val 37485"/>
              <a:gd name="adj2" fmla="val 112024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3163677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E0B6-E179-4DAE-9D7B-E5C28F2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Client / Server: TCP [5]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2196-4BF8-40B8-96D1-1AF68EA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Step 4: Request to send / receive data (maybe repetitively)</a:t>
            </a:r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9BC1C-12CC-4B39-B330-7AD1441F22C6}"/>
              </a:ext>
            </a:extLst>
          </p:cNvPr>
          <p:cNvSpPr txBox="1"/>
          <p:nvPr/>
        </p:nvSpPr>
        <p:spPr>
          <a:xfrm>
            <a:off x="7563787" y="5343142"/>
            <a:ext cx="7148258" cy="547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5" name="Picture 4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068FD9F4-7F75-4A8B-B780-FA78FCF22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04" y="5267585"/>
            <a:ext cx="1044315" cy="1044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609B2B-54A6-425E-BA93-1D71C90C6088}"/>
              </a:ext>
            </a:extLst>
          </p:cNvPr>
          <p:cNvSpPr txBox="1"/>
          <p:nvPr/>
        </p:nvSpPr>
        <p:spPr>
          <a:xfrm>
            <a:off x="645694" y="6302914"/>
            <a:ext cx="1748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TCP Client</a:t>
            </a:r>
            <a:endParaRPr lang="ko-KR" altLang="en-US" sz="2400" b="1" dirty="0"/>
          </a:p>
        </p:txBody>
      </p:sp>
      <p:pic>
        <p:nvPicPr>
          <p:cNvPr id="7" name="Picture 6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85D0B4E2-65E9-4CA0-A849-B59AAF72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060" y="5267585"/>
            <a:ext cx="1044315" cy="1044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94B45E-DDE4-4892-8240-81FB46500702}"/>
              </a:ext>
            </a:extLst>
          </p:cNvPr>
          <p:cNvSpPr txBox="1"/>
          <p:nvPr/>
        </p:nvSpPr>
        <p:spPr>
          <a:xfrm>
            <a:off x="9625263" y="6337511"/>
            <a:ext cx="1921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TCP Server</a:t>
            </a:r>
            <a:endParaRPr lang="ko-KR" altLang="en-US" sz="2400" b="1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2FF451E1-1BD6-4DC7-B5AD-CBE772C958CD}"/>
              </a:ext>
            </a:extLst>
          </p:cNvPr>
          <p:cNvSpPr/>
          <p:nvPr/>
        </p:nvSpPr>
        <p:spPr>
          <a:xfrm>
            <a:off x="492866" y="4073463"/>
            <a:ext cx="3011906" cy="741443"/>
          </a:xfrm>
          <a:prstGeom prst="wedgeRoundRectCallout">
            <a:avLst>
              <a:gd name="adj1" fmla="val 1891"/>
              <a:gd name="adj2" fmla="val 105645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Please give me some 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E205C5-23DF-4D4B-AB7E-61E666D4637C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1998819" y="5789743"/>
            <a:ext cx="79862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D7C401AF-EF1B-4545-9792-FC2AF5811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1427">
            <a:off x="5317832" y="5344590"/>
            <a:ext cx="1024087" cy="1024087"/>
          </a:xfrm>
          <a:prstGeom prst="rect">
            <a:avLst/>
          </a:prstGeom>
        </p:spPr>
      </p:pic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13CEAAAF-06DE-4B69-9C1C-7056B3A24774}"/>
              </a:ext>
            </a:extLst>
          </p:cNvPr>
          <p:cNvSpPr/>
          <p:nvPr/>
        </p:nvSpPr>
        <p:spPr>
          <a:xfrm>
            <a:off x="7181277" y="4070459"/>
            <a:ext cx="3011906" cy="741443"/>
          </a:xfrm>
          <a:prstGeom prst="wedgeRoundRectCallout">
            <a:avLst>
              <a:gd name="adj1" fmla="val 37485"/>
              <a:gd name="adj2" fmla="val 112024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OK, here you are</a:t>
            </a:r>
          </a:p>
        </p:txBody>
      </p:sp>
    </p:spTree>
    <p:extLst>
      <p:ext uri="{BB962C8B-B14F-4D97-AF65-F5344CB8AC3E}">
        <p14:creationId xmlns:p14="http://schemas.microsoft.com/office/powerpoint/2010/main" val="3085827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E0B6-E179-4DAE-9D7B-E5C28F2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Client / Server: TCP [6]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2196-4BF8-40B8-96D1-1AF68EA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Step 5: Close the connection</a:t>
            </a:r>
          </a:p>
          <a:p>
            <a:pPr lvl="1"/>
            <a:r>
              <a:rPr lang="en-US" altLang="ko-KR" dirty="0"/>
              <a:t>Both can close the connection</a:t>
            </a:r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9BC1C-12CC-4B39-B330-7AD1441F22C6}"/>
              </a:ext>
            </a:extLst>
          </p:cNvPr>
          <p:cNvSpPr txBox="1"/>
          <p:nvPr/>
        </p:nvSpPr>
        <p:spPr>
          <a:xfrm>
            <a:off x="7563787" y="5343142"/>
            <a:ext cx="7148258" cy="547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5" name="Picture 4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068FD9F4-7F75-4A8B-B780-FA78FCF22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04" y="5267585"/>
            <a:ext cx="1044315" cy="1044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609B2B-54A6-425E-BA93-1D71C90C6088}"/>
              </a:ext>
            </a:extLst>
          </p:cNvPr>
          <p:cNvSpPr txBox="1"/>
          <p:nvPr/>
        </p:nvSpPr>
        <p:spPr>
          <a:xfrm>
            <a:off x="645694" y="6302914"/>
            <a:ext cx="1748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TCP Client</a:t>
            </a:r>
            <a:endParaRPr lang="ko-KR" altLang="en-US" sz="2400" b="1" dirty="0"/>
          </a:p>
        </p:txBody>
      </p:sp>
      <p:pic>
        <p:nvPicPr>
          <p:cNvPr id="7" name="Picture 6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85D0B4E2-65E9-4CA0-A849-B59AAF72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060" y="5267585"/>
            <a:ext cx="1044315" cy="1044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94B45E-DDE4-4892-8240-81FB46500702}"/>
              </a:ext>
            </a:extLst>
          </p:cNvPr>
          <p:cNvSpPr txBox="1"/>
          <p:nvPr/>
        </p:nvSpPr>
        <p:spPr>
          <a:xfrm>
            <a:off x="9625263" y="6337511"/>
            <a:ext cx="1921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TCP Server</a:t>
            </a:r>
            <a:endParaRPr lang="ko-KR" altLang="en-US" sz="2400" b="1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2FF451E1-1BD6-4DC7-B5AD-CBE772C958CD}"/>
              </a:ext>
            </a:extLst>
          </p:cNvPr>
          <p:cNvSpPr/>
          <p:nvPr/>
        </p:nvSpPr>
        <p:spPr>
          <a:xfrm>
            <a:off x="492866" y="4073463"/>
            <a:ext cx="2013851" cy="741443"/>
          </a:xfrm>
          <a:prstGeom prst="wedgeRoundRectCallout">
            <a:avLst>
              <a:gd name="adj1" fmla="val 1891"/>
              <a:gd name="adj2" fmla="val 105645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Goodbye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13CEAAAF-06DE-4B69-9C1C-7056B3A24774}"/>
              </a:ext>
            </a:extLst>
          </p:cNvPr>
          <p:cNvSpPr/>
          <p:nvPr/>
        </p:nvSpPr>
        <p:spPr>
          <a:xfrm>
            <a:off x="8687229" y="4070459"/>
            <a:ext cx="1505953" cy="741443"/>
          </a:xfrm>
          <a:prstGeom prst="wedgeRoundRectCallout">
            <a:avLst>
              <a:gd name="adj1" fmla="val 37485"/>
              <a:gd name="adj2" fmla="val 112024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See you</a:t>
            </a:r>
          </a:p>
        </p:txBody>
      </p:sp>
    </p:spTree>
    <p:extLst>
      <p:ext uri="{BB962C8B-B14F-4D97-AF65-F5344CB8AC3E}">
        <p14:creationId xmlns:p14="http://schemas.microsoft.com/office/powerpoint/2010/main" val="3629226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E0B6-E179-4DAE-9D7B-E5C28F2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Implementation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2196-4BF8-40B8-96D1-1AF68EA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Well… So good so far.</a:t>
            </a:r>
          </a:p>
          <a:p>
            <a:endParaRPr lang="en-US" altLang="ko-KR" b="1" dirty="0"/>
          </a:p>
          <a:p>
            <a:r>
              <a:rPr lang="en-US" altLang="ko-KR" b="1" dirty="0"/>
              <a:t>But how can we implement this?</a:t>
            </a:r>
            <a:endParaRPr lang="en-US" altLang="ko-KR" dirty="0"/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9BC1C-12CC-4B39-B330-7AD1441F22C6}"/>
              </a:ext>
            </a:extLst>
          </p:cNvPr>
          <p:cNvSpPr txBox="1"/>
          <p:nvPr/>
        </p:nvSpPr>
        <p:spPr>
          <a:xfrm>
            <a:off x="7563787" y="5343142"/>
            <a:ext cx="7148258" cy="547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99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1228771" cy="2852737"/>
          </a:xfrm>
        </p:spPr>
        <p:txBody>
          <a:bodyPr/>
          <a:lstStyle/>
          <a:p>
            <a:r>
              <a:rPr lang="en-US" altLang="ko-KR" b="1" dirty="0"/>
              <a:t>Socket Programming</a:t>
            </a:r>
            <a:endParaRPr lang="ko-KR" alt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DFAB9-A5C6-4CA4-AB46-FDB4982C9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 use Python, finally!</a:t>
            </a:r>
            <a:endParaRPr lang="ko-KR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2A18A-8A08-4B81-8C41-2D296F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7491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E0B6-E179-4DAE-9D7B-E5C28F2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What Is Socket?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2196-4BF8-40B8-96D1-1AF68EA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Socket is an interface to communicate across the network</a:t>
            </a:r>
            <a:endParaRPr lang="en-US" altLang="ko-KR" dirty="0"/>
          </a:p>
          <a:p>
            <a:pPr lvl="1"/>
            <a:endParaRPr lang="en-US" altLang="ko-KR" b="1" dirty="0"/>
          </a:p>
          <a:p>
            <a:r>
              <a:rPr lang="en-US" altLang="ko-KR" b="1" dirty="0"/>
              <a:t>It contains some information</a:t>
            </a:r>
          </a:p>
          <a:p>
            <a:pPr lvl="1"/>
            <a:r>
              <a:rPr lang="en-US" altLang="ko-KR" dirty="0"/>
              <a:t>IP address</a:t>
            </a:r>
          </a:p>
          <a:p>
            <a:pPr lvl="1"/>
            <a:r>
              <a:rPr lang="en-US" altLang="ko-KR" dirty="0"/>
              <a:t>Port number</a:t>
            </a:r>
          </a:p>
          <a:p>
            <a:pPr lvl="1"/>
            <a:r>
              <a:rPr lang="en-US" altLang="ko-KR" dirty="0"/>
              <a:t>Protocol</a:t>
            </a:r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b="1" dirty="0"/>
          </a:p>
        </p:txBody>
      </p:sp>
      <p:pic>
        <p:nvPicPr>
          <p:cNvPr id="18" name="Picture 17" descr="A picture containing shape&#10;&#10;Description automatically generated">
            <a:extLst>
              <a:ext uri="{FF2B5EF4-FFF2-40B4-BE49-F238E27FC236}">
                <a16:creationId xmlns:a16="http://schemas.microsoft.com/office/drawing/2014/main" id="{EFDFB9B9-2EA4-41E1-AA37-5C751B9D3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64" y="5241759"/>
            <a:ext cx="1589760" cy="158976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965019A-5833-4A79-B59E-1999A72E0075}"/>
              </a:ext>
            </a:extLst>
          </p:cNvPr>
          <p:cNvSpPr/>
          <p:nvPr/>
        </p:nvSpPr>
        <p:spPr>
          <a:xfrm>
            <a:off x="2342698" y="5798590"/>
            <a:ext cx="1099698" cy="378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Socket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EB384B9-FCFC-4A52-A344-D2AE9BC8C115}"/>
              </a:ext>
            </a:extLst>
          </p:cNvPr>
          <p:cNvCxnSpPr>
            <a:cxnSpLocks/>
          </p:cNvCxnSpPr>
          <p:nvPr/>
        </p:nvCxnSpPr>
        <p:spPr>
          <a:xfrm flipH="1">
            <a:off x="3442395" y="6074534"/>
            <a:ext cx="52219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A7DD6C-F911-4B5A-A76E-69D9BBF4F27E}"/>
              </a:ext>
            </a:extLst>
          </p:cNvPr>
          <p:cNvCxnSpPr>
            <a:cxnSpLocks/>
          </p:cNvCxnSpPr>
          <p:nvPr/>
        </p:nvCxnSpPr>
        <p:spPr>
          <a:xfrm>
            <a:off x="3442396" y="5987776"/>
            <a:ext cx="52219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37" descr="A picture containing shape&#10;&#10;Description automatically generated">
            <a:extLst>
              <a:ext uri="{FF2B5EF4-FFF2-40B4-BE49-F238E27FC236}">
                <a16:creationId xmlns:a16="http://schemas.microsoft.com/office/drawing/2014/main" id="{1BE77FEE-D6E7-4C39-9255-AE9E6EE8D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714" y="5241759"/>
            <a:ext cx="1589760" cy="158976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36CFBE74-79CD-4C75-AD11-B81AD522F71C}"/>
              </a:ext>
            </a:extLst>
          </p:cNvPr>
          <p:cNvSpPr/>
          <p:nvPr/>
        </p:nvSpPr>
        <p:spPr>
          <a:xfrm>
            <a:off x="8664342" y="5798590"/>
            <a:ext cx="1099698" cy="378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Socket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2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Motivation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Countless connected devices</a:t>
            </a:r>
          </a:p>
          <a:p>
            <a:pPr lvl="1"/>
            <a:r>
              <a:rPr lang="en-US" altLang="ko-KR" dirty="0"/>
              <a:t>Smartphones</a:t>
            </a:r>
          </a:p>
          <a:p>
            <a:pPr lvl="1"/>
            <a:r>
              <a:rPr lang="en-US" altLang="ko-KR" dirty="0"/>
              <a:t>Desktops</a:t>
            </a:r>
          </a:p>
          <a:p>
            <a:pPr lvl="1"/>
            <a:r>
              <a:rPr lang="en-US" altLang="ko-KR" dirty="0"/>
              <a:t>Laptops</a:t>
            </a:r>
          </a:p>
          <a:p>
            <a:pPr lvl="1"/>
            <a:r>
              <a:rPr lang="en-US" altLang="ko-KR" dirty="0"/>
              <a:t>…and what?</a:t>
            </a:r>
          </a:p>
          <a:p>
            <a:endParaRPr lang="en-US" altLang="ko-KR" dirty="0"/>
          </a:p>
          <a:p>
            <a:r>
              <a:rPr lang="en-US" altLang="ko-KR" b="1" dirty="0"/>
              <a:t>IoT(Internet of Things)</a:t>
            </a:r>
          </a:p>
          <a:p>
            <a:pPr lvl="1"/>
            <a:r>
              <a:rPr lang="en-US" altLang="ko-KR" dirty="0"/>
              <a:t>“Ubiquitous” had already been achieved</a:t>
            </a:r>
          </a:p>
          <a:p>
            <a:pPr lvl="1"/>
            <a:r>
              <a:rPr lang="en-US" altLang="ko-KR" dirty="0"/>
              <a:t>Then, we apply network and Internet to everything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C15F8-6BC4-4F6D-805A-69F9AD32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Picture 3" descr="toaster">
            <a:extLst>
              <a:ext uri="{FF2B5EF4-FFF2-40B4-BE49-F238E27FC236}">
                <a16:creationId xmlns:a16="http://schemas.microsoft.com/office/drawing/2014/main" id="{174CA3B2-E7EF-466A-A21D-8679009FF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807" y="775455"/>
            <a:ext cx="3112373" cy="3660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A80046-95A7-4405-9577-A26827328789}"/>
              </a:ext>
            </a:extLst>
          </p:cNvPr>
          <p:cNvSpPr txBox="1"/>
          <p:nvPr/>
        </p:nvSpPr>
        <p:spPr>
          <a:xfrm rot="20426835">
            <a:off x="9134632" y="3885016"/>
            <a:ext cx="3477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Weather forecasting toaster, awesome!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51644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97EB-7CB2-46E7-AFD2-65F6FD45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Socket Programming in Python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1F6B-DC9A-4AC9-BAE4-CB2C2D4D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Several functions for socket programming are provided</a:t>
            </a:r>
          </a:p>
          <a:p>
            <a:endParaRPr lang="en-US" altLang="ko-KR" b="1" dirty="0"/>
          </a:p>
          <a:p>
            <a:r>
              <a:rPr lang="en-US" altLang="ko-KR" b="1" dirty="0"/>
              <a:t>The procedure is almost same with that of client-server</a:t>
            </a:r>
          </a:p>
          <a:p>
            <a:pPr lvl="1"/>
            <a:r>
              <a:rPr lang="en-US" altLang="ko-KR" dirty="0"/>
              <a:t>Each step is done by calling some function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0DBB5-1C43-44A4-A273-562C5833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10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1CD893-1A21-482E-A360-C3F7ECC3CBB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608083" y="3055390"/>
            <a:ext cx="9553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C0091C-D378-43F1-83FE-39B2E4944C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608083" y="5478024"/>
            <a:ext cx="9553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D2897EB-7CB2-46E7-AFD2-65F6FD45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Socket Programming in Python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1F6B-DC9A-4AC9-BAE4-CB2C2D4DF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2619623" cy="4351338"/>
          </a:xfrm>
        </p:spPr>
        <p:txBody>
          <a:bodyPr/>
          <a:lstStyle/>
          <a:p>
            <a:r>
              <a:rPr lang="en-US" altLang="ko-KR" b="1" dirty="0"/>
              <a:t>Step 1: Both create a socket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0DBB5-1C43-44A4-A273-562C5833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38361-85A9-4C49-B183-5DDBCE95EFF7}"/>
              </a:ext>
            </a:extLst>
          </p:cNvPr>
          <p:cNvSpPr/>
          <p:nvPr/>
        </p:nvSpPr>
        <p:spPr>
          <a:xfrm>
            <a:off x="2031126" y="5288837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socket()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0FEA8-DC3C-4696-ACF5-193D974ADD26}"/>
              </a:ext>
            </a:extLst>
          </p:cNvPr>
          <p:cNvSpPr/>
          <p:nvPr/>
        </p:nvSpPr>
        <p:spPr>
          <a:xfrm>
            <a:off x="288351" y="2566659"/>
            <a:ext cx="1319732" cy="977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Client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BA2F1-0FDE-438D-8AB2-069E235DCB6F}"/>
              </a:ext>
            </a:extLst>
          </p:cNvPr>
          <p:cNvSpPr/>
          <p:nvPr/>
        </p:nvSpPr>
        <p:spPr>
          <a:xfrm>
            <a:off x="288351" y="4989293"/>
            <a:ext cx="1319732" cy="977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Server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4AD6B1-4FC5-4A82-992E-3AEA3AE7A9CB}"/>
              </a:ext>
            </a:extLst>
          </p:cNvPr>
          <p:cNvSpPr/>
          <p:nvPr/>
        </p:nvSpPr>
        <p:spPr>
          <a:xfrm>
            <a:off x="2031126" y="2866203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socket()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E92E72-0A4E-4153-A84D-1E7555CA5FE7}"/>
              </a:ext>
            </a:extLst>
          </p:cNvPr>
          <p:cNvSpPr/>
          <p:nvPr/>
        </p:nvSpPr>
        <p:spPr>
          <a:xfrm>
            <a:off x="3553867" y="5288837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bind()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C413BB-7909-44CF-AD18-F6BA19ED3AB4}"/>
              </a:ext>
            </a:extLst>
          </p:cNvPr>
          <p:cNvSpPr/>
          <p:nvPr/>
        </p:nvSpPr>
        <p:spPr>
          <a:xfrm>
            <a:off x="5076608" y="5288836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listen()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0B241A-D8F7-4FCF-B63D-D4416A4646E5}"/>
              </a:ext>
            </a:extLst>
          </p:cNvPr>
          <p:cNvSpPr/>
          <p:nvPr/>
        </p:nvSpPr>
        <p:spPr>
          <a:xfrm>
            <a:off x="6598161" y="5288835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accept()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D2B9C9-B41C-4DDF-AA11-CB3B7B1A0264}"/>
              </a:ext>
            </a:extLst>
          </p:cNvPr>
          <p:cNvSpPr/>
          <p:nvPr/>
        </p:nvSpPr>
        <p:spPr>
          <a:xfrm>
            <a:off x="8119714" y="5073161"/>
            <a:ext cx="1099698" cy="795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send() / 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57BD22-44A1-4F6E-B343-EC81598100A5}"/>
              </a:ext>
            </a:extLst>
          </p:cNvPr>
          <p:cNvSpPr/>
          <p:nvPr/>
        </p:nvSpPr>
        <p:spPr>
          <a:xfrm>
            <a:off x="9640850" y="5264691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close()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4B3396-1927-4519-A485-49D435FB3327}"/>
              </a:ext>
            </a:extLst>
          </p:cNvPr>
          <p:cNvSpPr/>
          <p:nvPr/>
        </p:nvSpPr>
        <p:spPr>
          <a:xfrm>
            <a:off x="5580000" y="2866202"/>
            <a:ext cx="1610069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connect()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3E41D0-8F21-4262-BA0A-69CEF819A1CB}"/>
              </a:ext>
            </a:extLst>
          </p:cNvPr>
          <p:cNvSpPr/>
          <p:nvPr/>
        </p:nvSpPr>
        <p:spPr>
          <a:xfrm>
            <a:off x="8119714" y="2657556"/>
            <a:ext cx="1099698" cy="795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send() / 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A6266B-D930-4361-93B2-E131C5193E24}"/>
              </a:ext>
            </a:extLst>
          </p:cNvPr>
          <p:cNvSpPr/>
          <p:nvPr/>
        </p:nvSpPr>
        <p:spPr>
          <a:xfrm>
            <a:off x="9639245" y="2866201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close()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D34FF8-B85D-4011-9031-A91F904A989F}"/>
              </a:ext>
            </a:extLst>
          </p:cNvPr>
          <p:cNvCxnSpPr>
            <a:cxnSpLocks/>
          </p:cNvCxnSpPr>
          <p:nvPr/>
        </p:nvCxnSpPr>
        <p:spPr>
          <a:xfrm>
            <a:off x="6385034" y="3289030"/>
            <a:ext cx="0" cy="2164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368C9F-18AB-4B60-BE7F-76F7DA95363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669563" y="3453220"/>
            <a:ext cx="0" cy="161994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9BB9444-A0EE-4885-B663-10296107DF27}"/>
              </a:ext>
            </a:extLst>
          </p:cNvPr>
          <p:cNvSpPr/>
          <p:nvPr/>
        </p:nvSpPr>
        <p:spPr>
          <a:xfrm>
            <a:off x="1760431" y="2355960"/>
            <a:ext cx="1727581" cy="14451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694DEBF-BAED-41FD-9644-64D60AA7CFAC}"/>
              </a:ext>
            </a:extLst>
          </p:cNvPr>
          <p:cNvSpPr/>
          <p:nvPr/>
        </p:nvSpPr>
        <p:spPr>
          <a:xfrm>
            <a:off x="1760431" y="4731288"/>
            <a:ext cx="1727581" cy="14451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4406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1CD893-1A21-482E-A360-C3F7ECC3CBB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608083" y="3055390"/>
            <a:ext cx="9553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C0091C-D378-43F1-83FE-39B2E4944C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608083" y="5478024"/>
            <a:ext cx="9553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D2897EB-7CB2-46E7-AFD2-65F6FD45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Socket Programming in Python [3]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1F6B-DC9A-4AC9-BAE4-CB2C2D4DF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2619623" cy="4351338"/>
          </a:xfrm>
        </p:spPr>
        <p:txBody>
          <a:bodyPr/>
          <a:lstStyle/>
          <a:p>
            <a:r>
              <a:rPr lang="en-US" altLang="ko-KR" b="1" dirty="0"/>
              <a:t>Step 2: Server binds socket (indicate </a:t>
            </a:r>
            <a:r>
              <a:rPr lang="en-US" altLang="ko-KR" b="1" dirty="0" err="1"/>
              <a:t>hotename</a:t>
            </a:r>
            <a:r>
              <a:rPr lang="en-US" altLang="ko-KR" b="1" dirty="0"/>
              <a:t> and port #)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0DBB5-1C43-44A4-A273-562C5833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38361-85A9-4C49-B183-5DDBCE95EFF7}"/>
              </a:ext>
            </a:extLst>
          </p:cNvPr>
          <p:cNvSpPr/>
          <p:nvPr/>
        </p:nvSpPr>
        <p:spPr>
          <a:xfrm>
            <a:off x="2031126" y="5288837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socket()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0FEA8-DC3C-4696-ACF5-193D974ADD26}"/>
              </a:ext>
            </a:extLst>
          </p:cNvPr>
          <p:cNvSpPr/>
          <p:nvPr/>
        </p:nvSpPr>
        <p:spPr>
          <a:xfrm>
            <a:off x="288351" y="2566659"/>
            <a:ext cx="1319732" cy="977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Client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BA2F1-0FDE-438D-8AB2-069E235DCB6F}"/>
              </a:ext>
            </a:extLst>
          </p:cNvPr>
          <p:cNvSpPr/>
          <p:nvPr/>
        </p:nvSpPr>
        <p:spPr>
          <a:xfrm>
            <a:off x="288351" y="4989293"/>
            <a:ext cx="1319732" cy="977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Server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4AD6B1-4FC5-4A82-992E-3AEA3AE7A9CB}"/>
              </a:ext>
            </a:extLst>
          </p:cNvPr>
          <p:cNvSpPr/>
          <p:nvPr/>
        </p:nvSpPr>
        <p:spPr>
          <a:xfrm>
            <a:off x="2031126" y="2866203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socket()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E92E72-0A4E-4153-A84D-1E7555CA5FE7}"/>
              </a:ext>
            </a:extLst>
          </p:cNvPr>
          <p:cNvSpPr/>
          <p:nvPr/>
        </p:nvSpPr>
        <p:spPr>
          <a:xfrm>
            <a:off x="3553867" y="5288837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bind()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C413BB-7909-44CF-AD18-F6BA19ED3AB4}"/>
              </a:ext>
            </a:extLst>
          </p:cNvPr>
          <p:cNvSpPr/>
          <p:nvPr/>
        </p:nvSpPr>
        <p:spPr>
          <a:xfrm>
            <a:off x="5076608" y="5288836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listen()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0B241A-D8F7-4FCF-B63D-D4416A4646E5}"/>
              </a:ext>
            </a:extLst>
          </p:cNvPr>
          <p:cNvSpPr/>
          <p:nvPr/>
        </p:nvSpPr>
        <p:spPr>
          <a:xfrm>
            <a:off x="6598161" y="5288835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accept()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D2B9C9-B41C-4DDF-AA11-CB3B7B1A0264}"/>
              </a:ext>
            </a:extLst>
          </p:cNvPr>
          <p:cNvSpPr/>
          <p:nvPr/>
        </p:nvSpPr>
        <p:spPr>
          <a:xfrm>
            <a:off x="8119714" y="5073161"/>
            <a:ext cx="1099698" cy="795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send() / 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57BD22-44A1-4F6E-B343-EC81598100A5}"/>
              </a:ext>
            </a:extLst>
          </p:cNvPr>
          <p:cNvSpPr/>
          <p:nvPr/>
        </p:nvSpPr>
        <p:spPr>
          <a:xfrm>
            <a:off x="9640850" y="5264691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close()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4B3396-1927-4519-A485-49D435FB3327}"/>
              </a:ext>
            </a:extLst>
          </p:cNvPr>
          <p:cNvSpPr/>
          <p:nvPr/>
        </p:nvSpPr>
        <p:spPr>
          <a:xfrm>
            <a:off x="5580000" y="2866202"/>
            <a:ext cx="1610069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connect()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3E41D0-8F21-4262-BA0A-69CEF819A1CB}"/>
              </a:ext>
            </a:extLst>
          </p:cNvPr>
          <p:cNvSpPr/>
          <p:nvPr/>
        </p:nvSpPr>
        <p:spPr>
          <a:xfrm>
            <a:off x="8119714" y="2657556"/>
            <a:ext cx="1099698" cy="795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send() / 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A6266B-D930-4361-93B2-E131C5193E24}"/>
              </a:ext>
            </a:extLst>
          </p:cNvPr>
          <p:cNvSpPr/>
          <p:nvPr/>
        </p:nvSpPr>
        <p:spPr>
          <a:xfrm>
            <a:off x="9639245" y="2866201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close()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D34FF8-B85D-4011-9031-A91F904A989F}"/>
              </a:ext>
            </a:extLst>
          </p:cNvPr>
          <p:cNvCxnSpPr>
            <a:cxnSpLocks/>
          </p:cNvCxnSpPr>
          <p:nvPr/>
        </p:nvCxnSpPr>
        <p:spPr>
          <a:xfrm>
            <a:off x="6385034" y="3289030"/>
            <a:ext cx="0" cy="2164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368C9F-18AB-4B60-BE7F-76F7DA95363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669563" y="3453220"/>
            <a:ext cx="0" cy="161994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694DEBF-BAED-41FD-9644-64D60AA7CFAC}"/>
              </a:ext>
            </a:extLst>
          </p:cNvPr>
          <p:cNvSpPr/>
          <p:nvPr/>
        </p:nvSpPr>
        <p:spPr>
          <a:xfrm>
            <a:off x="3244663" y="4755435"/>
            <a:ext cx="1727581" cy="14451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4383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1CD893-1A21-482E-A360-C3F7ECC3CBB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608083" y="3055390"/>
            <a:ext cx="9553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C0091C-D378-43F1-83FE-39B2E4944C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608083" y="5478024"/>
            <a:ext cx="9553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D2897EB-7CB2-46E7-AFD2-65F6FD45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Socket Programming in Python [4]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1F6B-DC9A-4AC9-BAE4-CB2C2D4DF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2619623" cy="4351338"/>
          </a:xfrm>
        </p:spPr>
        <p:txBody>
          <a:bodyPr/>
          <a:lstStyle/>
          <a:p>
            <a:r>
              <a:rPr lang="en-US" altLang="ko-KR" b="1" dirty="0"/>
              <a:t>Step 3: Server listens (waits for client)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0DBB5-1C43-44A4-A273-562C5833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38361-85A9-4C49-B183-5DDBCE95EFF7}"/>
              </a:ext>
            </a:extLst>
          </p:cNvPr>
          <p:cNvSpPr/>
          <p:nvPr/>
        </p:nvSpPr>
        <p:spPr>
          <a:xfrm>
            <a:off x="2031126" y="5288837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socket()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0FEA8-DC3C-4696-ACF5-193D974ADD26}"/>
              </a:ext>
            </a:extLst>
          </p:cNvPr>
          <p:cNvSpPr/>
          <p:nvPr/>
        </p:nvSpPr>
        <p:spPr>
          <a:xfrm>
            <a:off x="288351" y="2566659"/>
            <a:ext cx="1319732" cy="977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Client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BA2F1-0FDE-438D-8AB2-069E235DCB6F}"/>
              </a:ext>
            </a:extLst>
          </p:cNvPr>
          <p:cNvSpPr/>
          <p:nvPr/>
        </p:nvSpPr>
        <p:spPr>
          <a:xfrm>
            <a:off x="288351" y="4989293"/>
            <a:ext cx="1319732" cy="977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Server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4AD6B1-4FC5-4A82-992E-3AEA3AE7A9CB}"/>
              </a:ext>
            </a:extLst>
          </p:cNvPr>
          <p:cNvSpPr/>
          <p:nvPr/>
        </p:nvSpPr>
        <p:spPr>
          <a:xfrm>
            <a:off x="2031126" y="2866203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socket()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E92E72-0A4E-4153-A84D-1E7555CA5FE7}"/>
              </a:ext>
            </a:extLst>
          </p:cNvPr>
          <p:cNvSpPr/>
          <p:nvPr/>
        </p:nvSpPr>
        <p:spPr>
          <a:xfrm>
            <a:off x="3553867" y="5288837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bind()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C413BB-7909-44CF-AD18-F6BA19ED3AB4}"/>
              </a:ext>
            </a:extLst>
          </p:cNvPr>
          <p:cNvSpPr/>
          <p:nvPr/>
        </p:nvSpPr>
        <p:spPr>
          <a:xfrm>
            <a:off x="5076608" y="5288836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listen()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0B241A-D8F7-4FCF-B63D-D4416A4646E5}"/>
              </a:ext>
            </a:extLst>
          </p:cNvPr>
          <p:cNvSpPr/>
          <p:nvPr/>
        </p:nvSpPr>
        <p:spPr>
          <a:xfrm>
            <a:off x="6598161" y="5288835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accept()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D2B9C9-B41C-4DDF-AA11-CB3B7B1A0264}"/>
              </a:ext>
            </a:extLst>
          </p:cNvPr>
          <p:cNvSpPr/>
          <p:nvPr/>
        </p:nvSpPr>
        <p:spPr>
          <a:xfrm>
            <a:off x="8119714" y="5073161"/>
            <a:ext cx="1099698" cy="795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send() / 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57BD22-44A1-4F6E-B343-EC81598100A5}"/>
              </a:ext>
            </a:extLst>
          </p:cNvPr>
          <p:cNvSpPr/>
          <p:nvPr/>
        </p:nvSpPr>
        <p:spPr>
          <a:xfrm>
            <a:off x="9640850" y="5264691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close()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4B3396-1927-4519-A485-49D435FB3327}"/>
              </a:ext>
            </a:extLst>
          </p:cNvPr>
          <p:cNvSpPr/>
          <p:nvPr/>
        </p:nvSpPr>
        <p:spPr>
          <a:xfrm>
            <a:off x="5580000" y="2866202"/>
            <a:ext cx="1610069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connect()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3E41D0-8F21-4262-BA0A-69CEF819A1CB}"/>
              </a:ext>
            </a:extLst>
          </p:cNvPr>
          <p:cNvSpPr/>
          <p:nvPr/>
        </p:nvSpPr>
        <p:spPr>
          <a:xfrm>
            <a:off x="8119714" y="2657556"/>
            <a:ext cx="1099698" cy="795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send() / 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A6266B-D930-4361-93B2-E131C5193E24}"/>
              </a:ext>
            </a:extLst>
          </p:cNvPr>
          <p:cNvSpPr/>
          <p:nvPr/>
        </p:nvSpPr>
        <p:spPr>
          <a:xfrm>
            <a:off x="9639245" y="2866201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close()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D34FF8-B85D-4011-9031-A91F904A989F}"/>
              </a:ext>
            </a:extLst>
          </p:cNvPr>
          <p:cNvCxnSpPr>
            <a:cxnSpLocks/>
          </p:cNvCxnSpPr>
          <p:nvPr/>
        </p:nvCxnSpPr>
        <p:spPr>
          <a:xfrm>
            <a:off x="6385034" y="3289030"/>
            <a:ext cx="0" cy="2164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368C9F-18AB-4B60-BE7F-76F7DA95363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669563" y="3453220"/>
            <a:ext cx="0" cy="161994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694DEBF-BAED-41FD-9644-64D60AA7CFAC}"/>
              </a:ext>
            </a:extLst>
          </p:cNvPr>
          <p:cNvSpPr/>
          <p:nvPr/>
        </p:nvSpPr>
        <p:spPr>
          <a:xfrm>
            <a:off x="4762666" y="4718013"/>
            <a:ext cx="1727581" cy="14451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7083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1CD893-1A21-482E-A360-C3F7ECC3CBB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608083" y="3055390"/>
            <a:ext cx="9553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C0091C-D378-43F1-83FE-39B2E4944C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608083" y="5478024"/>
            <a:ext cx="9553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D2897EB-7CB2-46E7-AFD2-65F6FD45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Socket Programming in Python [5]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1F6B-DC9A-4AC9-BAE4-CB2C2D4DF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2619623" cy="4351338"/>
          </a:xfrm>
        </p:spPr>
        <p:txBody>
          <a:bodyPr/>
          <a:lstStyle/>
          <a:p>
            <a:r>
              <a:rPr lang="en-US" altLang="ko-KR" b="1" dirty="0"/>
              <a:t>Step 4: Client connects to server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0DBB5-1C43-44A4-A273-562C5833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38361-85A9-4C49-B183-5DDBCE95EFF7}"/>
              </a:ext>
            </a:extLst>
          </p:cNvPr>
          <p:cNvSpPr/>
          <p:nvPr/>
        </p:nvSpPr>
        <p:spPr>
          <a:xfrm>
            <a:off x="2031126" y="5288837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socket()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0FEA8-DC3C-4696-ACF5-193D974ADD26}"/>
              </a:ext>
            </a:extLst>
          </p:cNvPr>
          <p:cNvSpPr/>
          <p:nvPr/>
        </p:nvSpPr>
        <p:spPr>
          <a:xfrm>
            <a:off x="288351" y="2566659"/>
            <a:ext cx="1319732" cy="977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Client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BA2F1-0FDE-438D-8AB2-069E235DCB6F}"/>
              </a:ext>
            </a:extLst>
          </p:cNvPr>
          <p:cNvSpPr/>
          <p:nvPr/>
        </p:nvSpPr>
        <p:spPr>
          <a:xfrm>
            <a:off x="288351" y="4989293"/>
            <a:ext cx="1319732" cy="977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Server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4AD6B1-4FC5-4A82-992E-3AEA3AE7A9CB}"/>
              </a:ext>
            </a:extLst>
          </p:cNvPr>
          <p:cNvSpPr/>
          <p:nvPr/>
        </p:nvSpPr>
        <p:spPr>
          <a:xfrm>
            <a:off x="2031126" y="2866203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socket()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E92E72-0A4E-4153-A84D-1E7555CA5FE7}"/>
              </a:ext>
            </a:extLst>
          </p:cNvPr>
          <p:cNvSpPr/>
          <p:nvPr/>
        </p:nvSpPr>
        <p:spPr>
          <a:xfrm>
            <a:off x="3553867" y="5288837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bind()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C413BB-7909-44CF-AD18-F6BA19ED3AB4}"/>
              </a:ext>
            </a:extLst>
          </p:cNvPr>
          <p:cNvSpPr/>
          <p:nvPr/>
        </p:nvSpPr>
        <p:spPr>
          <a:xfrm>
            <a:off x="5076608" y="5288836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listen()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0B241A-D8F7-4FCF-B63D-D4416A4646E5}"/>
              </a:ext>
            </a:extLst>
          </p:cNvPr>
          <p:cNvSpPr/>
          <p:nvPr/>
        </p:nvSpPr>
        <p:spPr>
          <a:xfrm>
            <a:off x="6598161" y="5288835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accept()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D2B9C9-B41C-4DDF-AA11-CB3B7B1A0264}"/>
              </a:ext>
            </a:extLst>
          </p:cNvPr>
          <p:cNvSpPr/>
          <p:nvPr/>
        </p:nvSpPr>
        <p:spPr>
          <a:xfrm>
            <a:off x="8119714" y="5073161"/>
            <a:ext cx="1099698" cy="795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send() / 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57BD22-44A1-4F6E-B343-EC81598100A5}"/>
              </a:ext>
            </a:extLst>
          </p:cNvPr>
          <p:cNvSpPr/>
          <p:nvPr/>
        </p:nvSpPr>
        <p:spPr>
          <a:xfrm>
            <a:off x="9640850" y="5264691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close()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4B3396-1927-4519-A485-49D435FB3327}"/>
              </a:ext>
            </a:extLst>
          </p:cNvPr>
          <p:cNvSpPr/>
          <p:nvPr/>
        </p:nvSpPr>
        <p:spPr>
          <a:xfrm>
            <a:off x="5580000" y="2866202"/>
            <a:ext cx="1610069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connect()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3E41D0-8F21-4262-BA0A-69CEF819A1CB}"/>
              </a:ext>
            </a:extLst>
          </p:cNvPr>
          <p:cNvSpPr/>
          <p:nvPr/>
        </p:nvSpPr>
        <p:spPr>
          <a:xfrm>
            <a:off x="8119714" y="2657556"/>
            <a:ext cx="1099698" cy="795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send() / 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A6266B-D930-4361-93B2-E131C5193E24}"/>
              </a:ext>
            </a:extLst>
          </p:cNvPr>
          <p:cNvSpPr/>
          <p:nvPr/>
        </p:nvSpPr>
        <p:spPr>
          <a:xfrm>
            <a:off x="9639245" y="2866201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close()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D34FF8-B85D-4011-9031-A91F904A989F}"/>
              </a:ext>
            </a:extLst>
          </p:cNvPr>
          <p:cNvCxnSpPr>
            <a:cxnSpLocks/>
          </p:cNvCxnSpPr>
          <p:nvPr/>
        </p:nvCxnSpPr>
        <p:spPr>
          <a:xfrm>
            <a:off x="6385034" y="3289030"/>
            <a:ext cx="0" cy="2164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368C9F-18AB-4B60-BE7F-76F7DA95363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669563" y="3453220"/>
            <a:ext cx="0" cy="161994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694DEBF-BAED-41FD-9644-64D60AA7CFAC}"/>
              </a:ext>
            </a:extLst>
          </p:cNvPr>
          <p:cNvSpPr/>
          <p:nvPr/>
        </p:nvSpPr>
        <p:spPr>
          <a:xfrm>
            <a:off x="5509936" y="2343315"/>
            <a:ext cx="1727581" cy="14451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082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1CD893-1A21-482E-A360-C3F7ECC3CBB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608083" y="3055390"/>
            <a:ext cx="9553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C0091C-D378-43F1-83FE-39B2E4944C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608083" y="5478024"/>
            <a:ext cx="9553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D2897EB-7CB2-46E7-AFD2-65F6FD45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Socket Programming in Python [6]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1F6B-DC9A-4AC9-BAE4-CB2C2D4DF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2619623" cy="4351338"/>
          </a:xfrm>
        </p:spPr>
        <p:txBody>
          <a:bodyPr/>
          <a:lstStyle/>
          <a:p>
            <a:r>
              <a:rPr lang="en-US" altLang="ko-KR" b="1" dirty="0"/>
              <a:t>Step 5: Server accepts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0DBB5-1C43-44A4-A273-562C5833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38361-85A9-4C49-B183-5DDBCE95EFF7}"/>
              </a:ext>
            </a:extLst>
          </p:cNvPr>
          <p:cNvSpPr/>
          <p:nvPr/>
        </p:nvSpPr>
        <p:spPr>
          <a:xfrm>
            <a:off x="2031126" y="5288837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socket()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0FEA8-DC3C-4696-ACF5-193D974ADD26}"/>
              </a:ext>
            </a:extLst>
          </p:cNvPr>
          <p:cNvSpPr/>
          <p:nvPr/>
        </p:nvSpPr>
        <p:spPr>
          <a:xfrm>
            <a:off x="288351" y="2566659"/>
            <a:ext cx="1319732" cy="977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Client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BA2F1-0FDE-438D-8AB2-069E235DCB6F}"/>
              </a:ext>
            </a:extLst>
          </p:cNvPr>
          <p:cNvSpPr/>
          <p:nvPr/>
        </p:nvSpPr>
        <p:spPr>
          <a:xfrm>
            <a:off x="288351" y="4989293"/>
            <a:ext cx="1319732" cy="977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Server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4AD6B1-4FC5-4A82-992E-3AEA3AE7A9CB}"/>
              </a:ext>
            </a:extLst>
          </p:cNvPr>
          <p:cNvSpPr/>
          <p:nvPr/>
        </p:nvSpPr>
        <p:spPr>
          <a:xfrm>
            <a:off x="2031126" y="2866203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socket()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E92E72-0A4E-4153-A84D-1E7555CA5FE7}"/>
              </a:ext>
            </a:extLst>
          </p:cNvPr>
          <p:cNvSpPr/>
          <p:nvPr/>
        </p:nvSpPr>
        <p:spPr>
          <a:xfrm>
            <a:off x="3553867" y="5288837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bind()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C413BB-7909-44CF-AD18-F6BA19ED3AB4}"/>
              </a:ext>
            </a:extLst>
          </p:cNvPr>
          <p:cNvSpPr/>
          <p:nvPr/>
        </p:nvSpPr>
        <p:spPr>
          <a:xfrm>
            <a:off x="5076608" y="5288836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listen()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0B241A-D8F7-4FCF-B63D-D4416A4646E5}"/>
              </a:ext>
            </a:extLst>
          </p:cNvPr>
          <p:cNvSpPr/>
          <p:nvPr/>
        </p:nvSpPr>
        <p:spPr>
          <a:xfrm>
            <a:off x="6598161" y="5288835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accept()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D2B9C9-B41C-4DDF-AA11-CB3B7B1A0264}"/>
              </a:ext>
            </a:extLst>
          </p:cNvPr>
          <p:cNvSpPr/>
          <p:nvPr/>
        </p:nvSpPr>
        <p:spPr>
          <a:xfrm>
            <a:off x="8119714" y="5073161"/>
            <a:ext cx="1099698" cy="795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send() / 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57BD22-44A1-4F6E-B343-EC81598100A5}"/>
              </a:ext>
            </a:extLst>
          </p:cNvPr>
          <p:cNvSpPr/>
          <p:nvPr/>
        </p:nvSpPr>
        <p:spPr>
          <a:xfrm>
            <a:off x="9640850" y="5264691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close()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4B3396-1927-4519-A485-49D435FB3327}"/>
              </a:ext>
            </a:extLst>
          </p:cNvPr>
          <p:cNvSpPr/>
          <p:nvPr/>
        </p:nvSpPr>
        <p:spPr>
          <a:xfrm>
            <a:off x="5580000" y="2866202"/>
            <a:ext cx="1610069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connect()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3E41D0-8F21-4262-BA0A-69CEF819A1CB}"/>
              </a:ext>
            </a:extLst>
          </p:cNvPr>
          <p:cNvSpPr/>
          <p:nvPr/>
        </p:nvSpPr>
        <p:spPr>
          <a:xfrm>
            <a:off x="8119714" y="2657556"/>
            <a:ext cx="1099698" cy="795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send() / 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A6266B-D930-4361-93B2-E131C5193E24}"/>
              </a:ext>
            </a:extLst>
          </p:cNvPr>
          <p:cNvSpPr/>
          <p:nvPr/>
        </p:nvSpPr>
        <p:spPr>
          <a:xfrm>
            <a:off x="9639245" y="2866201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close()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D34FF8-B85D-4011-9031-A91F904A989F}"/>
              </a:ext>
            </a:extLst>
          </p:cNvPr>
          <p:cNvCxnSpPr>
            <a:cxnSpLocks/>
          </p:cNvCxnSpPr>
          <p:nvPr/>
        </p:nvCxnSpPr>
        <p:spPr>
          <a:xfrm>
            <a:off x="6385034" y="3289030"/>
            <a:ext cx="0" cy="2164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368C9F-18AB-4B60-BE7F-76F7DA95363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669563" y="3453220"/>
            <a:ext cx="0" cy="161994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694DEBF-BAED-41FD-9644-64D60AA7CFAC}"/>
              </a:ext>
            </a:extLst>
          </p:cNvPr>
          <p:cNvSpPr/>
          <p:nvPr/>
        </p:nvSpPr>
        <p:spPr>
          <a:xfrm>
            <a:off x="6350371" y="4743363"/>
            <a:ext cx="1727581" cy="14451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6534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1CD893-1A21-482E-A360-C3F7ECC3CBB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608083" y="3055390"/>
            <a:ext cx="9553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C0091C-D378-43F1-83FE-39B2E4944C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608083" y="5478024"/>
            <a:ext cx="9553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D2897EB-7CB2-46E7-AFD2-65F6FD45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Socket Programming in Python [7]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1F6B-DC9A-4AC9-BAE4-CB2C2D4DF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2619623" cy="4351338"/>
          </a:xfrm>
        </p:spPr>
        <p:txBody>
          <a:bodyPr/>
          <a:lstStyle/>
          <a:p>
            <a:r>
              <a:rPr lang="en-US" altLang="ko-KR" b="1" dirty="0"/>
              <a:t>Step 6: Then they communicate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0DBB5-1C43-44A4-A273-562C5833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38361-85A9-4C49-B183-5DDBCE95EFF7}"/>
              </a:ext>
            </a:extLst>
          </p:cNvPr>
          <p:cNvSpPr/>
          <p:nvPr/>
        </p:nvSpPr>
        <p:spPr>
          <a:xfrm>
            <a:off x="2031126" y="5288837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socket()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0FEA8-DC3C-4696-ACF5-193D974ADD26}"/>
              </a:ext>
            </a:extLst>
          </p:cNvPr>
          <p:cNvSpPr/>
          <p:nvPr/>
        </p:nvSpPr>
        <p:spPr>
          <a:xfrm>
            <a:off x="288351" y="2566659"/>
            <a:ext cx="1319732" cy="977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Client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BA2F1-0FDE-438D-8AB2-069E235DCB6F}"/>
              </a:ext>
            </a:extLst>
          </p:cNvPr>
          <p:cNvSpPr/>
          <p:nvPr/>
        </p:nvSpPr>
        <p:spPr>
          <a:xfrm>
            <a:off x="288351" y="4989293"/>
            <a:ext cx="1319732" cy="977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Server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4AD6B1-4FC5-4A82-992E-3AEA3AE7A9CB}"/>
              </a:ext>
            </a:extLst>
          </p:cNvPr>
          <p:cNvSpPr/>
          <p:nvPr/>
        </p:nvSpPr>
        <p:spPr>
          <a:xfrm>
            <a:off x="2031126" y="2866203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socket()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E92E72-0A4E-4153-A84D-1E7555CA5FE7}"/>
              </a:ext>
            </a:extLst>
          </p:cNvPr>
          <p:cNvSpPr/>
          <p:nvPr/>
        </p:nvSpPr>
        <p:spPr>
          <a:xfrm>
            <a:off x="3553867" y="5288837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bind()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C413BB-7909-44CF-AD18-F6BA19ED3AB4}"/>
              </a:ext>
            </a:extLst>
          </p:cNvPr>
          <p:cNvSpPr/>
          <p:nvPr/>
        </p:nvSpPr>
        <p:spPr>
          <a:xfrm>
            <a:off x="5076608" y="5288836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listen()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0B241A-D8F7-4FCF-B63D-D4416A4646E5}"/>
              </a:ext>
            </a:extLst>
          </p:cNvPr>
          <p:cNvSpPr/>
          <p:nvPr/>
        </p:nvSpPr>
        <p:spPr>
          <a:xfrm>
            <a:off x="6598161" y="5288835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accept()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D2B9C9-B41C-4DDF-AA11-CB3B7B1A0264}"/>
              </a:ext>
            </a:extLst>
          </p:cNvPr>
          <p:cNvSpPr/>
          <p:nvPr/>
        </p:nvSpPr>
        <p:spPr>
          <a:xfrm>
            <a:off x="8119714" y="5073161"/>
            <a:ext cx="1099698" cy="795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send() / 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57BD22-44A1-4F6E-B343-EC81598100A5}"/>
              </a:ext>
            </a:extLst>
          </p:cNvPr>
          <p:cNvSpPr/>
          <p:nvPr/>
        </p:nvSpPr>
        <p:spPr>
          <a:xfrm>
            <a:off x="9640850" y="5264691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close()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4B3396-1927-4519-A485-49D435FB3327}"/>
              </a:ext>
            </a:extLst>
          </p:cNvPr>
          <p:cNvSpPr/>
          <p:nvPr/>
        </p:nvSpPr>
        <p:spPr>
          <a:xfrm>
            <a:off x="5580000" y="2866202"/>
            <a:ext cx="1610069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connect()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3E41D0-8F21-4262-BA0A-69CEF819A1CB}"/>
              </a:ext>
            </a:extLst>
          </p:cNvPr>
          <p:cNvSpPr/>
          <p:nvPr/>
        </p:nvSpPr>
        <p:spPr>
          <a:xfrm>
            <a:off x="8119714" y="2657556"/>
            <a:ext cx="1099698" cy="795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send() / 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A6266B-D930-4361-93B2-E131C5193E24}"/>
              </a:ext>
            </a:extLst>
          </p:cNvPr>
          <p:cNvSpPr/>
          <p:nvPr/>
        </p:nvSpPr>
        <p:spPr>
          <a:xfrm>
            <a:off x="9639245" y="2866201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close()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D34FF8-B85D-4011-9031-A91F904A989F}"/>
              </a:ext>
            </a:extLst>
          </p:cNvPr>
          <p:cNvCxnSpPr>
            <a:cxnSpLocks/>
          </p:cNvCxnSpPr>
          <p:nvPr/>
        </p:nvCxnSpPr>
        <p:spPr>
          <a:xfrm>
            <a:off x="6385034" y="3289030"/>
            <a:ext cx="0" cy="2164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368C9F-18AB-4B60-BE7F-76F7DA95363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669563" y="3453220"/>
            <a:ext cx="0" cy="161994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694DEBF-BAED-41FD-9644-64D60AA7CFAC}"/>
              </a:ext>
            </a:extLst>
          </p:cNvPr>
          <p:cNvSpPr/>
          <p:nvPr/>
        </p:nvSpPr>
        <p:spPr>
          <a:xfrm>
            <a:off x="7805772" y="2332800"/>
            <a:ext cx="1727581" cy="38441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1949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1CD893-1A21-482E-A360-C3F7ECC3CBB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608083" y="3055390"/>
            <a:ext cx="9553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C0091C-D378-43F1-83FE-39B2E4944C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608083" y="5478024"/>
            <a:ext cx="9553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D2897EB-7CB2-46E7-AFD2-65F6FD45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Socket Programming in Python [8]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1F6B-DC9A-4AC9-BAE4-CB2C2D4DF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2619623" cy="4351338"/>
          </a:xfrm>
        </p:spPr>
        <p:txBody>
          <a:bodyPr/>
          <a:lstStyle/>
          <a:p>
            <a:r>
              <a:rPr lang="en-US" altLang="ko-KR" b="1" dirty="0"/>
              <a:t>Step 7: Someone terminates the connection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0DBB5-1C43-44A4-A273-562C5833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38361-85A9-4C49-B183-5DDBCE95EFF7}"/>
              </a:ext>
            </a:extLst>
          </p:cNvPr>
          <p:cNvSpPr/>
          <p:nvPr/>
        </p:nvSpPr>
        <p:spPr>
          <a:xfrm>
            <a:off x="2031126" y="5288837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socket()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0FEA8-DC3C-4696-ACF5-193D974ADD26}"/>
              </a:ext>
            </a:extLst>
          </p:cNvPr>
          <p:cNvSpPr/>
          <p:nvPr/>
        </p:nvSpPr>
        <p:spPr>
          <a:xfrm>
            <a:off x="288351" y="2566659"/>
            <a:ext cx="1319732" cy="977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Client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BA2F1-0FDE-438D-8AB2-069E235DCB6F}"/>
              </a:ext>
            </a:extLst>
          </p:cNvPr>
          <p:cNvSpPr/>
          <p:nvPr/>
        </p:nvSpPr>
        <p:spPr>
          <a:xfrm>
            <a:off x="288351" y="4989293"/>
            <a:ext cx="1319732" cy="977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Server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4AD6B1-4FC5-4A82-992E-3AEA3AE7A9CB}"/>
              </a:ext>
            </a:extLst>
          </p:cNvPr>
          <p:cNvSpPr/>
          <p:nvPr/>
        </p:nvSpPr>
        <p:spPr>
          <a:xfrm>
            <a:off x="2031126" y="2866203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socket()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E92E72-0A4E-4153-A84D-1E7555CA5FE7}"/>
              </a:ext>
            </a:extLst>
          </p:cNvPr>
          <p:cNvSpPr/>
          <p:nvPr/>
        </p:nvSpPr>
        <p:spPr>
          <a:xfrm>
            <a:off x="3553867" y="5288837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bind()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C413BB-7909-44CF-AD18-F6BA19ED3AB4}"/>
              </a:ext>
            </a:extLst>
          </p:cNvPr>
          <p:cNvSpPr/>
          <p:nvPr/>
        </p:nvSpPr>
        <p:spPr>
          <a:xfrm>
            <a:off x="5076608" y="5288836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listen()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0B241A-D8F7-4FCF-B63D-D4416A4646E5}"/>
              </a:ext>
            </a:extLst>
          </p:cNvPr>
          <p:cNvSpPr/>
          <p:nvPr/>
        </p:nvSpPr>
        <p:spPr>
          <a:xfrm>
            <a:off x="6598161" y="5288835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accept()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D2B9C9-B41C-4DDF-AA11-CB3B7B1A0264}"/>
              </a:ext>
            </a:extLst>
          </p:cNvPr>
          <p:cNvSpPr/>
          <p:nvPr/>
        </p:nvSpPr>
        <p:spPr>
          <a:xfrm>
            <a:off x="8119714" y="5073161"/>
            <a:ext cx="1099698" cy="795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send() / 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57BD22-44A1-4F6E-B343-EC81598100A5}"/>
              </a:ext>
            </a:extLst>
          </p:cNvPr>
          <p:cNvSpPr/>
          <p:nvPr/>
        </p:nvSpPr>
        <p:spPr>
          <a:xfrm>
            <a:off x="9640850" y="5264691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close()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4B3396-1927-4519-A485-49D435FB3327}"/>
              </a:ext>
            </a:extLst>
          </p:cNvPr>
          <p:cNvSpPr/>
          <p:nvPr/>
        </p:nvSpPr>
        <p:spPr>
          <a:xfrm>
            <a:off x="5580000" y="2866202"/>
            <a:ext cx="1610069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connect()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3E41D0-8F21-4262-BA0A-69CEF819A1CB}"/>
              </a:ext>
            </a:extLst>
          </p:cNvPr>
          <p:cNvSpPr/>
          <p:nvPr/>
        </p:nvSpPr>
        <p:spPr>
          <a:xfrm>
            <a:off x="8119714" y="2657556"/>
            <a:ext cx="1099698" cy="795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send() / 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A6266B-D930-4361-93B2-E131C5193E24}"/>
              </a:ext>
            </a:extLst>
          </p:cNvPr>
          <p:cNvSpPr/>
          <p:nvPr/>
        </p:nvSpPr>
        <p:spPr>
          <a:xfrm>
            <a:off x="9639245" y="2866201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close()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D34FF8-B85D-4011-9031-A91F904A989F}"/>
              </a:ext>
            </a:extLst>
          </p:cNvPr>
          <p:cNvCxnSpPr>
            <a:cxnSpLocks/>
          </p:cNvCxnSpPr>
          <p:nvPr/>
        </p:nvCxnSpPr>
        <p:spPr>
          <a:xfrm>
            <a:off x="6385034" y="3289030"/>
            <a:ext cx="0" cy="2164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368C9F-18AB-4B60-BE7F-76F7DA95363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669563" y="3453220"/>
            <a:ext cx="0" cy="161994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694DEBF-BAED-41FD-9644-64D60AA7CFAC}"/>
              </a:ext>
            </a:extLst>
          </p:cNvPr>
          <p:cNvSpPr/>
          <p:nvPr/>
        </p:nvSpPr>
        <p:spPr>
          <a:xfrm>
            <a:off x="9336111" y="2332800"/>
            <a:ext cx="1727581" cy="38441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2017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4B8E-1FB6-4166-AB32-A43C6F6A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Notes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2DA82-2FA6-4958-A723-9A0D3AA09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As we can see, the task are different</a:t>
            </a:r>
          </a:p>
          <a:p>
            <a:pPr lvl="1"/>
            <a:r>
              <a:rPr lang="en-US" altLang="ko-KR" dirty="0"/>
              <a:t>So we need two applications client / server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b="1" dirty="0"/>
              <a:t>We will make both client apps and server apps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You may be able to fully understand the concepts by making apps</a:t>
            </a:r>
          </a:p>
          <a:p>
            <a:pPr lvl="1"/>
            <a:r>
              <a:rPr lang="en-US" altLang="ko-KR" dirty="0"/>
              <a:t>In lab session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5CB63-EB28-47D9-8A18-B368300F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259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D3090-63FE-4D75-B66F-418C61FB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References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C8A92-4526-4EA7-AC77-68D7E0BA7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Computer Networking: A Top-Down Approach 6</a:t>
            </a:r>
            <a:r>
              <a:rPr lang="en-US" altLang="ko-KR" sz="2400" b="1" baseline="30000" dirty="0"/>
              <a:t>th</a:t>
            </a:r>
            <a:r>
              <a:rPr lang="en-US" altLang="ko-KR" sz="2400" b="1" dirty="0"/>
              <a:t> Ed. Jim Kurose, Keith Ross, Addison-</a:t>
            </a:r>
            <a:r>
              <a:rPr lang="en-US" altLang="ko-KR" sz="2400" b="1" dirty="0" err="1"/>
              <a:t>Wesly</a:t>
            </a:r>
            <a:r>
              <a:rPr lang="en-US" altLang="ko-KR" sz="2400" b="1" dirty="0"/>
              <a:t>, March 2012</a:t>
            </a:r>
            <a:endParaRPr lang="ko-KR" altLang="en-US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74C86-C08D-4386-B905-65E3FAE4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95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7600-2662-49A2-8EF6-8961DC12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 This Course…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C293E-F7AA-40B9-8676-44A137849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There are many concepts where the Internet is based on</a:t>
            </a:r>
          </a:p>
          <a:p>
            <a:pPr lvl="1"/>
            <a:r>
              <a:rPr lang="en-US" altLang="ko-KR" dirty="0"/>
              <a:t>Network layer, protocol, packet, routing, so on…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We will cover the high-level concepts for networking</a:t>
            </a:r>
          </a:p>
          <a:p>
            <a:endParaRPr lang="en-US" altLang="ko-KR" b="1" dirty="0"/>
          </a:p>
          <a:p>
            <a:r>
              <a:rPr lang="en-US" altLang="ko-KR" b="1" dirty="0"/>
              <a:t>…And apply them to our mini-project!</a:t>
            </a:r>
          </a:p>
          <a:p>
            <a:pPr lvl="1"/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F2362-10D4-456E-8F99-853F39DE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663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B71A0A-8DE0-4D81-B67C-E2D2CD3D3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altLang="ko-KR" b="1" dirty="0"/>
              <a:t>Thank you</a:t>
            </a:r>
            <a:endParaRPr lang="ko-KR" altLang="en-US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2668E1-F7EE-40AC-B63A-7EEFBE52D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10D55B-FDFD-4967-9187-EBF1097F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33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Internet &amp; Backgrounds</a:t>
            </a:r>
            <a:endParaRPr lang="ko-KR" alt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DFAB9-A5C6-4CA4-AB46-FDB4982C9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 the connected world</a:t>
            </a:r>
            <a:endParaRPr lang="ko-KR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2A18A-8A08-4B81-8C41-2D296F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01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7600-2662-49A2-8EF6-8961DC12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Network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C293E-F7AA-40B9-8676-44A137849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How far is Korea from Ghana?</a:t>
            </a:r>
          </a:p>
          <a:p>
            <a:pPr lvl="1"/>
            <a:r>
              <a:rPr lang="en-US" altLang="ko-KR" dirty="0"/>
              <a:t>Let’s ask Google</a:t>
            </a:r>
          </a:p>
          <a:p>
            <a:pPr lvl="1"/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F2362-10D4-456E-8F99-853F39DE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CF8A8-7835-4411-9D7B-1CC600BB6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995" y="2506594"/>
            <a:ext cx="5306205" cy="367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6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30F149-45EC-4E7A-B81F-7440B30AB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729" y="1959092"/>
            <a:ext cx="4184942" cy="48989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F27600-2662-49A2-8EF6-8961DC12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Network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C293E-F7AA-40B9-8676-44A13784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04423" cy="4351338"/>
          </a:xfrm>
        </p:spPr>
        <p:txBody>
          <a:bodyPr/>
          <a:lstStyle/>
          <a:p>
            <a:r>
              <a:rPr lang="en-US" altLang="ko-KR" b="1" dirty="0"/>
              <a:t>How can we communicate with each other, despite such a long distance?</a:t>
            </a:r>
          </a:p>
          <a:p>
            <a:pPr lvl="1"/>
            <a:r>
              <a:rPr lang="en-US" altLang="ko-KR" dirty="0"/>
              <a:t>Whatever you send, you may lose it on the way…</a:t>
            </a:r>
          </a:p>
          <a:p>
            <a:endParaRPr lang="en-US" altLang="ko-KR" dirty="0"/>
          </a:p>
          <a:p>
            <a:r>
              <a:rPr lang="en-US" altLang="ko-KR" b="1" dirty="0"/>
              <a:t>But we are in the connected world!</a:t>
            </a:r>
          </a:p>
          <a:p>
            <a:pPr lvl="1"/>
            <a:r>
              <a:rPr lang="en-US" altLang="ko-KR" dirty="0"/>
              <a:t>We send/receive via communication links</a:t>
            </a:r>
          </a:p>
          <a:p>
            <a:pPr lvl="2"/>
            <a:r>
              <a:rPr lang="en-US" altLang="ko-KR" dirty="0"/>
              <a:t>Some wire?</a:t>
            </a:r>
          </a:p>
          <a:p>
            <a:pPr lvl="1"/>
            <a:r>
              <a:rPr lang="en-US" altLang="ko-KR" dirty="0"/>
              <a:t>And data is forwarded by packet switches</a:t>
            </a:r>
          </a:p>
          <a:p>
            <a:pPr lvl="2"/>
            <a:r>
              <a:rPr lang="en-US" altLang="ko-KR" dirty="0"/>
              <a:t>Router?</a:t>
            </a:r>
          </a:p>
          <a:p>
            <a:pPr lvl="1"/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F2362-10D4-456E-8F99-853F39DE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3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3A4B-3CA9-41AE-B2C9-FDBAD8DE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Internet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AC63-46B6-49FD-9AD1-E63F74828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Internet is a global network system with Internet protocol suite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4BFD3-BBA8-4A1A-8444-A14DB55D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77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1529</Words>
  <Application>Microsoft Office PowerPoint</Application>
  <PresentationFormat>Widescreen</PresentationFormat>
  <Paragraphs>447</Paragraphs>
  <Slides>50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맑은 고딕</vt:lpstr>
      <vt:lpstr>Arial</vt:lpstr>
      <vt:lpstr>Consolas</vt:lpstr>
      <vt:lpstr>Office Theme</vt:lpstr>
      <vt:lpstr>Basic Python Programming</vt:lpstr>
      <vt:lpstr>Contents</vt:lpstr>
      <vt:lpstr>Intro</vt:lpstr>
      <vt:lpstr>Motivation</vt:lpstr>
      <vt:lpstr>In This Course…</vt:lpstr>
      <vt:lpstr>Internet &amp; Backgrounds</vt:lpstr>
      <vt:lpstr>Network [1]</vt:lpstr>
      <vt:lpstr>Network [2]</vt:lpstr>
      <vt:lpstr>Internet</vt:lpstr>
      <vt:lpstr>Protocols: Motivation [1]</vt:lpstr>
      <vt:lpstr>Protocols: Motivation [2]</vt:lpstr>
      <vt:lpstr>Protocols</vt:lpstr>
      <vt:lpstr>Protocol Example: TCP vs UDP [1]</vt:lpstr>
      <vt:lpstr>Protocol Example: TCP vs UDP [2]</vt:lpstr>
      <vt:lpstr>Protocol Example: TCP vs UDP [3]</vt:lpstr>
      <vt:lpstr>Protocol Example: TCP vs UDP [4]</vt:lpstr>
      <vt:lpstr>Protocol Example: TCP vs UDP [5]</vt:lpstr>
      <vt:lpstr>Note</vt:lpstr>
      <vt:lpstr>IP Address</vt:lpstr>
      <vt:lpstr>Port [1]</vt:lpstr>
      <vt:lpstr>Port [2]</vt:lpstr>
      <vt:lpstr>Port [3]</vt:lpstr>
      <vt:lpstr>Port [4]</vt:lpstr>
      <vt:lpstr>So…</vt:lpstr>
      <vt:lpstr>Client-Server Model</vt:lpstr>
      <vt:lpstr>Intro</vt:lpstr>
      <vt:lpstr>Client / Server [1]</vt:lpstr>
      <vt:lpstr>Client / Server [2]</vt:lpstr>
      <vt:lpstr>Client / Server [3]</vt:lpstr>
      <vt:lpstr>Client / Server: TCP [1]</vt:lpstr>
      <vt:lpstr>Client / Server: TCP [2]</vt:lpstr>
      <vt:lpstr>Client / Server: TCP [2]</vt:lpstr>
      <vt:lpstr>Client / Server: TCP [3]</vt:lpstr>
      <vt:lpstr>Client / Server: TCP [4]</vt:lpstr>
      <vt:lpstr>Client / Server: TCP [5]</vt:lpstr>
      <vt:lpstr>Client / Server: TCP [6]</vt:lpstr>
      <vt:lpstr>Implementation</vt:lpstr>
      <vt:lpstr>Socket Programming</vt:lpstr>
      <vt:lpstr>What Is Socket?</vt:lpstr>
      <vt:lpstr>Socket Programming in Python [1]</vt:lpstr>
      <vt:lpstr>Socket Programming in Python [2]</vt:lpstr>
      <vt:lpstr>Socket Programming in Python [3]</vt:lpstr>
      <vt:lpstr>Socket Programming in Python [4]</vt:lpstr>
      <vt:lpstr>Socket Programming in Python [5]</vt:lpstr>
      <vt:lpstr>Socket Programming in Python [6]</vt:lpstr>
      <vt:lpstr>Socket Programming in Python [7]</vt:lpstr>
      <vt:lpstr>Socket Programming in Python [8]</vt:lpstr>
      <vt:lpstr>Notes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Programming Course [1]</dc:title>
  <dc:creator>박 은성</dc:creator>
  <cp:lastModifiedBy>박 은성</cp:lastModifiedBy>
  <cp:revision>130</cp:revision>
  <dcterms:created xsi:type="dcterms:W3CDTF">2020-11-16T07:59:39Z</dcterms:created>
  <dcterms:modified xsi:type="dcterms:W3CDTF">2020-11-20T13:33:40Z</dcterms:modified>
</cp:coreProperties>
</file>