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3" r:id="rId4"/>
    <p:sldId id="258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59" r:id="rId15"/>
    <p:sldId id="264" r:id="rId16"/>
    <p:sldId id="274" r:id="rId17"/>
    <p:sldId id="275" r:id="rId18"/>
    <p:sldId id="276" r:id="rId19"/>
    <p:sldId id="277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91" r:id="rId31"/>
    <p:sldId id="292" r:id="rId32"/>
    <p:sldId id="261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2" r:id="rId51"/>
    <p:sldId id="313" r:id="rId52"/>
    <p:sldId id="314" r:id="rId53"/>
    <p:sldId id="307" r:id="rId54"/>
    <p:sldId id="315" r:id="rId55"/>
    <p:sldId id="308" r:id="rId56"/>
    <p:sldId id="316" r:id="rId57"/>
    <p:sldId id="317" r:id="rId58"/>
    <p:sldId id="319" r:id="rId59"/>
    <p:sldId id="320" r:id="rId60"/>
    <p:sldId id="318" r:id="rId61"/>
    <p:sldId id="330" r:id="rId62"/>
    <p:sldId id="331" r:id="rId63"/>
    <p:sldId id="332" r:id="rId64"/>
    <p:sldId id="333" r:id="rId65"/>
    <p:sldId id="334" r:id="rId66"/>
    <p:sldId id="310" r:id="rId67"/>
    <p:sldId id="321" r:id="rId68"/>
    <p:sldId id="322" r:id="rId69"/>
    <p:sldId id="323" r:id="rId70"/>
    <p:sldId id="326" r:id="rId71"/>
    <p:sldId id="324" r:id="rId72"/>
    <p:sldId id="325" r:id="rId73"/>
    <p:sldId id="327" r:id="rId74"/>
    <p:sldId id="328" r:id="rId75"/>
    <p:sldId id="329" r:id="rId76"/>
    <p:sldId id="335" r:id="rId77"/>
    <p:sldId id="337" r:id="rId78"/>
    <p:sldId id="309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262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7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1, 2] Getting Started with Python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can be a “tool”</a:t>
            </a:r>
          </a:p>
          <a:p>
            <a:pPr lvl="1"/>
            <a:r>
              <a:rPr lang="en-US" altLang="ko-KR" dirty="0"/>
              <a:t>We can use it in many ways</a:t>
            </a:r>
          </a:p>
          <a:p>
            <a:pPr lvl="1"/>
            <a:r>
              <a:rPr lang="en-US" altLang="ko-KR" dirty="0"/>
              <a:t>It eases our life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involved in many fields already.</a:t>
            </a:r>
          </a:p>
          <a:p>
            <a:pPr lvl="1"/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Data science</a:t>
            </a:r>
          </a:p>
          <a:p>
            <a:pPr lvl="1"/>
            <a:r>
              <a:rPr lang="en-US" altLang="ko-KR" dirty="0"/>
              <a:t>Bioinformatics</a:t>
            </a:r>
          </a:p>
          <a:p>
            <a:pPr lvl="1"/>
            <a:r>
              <a:rPr lang="en-US" altLang="ko-KR" dirty="0"/>
              <a:t>Chemical / Physical simulation</a:t>
            </a:r>
          </a:p>
          <a:p>
            <a:pPr lvl="1"/>
            <a:r>
              <a:rPr lang="en-US" altLang="ko-KR" dirty="0"/>
              <a:t>Robotics</a:t>
            </a:r>
          </a:p>
          <a:p>
            <a:pPr lvl="1"/>
            <a:r>
              <a:rPr lang="en-US" altLang="ko-KR" dirty="0"/>
              <a:t>Mathematics</a:t>
            </a:r>
          </a:p>
          <a:p>
            <a:pPr lvl="1"/>
            <a:r>
              <a:rPr lang="en-US" altLang="ko-KR" dirty="0"/>
              <a:t>Economics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[9]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helpful for logical thinking</a:t>
            </a:r>
          </a:p>
          <a:p>
            <a:pPr lvl="1"/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Logical flow</a:t>
            </a:r>
          </a:p>
          <a:p>
            <a:pPr lvl="1"/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 descr="A clock on the wall&#10;&#10;Description automatically generated">
            <a:extLst>
              <a:ext uri="{FF2B5EF4-FFF2-40B4-BE49-F238E27FC236}">
                <a16:creationId xmlns:a16="http://schemas.microsoft.com/office/drawing/2014/main" id="{7BB588E5-34F1-4901-85F7-70938495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1" y="949395"/>
            <a:ext cx="2281845" cy="49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[10]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let’s start!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5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Intro. to Python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is a programming language used in many fields.</a:t>
            </a:r>
          </a:p>
          <a:p>
            <a:endParaRPr lang="en-US" altLang="ko-KR" b="1" dirty="0"/>
          </a:p>
          <a:p>
            <a:r>
              <a:rPr lang="en-US" altLang="ko-KR" b="1" dirty="0"/>
              <a:t>It is “very” popular programming language, why?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Easy to program</a:t>
            </a:r>
          </a:p>
          <a:p>
            <a:pPr lvl="1"/>
            <a:r>
              <a:rPr lang="en-US" altLang="ko-KR" dirty="0"/>
              <a:t>Many developers made useful libraries</a:t>
            </a:r>
          </a:p>
          <a:p>
            <a:pPr lvl="1"/>
            <a:r>
              <a:rPr lang="en-US" altLang="ko-KR" dirty="0"/>
              <a:t>There are lots of documents, guides, and forums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49BF-229D-44BE-B56A-9FCE3A19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6" y="402175"/>
            <a:ext cx="3884251" cy="12514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 Python Easy?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at least easier than other languages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4B6931-3AC8-4CC6-A12D-F02A0FF2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5" y="2506662"/>
            <a:ext cx="6367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has a lot of libraries, so we can make various program with Python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By using easy-to-learn language, we can focus on the </a:t>
            </a:r>
            <a:r>
              <a:rPr lang="en-US" altLang="ko-KR" b="1" dirty="0">
                <a:solidFill>
                  <a:srgbClr val="FF0000"/>
                </a:solidFill>
              </a:rPr>
              <a:t>BIG PICTURE</a:t>
            </a:r>
            <a:r>
              <a:rPr lang="en-US" altLang="ko-KR" b="1" dirty="0"/>
              <a:t> of programming</a:t>
            </a:r>
          </a:p>
          <a:p>
            <a:pPr lvl="1"/>
            <a:r>
              <a:rPr lang="en-US" altLang="ko-KR" dirty="0"/>
              <a:t>How to solve the given problem</a:t>
            </a:r>
          </a:p>
          <a:p>
            <a:pPr lvl="1"/>
            <a:r>
              <a:rPr lang="en-US" altLang="ko-KR" dirty="0"/>
              <a:t>Algorithmic / computational thinking</a:t>
            </a:r>
          </a:p>
          <a:p>
            <a:pPr lvl="1"/>
            <a:r>
              <a:rPr lang="en-US" altLang="ko-KR" dirty="0"/>
              <a:t>Logical flow of programs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Installation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</a:p>
          <a:p>
            <a:r>
              <a:rPr lang="en-US" altLang="ko-KR" b="1" dirty="0"/>
              <a:t>Intro. to Python</a:t>
            </a:r>
          </a:p>
          <a:p>
            <a:r>
              <a:rPr lang="en-US" altLang="ko-KR" b="1" dirty="0"/>
              <a:t>Installation</a:t>
            </a:r>
          </a:p>
          <a:p>
            <a:r>
              <a:rPr lang="en-US" altLang="ko-KR" b="1" dirty="0"/>
              <a:t>“Hello, world!”</a:t>
            </a:r>
          </a:p>
          <a:p>
            <a:r>
              <a:rPr lang="en-US" altLang="ko-KR" b="1" dirty="0"/>
              <a:t>Basic Concepts</a:t>
            </a:r>
          </a:p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 need…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Python 3.7.8</a:t>
            </a:r>
          </a:p>
          <a:p>
            <a:pPr lvl="1"/>
            <a:r>
              <a:rPr lang="en-US" altLang="ko-KR" dirty="0"/>
              <a:t>Interpreter for Python language</a:t>
            </a:r>
          </a:p>
          <a:p>
            <a:pPr lvl="1"/>
            <a:r>
              <a:rPr lang="en-US" altLang="ko-KR" dirty="0"/>
              <a:t>Be careful of the version!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PyCharm</a:t>
            </a:r>
          </a:p>
          <a:p>
            <a:pPr lvl="1"/>
            <a:r>
              <a:rPr lang="en-US" altLang="ko-KR" dirty="0"/>
              <a:t>Editor(IDE) for Python </a:t>
            </a:r>
          </a:p>
          <a:p>
            <a:endParaRPr lang="en-US" altLang="ko-KR" b="1" dirty="0"/>
          </a:p>
          <a:p>
            <a:r>
              <a:rPr lang="en-US" altLang="ko-KR" b="1" dirty="0"/>
              <a:t>Recommend to use Windows 10</a:t>
            </a:r>
          </a:p>
          <a:p>
            <a:pPr lvl="1"/>
            <a:r>
              <a:rPr lang="en-US" altLang="ko-KR" dirty="0"/>
              <a:t>Ubuntu, MacOS, etc. are also OK. </a:t>
            </a:r>
          </a:p>
          <a:p>
            <a:pPr lvl="1"/>
            <a:r>
              <a:rPr lang="en-US" altLang="ko-KR" dirty="0"/>
              <a:t>But the procedure is slightly different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7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 your PC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4DFA9-B1A2-49DF-AB4A-C98A5957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27" y="1825625"/>
            <a:ext cx="2644483" cy="48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3813A-9770-4021-87F4-B783ABC9E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1" r="7325"/>
          <a:stretch/>
        </p:blipFill>
        <p:spPr>
          <a:xfrm>
            <a:off x="6962944" y="0"/>
            <a:ext cx="5229056" cy="6356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E3BE4-C9C1-4AC7-B64A-39F329081060}"/>
              </a:ext>
            </a:extLst>
          </p:cNvPr>
          <p:cNvSpPr/>
          <p:nvPr/>
        </p:nvSpPr>
        <p:spPr>
          <a:xfrm>
            <a:off x="8186420" y="5171440"/>
            <a:ext cx="848360" cy="416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https://www.python.org/downloads/release/python-378/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02A0-FC57-4E3F-B7FE-E9B8F105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" y="2549529"/>
            <a:ext cx="10722269" cy="36274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00C15B-7F3F-48D9-AD95-05E7B1B06D58}"/>
              </a:ext>
            </a:extLst>
          </p:cNvPr>
          <p:cNvSpPr/>
          <p:nvPr/>
        </p:nvSpPr>
        <p:spPr>
          <a:xfrm>
            <a:off x="518160" y="5425440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982C3-5254-419B-940E-68FEB7584C4A}"/>
              </a:ext>
            </a:extLst>
          </p:cNvPr>
          <p:cNvSpPr/>
          <p:nvPr/>
        </p:nvSpPr>
        <p:spPr>
          <a:xfrm>
            <a:off x="518160" y="4446268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F09239-5887-471D-8654-D2FB8BFE95AB}"/>
              </a:ext>
            </a:extLst>
          </p:cNvPr>
          <p:cNvSpPr/>
          <p:nvPr/>
        </p:nvSpPr>
        <p:spPr>
          <a:xfrm>
            <a:off x="518160" y="3545202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C4251-5647-4BF0-9C45-9F7402F5D071}"/>
              </a:ext>
            </a:extLst>
          </p:cNvPr>
          <p:cNvSpPr txBox="1"/>
          <p:nvPr/>
        </p:nvSpPr>
        <p:spPr>
          <a:xfrm>
            <a:off x="2883705" y="319816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Mac OS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69C2A-4A0C-48C2-BEC2-5F12117D6997}"/>
              </a:ext>
            </a:extLst>
          </p:cNvPr>
          <p:cNvSpPr txBox="1"/>
          <p:nvPr/>
        </p:nvSpPr>
        <p:spPr>
          <a:xfrm>
            <a:off x="2883704" y="4091619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(64bit)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0B2EB-8FF9-43F0-B3D5-4AEBCC85A9CB}"/>
              </a:ext>
            </a:extLst>
          </p:cNvPr>
          <p:cNvSpPr txBox="1"/>
          <p:nvPr/>
        </p:nvSpPr>
        <p:spPr>
          <a:xfrm>
            <a:off x="2883704" y="5047014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(32bit)</a:t>
            </a:r>
            <a:endParaRPr lang="ko-KR" alt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C8E367-7BCF-4234-97D3-437301043F24}"/>
              </a:ext>
            </a:extLst>
          </p:cNvPr>
          <p:cNvSpPr/>
          <p:nvPr/>
        </p:nvSpPr>
        <p:spPr>
          <a:xfrm>
            <a:off x="518160" y="2753352"/>
            <a:ext cx="2804160" cy="7918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EA462-09A9-46EB-A475-1EEF603C789C}"/>
              </a:ext>
            </a:extLst>
          </p:cNvPr>
          <p:cNvSpPr txBox="1"/>
          <p:nvPr/>
        </p:nvSpPr>
        <p:spPr>
          <a:xfrm>
            <a:off x="2883705" y="231533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Linux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6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PyCharm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>
                <a:hlinkClick r:id="rId2"/>
              </a:rPr>
              <a:t>https://www.jetbrains.com/pycharm/download/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C075-5DCC-4C37-96BE-B17AA25B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682"/>
            <a:ext cx="8376463" cy="4473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148BB5-98B6-452F-8481-30A4861A9ED5}"/>
              </a:ext>
            </a:extLst>
          </p:cNvPr>
          <p:cNvSpPr/>
          <p:nvPr/>
        </p:nvSpPr>
        <p:spPr>
          <a:xfrm>
            <a:off x="5163591" y="3877625"/>
            <a:ext cx="2743199" cy="28438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8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Hello, World!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beginning of everything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Create a new project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2585A-1F99-4FBE-B7DA-902FAE93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370078"/>
            <a:ext cx="7559695" cy="43513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AE82EE-0E6D-4ABE-A25B-0DEBD1588B54}"/>
              </a:ext>
            </a:extLst>
          </p:cNvPr>
          <p:cNvSpPr/>
          <p:nvPr/>
        </p:nvSpPr>
        <p:spPr>
          <a:xfrm>
            <a:off x="5572897" y="4053015"/>
            <a:ext cx="2397211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B4A629-F5E6-47FE-8B68-FCB1762A3579}"/>
              </a:ext>
            </a:extLst>
          </p:cNvPr>
          <p:cNvSpPr/>
          <p:nvPr/>
        </p:nvSpPr>
        <p:spPr>
          <a:xfrm>
            <a:off x="2316152" y="3373130"/>
            <a:ext cx="3021966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C80F-98D2-45D0-B4E9-ECF778CD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73" y="1535379"/>
            <a:ext cx="7490254" cy="518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092D8C-7D2E-4449-88CA-A609D0758C31}"/>
              </a:ext>
            </a:extLst>
          </p:cNvPr>
          <p:cNvSpPr/>
          <p:nvPr/>
        </p:nvSpPr>
        <p:spPr>
          <a:xfrm>
            <a:off x="2384853" y="1983612"/>
            <a:ext cx="1964725" cy="1661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F1DE-1773-4903-A87E-340C7648C414}"/>
              </a:ext>
            </a:extLst>
          </p:cNvPr>
          <p:cNvSpPr txBox="1"/>
          <p:nvPr/>
        </p:nvSpPr>
        <p:spPr>
          <a:xfrm>
            <a:off x="1314553" y="3645243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Project directory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C2E14-FA75-4529-A3A3-0E389BC6FC15}"/>
              </a:ext>
            </a:extLst>
          </p:cNvPr>
          <p:cNvSpPr/>
          <p:nvPr/>
        </p:nvSpPr>
        <p:spPr>
          <a:xfrm>
            <a:off x="4817074" y="2236573"/>
            <a:ext cx="4990073" cy="4484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5D118-0DBA-4A24-9A6D-B571D8BC5149}"/>
              </a:ext>
            </a:extLst>
          </p:cNvPr>
          <p:cNvSpPr txBox="1"/>
          <p:nvPr/>
        </p:nvSpPr>
        <p:spPr>
          <a:xfrm>
            <a:off x="9841127" y="6465046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Code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2EE8B-1422-404F-B95E-C2DAFB03B8DB}"/>
              </a:ext>
            </a:extLst>
          </p:cNvPr>
          <p:cNvSpPr/>
          <p:nvPr/>
        </p:nvSpPr>
        <p:spPr>
          <a:xfrm>
            <a:off x="7706497" y="1756082"/>
            <a:ext cx="2117123" cy="279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62977-1BA9-431F-88C8-27C976481E51}"/>
              </a:ext>
            </a:extLst>
          </p:cNvPr>
          <p:cNvSpPr txBox="1"/>
          <p:nvPr/>
        </p:nvSpPr>
        <p:spPr>
          <a:xfrm>
            <a:off x="9841127" y="1521411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Running / Debugging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Erase all and write this:</a:t>
            </a:r>
          </a:p>
          <a:p>
            <a:endParaRPr lang="en-US" altLang="ko-KR" b="1" dirty="0"/>
          </a:p>
          <a:p>
            <a:r>
              <a:rPr lang="en-US" altLang="ko-KR" b="1" dirty="0"/>
              <a:t>Right-click and Run ‘main’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56DC3F-9A8D-45BB-BB04-DE2DFD0A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43" y="2336317"/>
            <a:ext cx="249959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World!"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9CB94-EDEF-4600-AEC1-76ACFB6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2" y="3429000"/>
            <a:ext cx="5408631" cy="2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Was it successful?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88A67-3F8B-47C6-B377-23F44475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85" y="2566411"/>
            <a:ext cx="8294629" cy="22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Concepts [1]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1E9A2-07D8-44A7-9285-066D6093E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matters to all of us today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n-US" altLang="ko-KR" b="1" dirty="0"/>
              <a:t>Almost everything can be printed out by </a:t>
            </a:r>
            <a:r>
              <a:rPr lang="en-US" altLang="ko-KR" b="1" dirty="0">
                <a:latin typeface="Consolas" panose="020B0609020204030204" pitchFamily="49" charset="0"/>
              </a:rPr>
              <a:t>print()</a:t>
            </a:r>
            <a:r>
              <a:rPr lang="en-US" altLang="ko-KR" b="1" dirty="0"/>
              <a:t> function</a:t>
            </a:r>
          </a:p>
          <a:p>
            <a:endParaRPr lang="en-US" altLang="ko-KR" b="1" dirty="0"/>
          </a:p>
          <a:p>
            <a:r>
              <a:rPr lang="en-US" altLang="ko-KR" b="1" dirty="0"/>
              <a:t>We should be able to use this function to see our code’s result.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EAA0FF-2D7D-442A-A102-587606DBBB62}"/>
              </a:ext>
            </a:extLst>
          </p:cNvPr>
          <p:cNvSpPr txBox="1">
            <a:spLocks/>
          </p:cNvSpPr>
          <p:nvPr/>
        </p:nvSpPr>
        <p:spPr>
          <a:xfrm>
            <a:off x="0" y="5065485"/>
            <a:ext cx="12192000" cy="142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b="1" dirty="0">
                <a:latin typeface="Consolas" panose="020B0609020204030204" pitchFamily="49" charset="0"/>
              </a:rPr>
              <a:t>print(</a:t>
            </a:r>
            <a:r>
              <a:rPr lang="en-US" altLang="ko-KR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contents</a:t>
            </a:r>
            <a:r>
              <a:rPr lang="en-US" altLang="ko-KR" sz="66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6490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Note that:</a:t>
            </a:r>
          </a:p>
          <a:p>
            <a:pPr lvl="1"/>
            <a:r>
              <a:rPr lang="en-US" altLang="ko-KR" dirty="0"/>
              <a:t>Contents can be variable, value, or expression</a:t>
            </a:r>
          </a:p>
          <a:p>
            <a:pPr lvl="1"/>
            <a:r>
              <a:rPr lang="en-US" altLang="ko-KR" dirty="0"/>
              <a:t>We can print multiple things, with “,”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print(10, 20, 30)</a:t>
            </a:r>
          </a:p>
          <a:p>
            <a:endParaRPr lang="en-US" altLang="ko-KR" b="1" dirty="0"/>
          </a:p>
          <a:p>
            <a:r>
              <a:rPr lang="en-US" altLang="ko-KR" b="1" dirty="0"/>
              <a:t>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5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[1]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Variable is a name containing some value.</a:t>
            </a:r>
          </a:p>
          <a:p>
            <a:endParaRPr lang="en-US" altLang="ko-KR" b="1" dirty="0"/>
          </a:p>
          <a:p>
            <a:r>
              <a:rPr lang="en-US" altLang="ko-KR" b="1" dirty="0"/>
              <a:t>For example,           is a variable named “x”, containing a value, 150.</a:t>
            </a:r>
          </a:p>
          <a:p>
            <a:endParaRPr lang="en-US" altLang="ko-KR" b="1" dirty="0"/>
          </a:p>
          <a:p>
            <a:r>
              <a:rPr lang="en-US" altLang="ko-KR" b="1" dirty="0"/>
              <a:t>It can contain various type of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4287FA-E165-40F3-B71B-B204A40A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86" y="2901353"/>
            <a:ext cx="103105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BE7-388E-472F-8C78-4922B9F7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4756667"/>
            <a:ext cx="2004681" cy="1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[2]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use variable?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From this, we can know:</a:t>
            </a:r>
          </a:p>
          <a:p>
            <a:pPr lvl="1"/>
            <a:r>
              <a:rPr lang="en-US" altLang="ko-KR" dirty="0"/>
              <a:t>Variable can be reused</a:t>
            </a:r>
          </a:p>
          <a:p>
            <a:pPr lvl="1"/>
            <a:r>
              <a:rPr lang="en-US" altLang="ko-KR" dirty="0"/>
              <a:t>The value in a variable can be changed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1A201-23AB-496A-BBC7-5484148B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2245670"/>
            <a:ext cx="4385426" cy="2024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1E2AD-5744-430A-B757-DA1441389CD0}"/>
              </a:ext>
            </a:extLst>
          </p:cNvPr>
          <p:cNvSpPr txBox="1"/>
          <p:nvPr/>
        </p:nvSpPr>
        <p:spPr>
          <a:xfrm>
            <a:off x="3092994" y="2245670"/>
            <a:ext cx="461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We must declare the variable before use!!!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Many kinds of data types are supported in Python</a:t>
            </a:r>
          </a:p>
          <a:p>
            <a:pPr lvl="1"/>
            <a:r>
              <a:rPr lang="en-US" altLang="ko-KR" dirty="0"/>
              <a:t>Integer (int)</a:t>
            </a:r>
          </a:p>
          <a:p>
            <a:pPr lvl="1"/>
            <a:r>
              <a:rPr lang="en-US" altLang="ko-KR" dirty="0"/>
              <a:t>Float (float)</a:t>
            </a:r>
          </a:p>
          <a:p>
            <a:pPr lvl="1"/>
            <a:r>
              <a:rPr lang="en-US" altLang="ko-KR" dirty="0"/>
              <a:t>Boolean (bool)</a:t>
            </a:r>
          </a:p>
          <a:p>
            <a:pPr lvl="1"/>
            <a:r>
              <a:rPr lang="en-US" altLang="ko-KR" dirty="0"/>
              <a:t>String (str)</a:t>
            </a:r>
          </a:p>
          <a:p>
            <a:pPr lvl="1"/>
            <a:r>
              <a:rPr lang="en-US" altLang="ko-KR" dirty="0"/>
              <a:t>List / Tuple / Set (list, tuple, set)</a:t>
            </a:r>
          </a:p>
          <a:p>
            <a:pPr lvl="1"/>
            <a:r>
              <a:rPr lang="en-US" altLang="ko-KR" dirty="0"/>
              <a:t>Dictionary 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(bytes)</a:t>
            </a:r>
          </a:p>
          <a:p>
            <a:pPr lvl="1"/>
            <a:r>
              <a:rPr lang="en-US" altLang="ko-KR" dirty="0"/>
              <a:t>Complex (complex)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9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Numeric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Integer, float and complex are numeric type data</a:t>
            </a:r>
          </a:p>
          <a:p>
            <a:endParaRPr lang="en-US" altLang="ko-KR" b="1" dirty="0"/>
          </a:p>
          <a:p>
            <a:r>
              <a:rPr lang="en-US" altLang="ko-KR" b="1" dirty="0"/>
              <a:t>Basic arithmetic operations are supported (if valid)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0405C-1140-444C-AFC5-338ED38F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7" y="3429000"/>
            <a:ext cx="5812184" cy="20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6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Boolean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Basically, </a:t>
            </a:r>
            <a:r>
              <a:rPr lang="en-US" altLang="ko-KR" b="1" dirty="0" err="1"/>
              <a:t>boolean</a:t>
            </a:r>
            <a:r>
              <a:rPr lang="en-US" altLang="ko-KR" b="1" dirty="0"/>
              <a:t> type can have two types of value</a:t>
            </a:r>
          </a:p>
          <a:p>
            <a:pPr lvl="1"/>
            <a:r>
              <a:rPr lang="en-US" altLang="ko-KR" dirty="0"/>
              <a:t>True: Equivalent to non-zero number</a:t>
            </a:r>
          </a:p>
          <a:p>
            <a:pPr lvl="1"/>
            <a:r>
              <a:rPr lang="en-US" altLang="ko-KR" dirty="0"/>
              <a:t>False: Equivalent to zero</a:t>
            </a:r>
          </a:p>
          <a:p>
            <a:endParaRPr lang="en-US" altLang="ko-KR" dirty="0"/>
          </a:p>
          <a:p>
            <a:r>
              <a:rPr lang="en-US" altLang="ko-KR" b="1" dirty="0"/>
              <a:t>The result of comparison expression is Boolean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A546E-9C93-4F09-9466-2F91A44C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9" y="4136363"/>
            <a:ext cx="3079447" cy="103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D42E-6A4D-476A-B653-F93EA2C0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16" y="4136363"/>
            <a:ext cx="5423184" cy="24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use ‘ ’, “ ”, or ‘’’ ‘’’ to represent string</a:t>
            </a:r>
          </a:p>
          <a:p>
            <a:pPr lvl="1"/>
            <a:r>
              <a:rPr lang="en-US" altLang="ko-KR" dirty="0"/>
              <a:t>‘’’ ‘’’ is for multiple-line string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BE7D-1F20-4605-B600-EE4FAB0E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9" y="2755012"/>
            <a:ext cx="6162012" cy="22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String can be added and repeated with + and *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B8FDE-1D0F-469D-9476-DC935FE8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8" y="2305031"/>
            <a:ext cx="4822797" cy="97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29FA0-89F6-4B00-B3D1-7D17AE6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" y="3442360"/>
            <a:ext cx="8147148" cy="26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List / tuple can contain multiple items</a:t>
            </a:r>
          </a:p>
          <a:p>
            <a:pPr lvl="1"/>
            <a:r>
              <a:rPr lang="en-US" altLang="ko-KR" dirty="0"/>
              <a:t>Ex) (1, 2, 3, 4, 5), (“a”, “</a:t>
            </a:r>
            <a:r>
              <a:rPr lang="en-US" altLang="ko-KR" dirty="0" err="1"/>
              <a:t>bc</a:t>
            </a:r>
            <a:r>
              <a:rPr lang="en-US" altLang="ko-KR" dirty="0"/>
              <a:t>”, “def”)</a:t>
            </a:r>
          </a:p>
          <a:p>
            <a:endParaRPr lang="en-US" altLang="ko-KR" dirty="0"/>
          </a:p>
          <a:p>
            <a:r>
              <a:rPr lang="en-US" altLang="ko-KR" b="1" dirty="0"/>
              <a:t>The only difference between these is:</a:t>
            </a:r>
          </a:p>
          <a:p>
            <a:pPr lvl="1"/>
            <a:r>
              <a:rPr lang="en-US" altLang="ko-KR" dirty="0"/>
              <a:t>List uses [(item1), (item2), …] and </a:t>
            </a:r>
            <a:r>
              <a:rPr lang="en-US" altLang="ko-KR" b="1" dirty="0"/>
              <a:t>mutable</a:t>
            </a:r>
          </a:p>
          <a:p>
            <a:pPr lvl="1"/>
            <a:r>
              <a:rPr lang="en-US" altLang="ko-KR" dirty="0"/>
              <a:t>Tuple uses ((item1), (item2), …) and </a:t>
            </a:r>
            <a:r>
              <a:rPr lang="en-US" altLang="ko-KR" b="1" dirty="0"/>
              <a:t>immutable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30B4B-16F3-4775-968B-B1E16056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24" y="4543611"/>
            <a:ext cx="6694159" cy="8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programming?</a:t>
            </a:r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They can have any type of item</a:t>
            </a:r>
          </a:p>
          <a:p>
            <a:pPr lvl="1"/>
            <a:r>
              <a:rPr lang="en-US" altLang="ko-KR" dirty="0"/>
              <a:t>Even if the item is list/tuple! (nested)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list/tuple can have different kinds of items: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C51F-9272-44EA-9ED0-3DA7CB7C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56" y="2647033"/>
            <a:ext cx="5060730" cy="35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63064-3A40-4FD1-B784-4902CED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6" y="3472070"/>
            <a:ext cx="6980244" cy="3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get </a:t>
            </a:r>
            <a:r>
              <a:rPr lang="en-US" altLang="ko-KR" b="1" dirty="0" err="1"/>
              <a:t>i-th</a:t>
            </a:r>
            <a:r>
              <a:rPr lang="en-US" altLang="ko-KR" b="1" dirty="0"/>
              <a:t> item from list / tuple (indexing)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Note that the index starts at 0, not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9BFA-DA21-4BAF-A7AB-62DF1A5A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0" y="2363089"/>
            <a:ext cx="4491622" cy="77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4778D-5749-4C38-8067-5644687A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81" y="3163008"/>
            <a:ext cx="4491622" cy="1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modify the item of list (not tuple)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92CF4-CAE2-46E2-9F60-7D56ED11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2317539"/>
            <a:ext cx="3592029" cy="97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AAD68-36B7-4612-B441-4FF2312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30" y="2330571"/>
            <a:ext cx="5925070" cy="9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1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index multiple items (slicing)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Note that </a:t>
            </a:r>
            <a:r>
              <a:rPr lang="en-US" altLang="ko-KR" b="1" dirty="0" err="1">
                <a:latin typeface="Consolas" panose="020B0609020204030204" pitchFamily="49" charset="0"/>
              </a:rPr>
              <a:t>my_list</a:t>
            </a:r>
            <a:r>
              <a:rPr lang="en-US" altLang="ko-KR" b="1" dirty="0">
                <a:latin typeface="Consolas" panose="020B0609020204030204" pitchFamily="49" charset="0"/>
              </a:rPr>
              <a:t>[7] </a:t>
            </a:r>
            <a:r>
              <a:rPr lang="en-US" altLang="ko-KR" b="1" dirty="0"/>
              <a:t>was not included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5988-BD91-441B-BFC4-2392152C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06" y="2537078"/>
            <a:ext cx="7676899" cy="891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6956-83BD-4892-9052-ADB1298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3917"/>
          <a:stretch/>
        </p:blipFill>
        <p:spPr>
          <a:xfrm>
            <a:off x="1095306" y="3608387"/>
            <a:ext cx="767689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ED4-A357-4D39-9FEE-C021E4E8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E66E-64A0-44DB-8F43-53A9AAFA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Detailed explanation is in supporting material</a:t>
            </a:r>
          </a:p>
          <a:p>
            <a:endParaRPr lang="en-US" altLang="ko-KR" b="1" dirty="0"/>
          </a:p>
          <a:p>
            <a:r>
              <a:rPr lang="en-US" altLang="ko-KR" b="1" dirty="0"/>
              <a:t>It is important to try and 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560A-D019-4580-9610-10A6B64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4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Important Functions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Before we learn about function, we should know some of important functions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print():</a:t>
            </a:r>
            <a:r>
              <a:rPr lang="en-US" altLang="ko-KR" dirty="0"/>
              <a:t> already covered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input(): </a:t>
            </a:r>
            <a:r>
              <a:rPr lang="en-US" altLang="ko-KR" dirty="0"/>
              <a:t>get the input from user (in console)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int(), str(), list()</a:t>
            </a:r>
            <a:r>
              <a:rPr lang="en-US" altLang="ko-KR" dirty="0"/>
              <a:t>, …: change the type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en-US" altLang="ko-KR" dirty="0"/>
              <a:t>get the length of list, tuple, string, etc.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3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input()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get the input from user</a:t>
            </a:r>
          </a:p>
          <a:p>
            <a:endParaRPr lang="en-US" altLang="ko-KR" b="1" dirty="0"/>
          </a:p>
          <a:p>
            <a:r>
              <a:rPr lang="en-US" altLang="ko-KR" b="1" dirty="0"/>
              <a:t>Basic use: input((message))</a:t>
            </a:r>
          </a:p>
          <a:p>
            <a:pPr lvl="1"/>
            <a:r>
              <a:rPr lang="en-US" altLang="ko-KR" dirty="0"/>
              <a:t>Message can be omitted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6724A-961E-42B5-B823-CA15AFF6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8" y="3746483"/>
            <a:ext cx="6061462" cy="604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0B367-6483-4115-86C7-4AD11AEC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8" y="4467682"/>
            <a:ext cx="6061462" cy="8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7B58B-7B86-4854-AA93-6A44594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8" y="5491584"/>
            <a:ext cx="4260291" cy="12094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1D130-6C91-420A-B69E-33A4ED750200}"/>
              </a:ext>
            </a:extLst>
          </p:cNvPr>
          <p:cNvSpPr txBox="1">
            <a:spLocks/>
          </p:cNvSpPr>
          <p:nvPr/>
        </p:nvSpPr>
        <p:spPr>
          <a:xfrm>
            <a:off x="6995887" y="4905934"/>
            <a:ext cx="9314542" cy="411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Write and then enter!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int(), str(), list(), …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possible, we can change the type of value / variable</a:t>
            </a:r>
            <a:endParaRPr lang="en-US" altLang="ko-KR" dirty="0"/>
          </a:p>
          <a:p>
            <a:pPr lvl="1"/>
            <a:r>
              <a:rPr lang="en-US" altLang="ko-KR" dirty="0"/>
              <a:t>For example, we may want to take “121” as an integer, but it is string…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This may cause an error</a:t>
            </a:r>
          </a:p>
          <a:p>
            <a:endParaRPr lang="en-US" altLang="ko-KR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int() </a:t>
            </a:r>
            <a:r>
              <a:rPr lang="en-US" altLang="ko-KR" b="1" dirty="0"/>
              <a:t>function can be remedy in this situation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EAA75-9302-42C0-9642-A48A4CA8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81" y="3002633"/>
            <a:ext cx="3823088" cy="42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239AE-2225-4CCB-A565-FFBD65CA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81" y="4915072"/>
            <a:ext cx="4631231" cy="42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E53657-B760-47B4-825F-12ABD3B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5558155"/>
            <a:ext cx="4643405" cy="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may want to know the “length” of list or string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How about this?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BEEE-739C-41B6-9B4B-B349DF2D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2345178"/>
            <a:ext cx="6731808" cy="1656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6690-A51B-47C4-87FA-CF5ADDB0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7" y="4139860"/>
            <a:ext cx="6731808" cy="98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5ABC-24E5-425F-8EB2-9E90111B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37" y="5903870"/>
            <a:ext cx="5293167" cy="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Conditionals: </a:t>
            </a:r>
            <a:r>
              <a:rPr lang="en-US" altLang="ko-KR" b="1" dirty="0">
                <a:latin typeface="Consolas" panose="020B0609020204030204" pitchFamily="49" charset="0"/>
              </a:rPr>
              <a:t>if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</a:t>
            </a:r>
            <a:r>
              <a:rPr lang="ko-KR" altLang="en-US" b="1" dirty="0"/>
              <a:t> </a:t>
            </a:r>
            <a:r>
              <a:rPr lang="en-US" altLang="ko-KR" b="1" dirty="0"/>
              <a:t>can</a:t>
            </a:r>
            <a:r>
              <a:rPr lang="ko-KR" altLang="en-US" b="1" dirty="0"/>
              <a:t> </a:t>
            </a:r>
            <a:r>
              <a:rPr lang="en-US" altLang="ko-KR" b="1" dirty="0"/>
              <a:t>execute different code according to the condition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if (condition1):</a:t>
            </a:r>
          </a:p>
          <a:p>
            <a:pPr marL="0" indent="0">
              <a:buNone/>
            </a:pPr>
            <a:r>
              <a:rPr lang="en-US" altLang="ko-KR" sz="1600" b="1" dirty="0"/>
              <a:t>        (code_1)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(codition2):</a:t>
            </a:r>
          </a:p>
          <a:p>
            <a:pPr marL="0" indent="0">
              <a:buNone/>
            </a:pPr>
            <a:r>
              <a:rPr lang="en-US" altLang="ko-KR" sz="1600" b="1" dirty="0"/>
              <a:t>        (code_2)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(condition3):</a:t>
            </a:r>
          </a:p>
          <a:p>
            <a:pPr marL="0" indent="0">
              <a:buNone/>
            </a:pPr>
            <a:r>
              <a:rPr lang="en-US" altLang="ko-KR" sz="1600" b="1" dirty="0"/>
              <a:t>        (code_3)</a:t>
            </a:r>
          </a:p>
          <a:p>
            <a:pPr marL="0" indent="0">
              <a:buNone/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…</a:t>
            </a:r>
          </a:p>
          <a:p>
            <a:pPr marL="0" indent="0">
              <a:buNone/>
            </a:pPr>
            <a:r>
              <a:rPr lang="en-US" altLang="ko-KR" sz="1600" b="1" dirty="0"/>
              <a:t>  else:</a:t>
            </a:r>
          </a:p>
          <a:p>
            <a:pPr marL="0" indent="0">
              <a:buNone/>
            </a:pPr>
            <a:r>
              <a:rPr lang="en-US" altLang="ko-KR" sz="1600" b="1" dirty="0"/>
              <a:t>        (</a:t>
            </a:r>
            <a:r>
              <a:rPr lang="en-US" altLang="ko-KR" sz="1600" b="1" dirty="0" err="1"/>
              <a:t>code_else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2BBE-CB04-4C47-B221-5987D3ED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79" y="2742412"/>
            <a:ext cx="4960873" cy="2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Computer does many task for us</a:t>
            </a:r>
          </a:p>
          <a:p>
            <a:pPr lvl="1"/>
            <a:r>
              <a:rPr lang="en-US" altLang="ko-KR" dirty="0"/>
              <a:t>Fast calculation</a:t>
            </a:r>
          </a:p>
          <a:p>
            <a:pPr lvl="1"/>
            <a:r>
              <a:rPr lang="en-US" altLang="ko-KR" dirty="0"/>
              <a:t>Repetitive task</a:t>
            </a:r>
          </a:p>
          <a:p>
            <a:pPr lvl="1"/>
            <a:r>
              <a:rPr lang="en-US" altLang="ko-KR" dirty="0"/>
              <a:t>Automation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8B4584B-3583-4611-B3BF-C669EBE4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12830" y="5172193"/>
            <a:ext cx="1218895" cy="121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E3B0B8-6B49-4387-9FEA-34C4D7BB4E90}"/>
              </a:ext>
            </a:extLst>
          </p:cNvPr>
          <p:cNvSpPr txBox="1"/>
          <p:nvPr/>
        </p:nvSpPr>
        <p:spPr>
          <a:xfrm>
            <a:off x="5787155" y="62973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19A2A-8EF7-4AD2-A11F-0543276CF8C0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&lt;ideal&gt;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repeat some work, by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r>
              <a:rPr lang="en-US" altLang="ko-KR" b="1" dirty="0"/>
              <a:t> and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>
                <a:latin typeface="+mn-ea"/>
              </a:rPr>
              <a:t>statement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while (condition):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5DE96-FEF3-42AC-A8AE-0458645E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6" y="2686628"/>
            <a:ext cx="7329883" cy="13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C2D55-3647-47FE-B4E4-64CDBC6A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66" y="4225719"/>
            <a:ext cx="7329883" cy="23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0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 </a:t>
            </a:r>
            <a:r>
              <a:rPr lang="en-US" altLang="ko-KR" b="1" dirty="0">
                <a:latin typeface="Consolas" panose="020B0609020204030204" pitchFamily="49" charset="0"/>
              </a:rPr>
              <a:t>for</a:t>
            </a:r>
            <a:r>
              <a:rPr lang="en-US" altLang="ko-KR" b="1" dirty="0"/>
              <a:t> statement, an “iterator” traverses given list-like object</a:t>
            </a:r>
          </a:p>
          <a:p>
            <a:pPr lvl="1"/>
            <a:r>
              <a:rPr lang="en-US" altLang="ko-KR" dirty="0"/>
              <a:t>Iterator is a (usually) temporary variable</a:t>
            </a:r>
          </a:p>
          <a:p>
            <a:pPr lvl="1"/>
            <a:r>
              <a:rPr lang="en-US" altLang="ko-KR" dirty="0">
                <a:latin typeface="+mn-ea"/>
              </a:rPr>
              <a:t>The list-like object is called “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” object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for (iterator) in (</a:t>
            </a:r>
            <a:r>
              <a:rPr lang="en-US" altLang="ko-KR" sz="1600" b="1" dirty="0" err="1"/>
              <a:t>iterable</a:t>
            </a:r>
            <a:r>
              <a:rPr lang="en-US" altLang="ko-KR" sz="1600" b="1" dirty="0"/>
              <a:t>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8A20-B2DA-4987-9676-00DF418B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05" y="3522046"/>
            <a:ext cx="5264560" cy="1562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A52DF-2395-4003-BA30-80AB667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05" y="5098389"/>
            <a:ext cx="5264560" cy="14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4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range()</a:t>
            </a:r>
            <a:r>
              <a:rPr lang="en-US" altLang="ko-KR" b="1" dirty="0"/>
              <a:t> function provides a sequence of number</a:t>
            </a:r>
          </a:p>
          <a:p>
            <a:pPr lvl="1"/>
            <a:r>
              <a:rPr lang="en-US" altLang="ko-KR" dirty="0"/>
              <a:t>It is useful for using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>
                <a:latin typeface="+mn-ea"/>
              </a:rPr>
              <a:t>It gives “range” type, it is also 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 (list-like)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6000" b="1" dirty="0">
                <a:latin typeface="Consolas" panose="020B0609020204030204" pitchFamily="49" charset="0"/>
              </a:rPr>
              <a:t>range(</a:t>
            </a:r>
            <a:r>
              <a:rPr lang="en-US" altLang="ko-KR" sz="6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6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1D3A-DC26-48C9-BB6D-9C936DE4D7FD}"/>
              </a:ext>
            </a:extLst>
          </p:cNvPr>
          <p:cNvSpPr txBox="1"/>
          <p:nvPr/>
        </p:nvSpPr>
        <p:spPr>
          <a:xfrm>
            <a:off x="4122056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Starting number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A0C8-238E-47AA-ACE7-05F6608842CD}"/>
              </a:ext>
            </a:extLst>
          </p:cNvPr>
          <p:cNvSpPr txBox="1"/>
          <p:nvPr/>
        </p:nvSpPr>
        <p:spPr>
          <a:xfrm>
            <a:off x="8610600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178BA-60B4-44F7-BCA7-959CB778ED5D}"/>
              </a:ext>
            </a:extLst>
          </p:cNvPr>
          <p:cNvSpPr txBox="1"/>
          <p:nvPr/>
        </p:nvSpPr>
        <p:spPr>
          <a:xfrm>
            <a:off x="6313713" y="3816628"/>
            <a:ext cx="229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Ending number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The number, end is not included in the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38D78-4875-4F7B-AD50-9ED0CB76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6" y="5395912"/>
            <a:ext cx="5237905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54EEC-B3F1-4CD8-B202-2319D863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23" y="5382659"/>
            <a:ext cx="5153134" cy="1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It matters in Python, unlike other programming languages</a:t>
            </a:r>
          </a:p>
          <a:p>
            <a:endParaRPr lang="en-US" altLang="ko-KR" b="1" dirty="0"/>
          </a:p>
          <a:p>
            <a:r>
              <a:rPr lang="en-US" altLang="ko-KR" b="1" dirty="0"/>
              <a:t>Usually, indent after some statement with “:”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If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while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for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in (</a:t>
            </a:r>
            <a:r>
              <a:rPr lang="en-US" altLang="ko-KR" sz="1800" dirty="0" err="1">
                <a:latin typeface="Consolas" panose="020B0609020204030204" pitchFamily="49" charset="0"/>
              </a:rPr>
              <a:t>iterable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Inappropriate indentation can cause an error</a:t>
            </a:r>
          </a:p>
          <a:p>
            <a:pPr lvl="1"/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B396-4E59-4A3B-BFCB-DCE46531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3041"/>
            <a:ext cx="5412390" cy="169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CA042-7786-4B64-82C9-12F253BE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05" y="4613040"/>
            <a:ext cx="4930195" cy="16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4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Functions in 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Functions in programming is slightly different with that in math</a:t>
            </a:r>
          </a:p>
          <a:p>
            <a:pPr lvl="1"/>
            <a:r>
              <a:rPr lang="en-US" altLang="ko-KR" dirty="0"/>
              <a:t>Function in math just give some value</a:t>
            </a:r>
          </a:p>
          <a:p>
            <a:pPr lvl="2"/>
            <a:r>
              <a:rPr lang="en-US" altLang="ko-KR" dirty="0"/>
              <a:t>For example, in f(x) = 2x, f(10) gives 20.</a:t>
            </a:r>
          </a:p>
          <a:p>
            <a:pPr lvl="2"/>
            <a:r>
              <a:rPr lang="en-US" altLang="ko-KR" dirty="0"/>
              <a:t>Just calculation, no side-effects</a:t>
            </a:r>
          </a:p>
          <a:p>
            <a:pPr lvl="1"/>
            <a:r>
              <a:rPr lang="en-US" altLang="ko-KR" dirty="0"/>
              <a:t>Function in programming is a code sequence that does some work</a:t>
            </a:r>
          </a:p>
          <a:p>
            <a:pPr lvl="2"/>
            <a:r>
              <a:rPr lang="en-US" altLang="ko-KR" dirty="0"/>
              <a:t>We can give some value like the function in math</a:t>
            </a:r>
          </a:p>
          <a:p>
            <a:pPr lvl="3"/>
            <a:r>
              <a:rPr lang="en-US" altLang="ko-KR" dirty="0"/>
              <a:t>The value is called “return value”</a:t>
            </a:r>
          </a:p>
          <a:p>
            <a:pPr lvl="2"/>
            <a:r>
              <a:rPr lang="en-US" altLang="ko-KR" dirty="0"/>
              <a:t>We can make some side-effects, other than just calculation</a:t>
            </a:r>
          </a:p>
          <a:p>
            <a:pPr lvl="3"/>
            <a:r>
              <a:rPr lang="en-US" altLang="ko-KR" dirty="0"/>
              <a:t>Print out some message</a:t>
            </a:r>
          </a:p>
          <a:p>
            <a:pPr lvl="3"/>
            <a:r>
              <a:rPr lang="en-US" altLang="ko-KR" dirty="0"/>
              <a:t>Change some variable</a:t>
            </a:r>
          </a:p>
          <a:p>
            <a:pPr lvl="3"/>
            <a:r>
              <a:rPr lang="en-US" altLang="ko-KR" dirty="0"/>
              <a:t>Cause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56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Do We Use Function?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avoid repetitive task and code</a:t>
            </a:r>
          </a:p>
          <a:p>
            <a:r>
              <a:rPr lang="en-US" altLang="ko-KR" b="1" dirty="0"/>
              <a:t>It makes maintenance easier</a:t>
            </a:r>
          </a:p>
          <a:p>
            <a:r>
              <a:rPr lang="en-US" altLang="ko-KR" b="1" dirty="0"/>
              <a:t>Reusability</a:t>
            </a:r>
          </a:p>
          <a:p>
            <a:r>
              <a:rPr lang="en-US" altLang="ko-KR" b="1" dirty="0"/>
              <a:t>So on…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A2EC-3F5C-4C44-90D4-34EBC625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92" y="3013135"/>
            <a:ext cx="5495499" cy="33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>
                <a:latin typeface="Consolas" panose="020B0609020204030204" pitchFamily="49" charset="0"/>
              </a:rPr>
              <a:t>def</a:t>
            </a:r>
            <a:r>
              <a:rPr lang="en-US" altLang="ko-KR" b="1" dirty="0"/>
              <a:t> keyword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  def </a:t>
            </a:r>
            <a:r>
              <a:rPr lang="en-US" altLang="ko-KR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function_name</a:t>
            </a:r>
            <a:r>
              <a:rPr lang="en-US" altLang="ko-KR" sz="4400" dirty="0"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0070C0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4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	   (body) 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394048" y="5007111"/>
            <a:ext cx="5431565" cy="83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6528"/>
            <a:ext cx="513255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Some function may not have parameter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have two or more parameters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1131467" y="2412322"/>
            <a:ext cx="7291862" cy="112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B872-C214-464D-877D-A3AF3CA6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67" y="4589480"/>
            <a:ext cx="7291862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7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set a default argument</a:t>
            </a:r>
          </a:p>
          <a:p>
            <a:pPr lvl="1"/>
            <a:r>
              <a:rPr lang="en-US" altLang="ko-KR" dirty="0"/>
              <a:t>we omit the argument, then default value is used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Note that non-default one must precede default one!</a:t>
            </a:r>
          </a:p>
          <a:p>
            <a:pPr lvl="1"/>
            <a:r>
              <a:rPr lang="en-US" altLang="ko-KR" dirty="0"/>
              <a:t>This causes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E14CB-5085-418D-B256-AD3C810C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65" y="2667812"/>
            <a:ext cx="6723825" cy="76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4629F-23B4-481D-AD6B-5AEC3A7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65" y="4893619"/>
            <a:ext cx="5845350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Unfortunately, computer cannot understand what we say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What?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D6B5FF-50DB-4276-A9CF-9C5CBF1DF69E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&lt;actual&gt;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191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return</a:t>
            </a:r>
            <a:r>
              <a:rPr lang="en-US" altLang="ko-KR" b="1" dirty="0"/>
              <a:t> keyword determines a return value of the function</a:t>
            </a:r>
          </a:p>
          <a:p>
            <a:pPr lvl="1"/>
            <a:r>
              <a:rPr lang="en-US" altLang="ko-KR" dirty="0"/>
              <a:t>When we return, the function is terminated, immediately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not have a return value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3047129"/>
            <a:ext cx="5642611" cy="1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6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call some function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FunctionName</a:t>
            </a:r>
            <a:r>
              <a:rPr lang="en-US" altLang="ko-KR" b="1" dirty="0">
                <a:latin typeface="Consolas" panose="020B0609020204030204" pitchFamily="49" charset="0"/>
              </a:rPr>
              <a:t>)(parameters)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EA91-F540-47B2-A478-403D5141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51" y="2407831"/>
            <a:ext cx="5854030" cy="1743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B5DA1-5704-49E9-B061-067B66FC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0" y="4340965"/>
            <a:ext cx="5854029" cy="1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7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indicate the parameter explicitly (if needed)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EDA9-6DAA-4C71-9137-36375CA7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04" y="2400211"/>
            <a:ext cx="5317438" cy="1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1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function can call another function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E84BD-B068-4667-B2A9-871F7F3A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35" y="2359909"/>
            <a:ext cx="5678168" cy="276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07B5F-FAE5-4D56-A31C-42BD65D3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4" y="5227293"/>
            <a:ext cx="5678167" cy="12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4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Even it can call itself! (called “recursion”)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CC50E-5D8B-4E3F-8637-09B39F77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1" y="2366676"/>
            <a:ext cx="6948047" cy="238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295A4-16B8-4EF3-B9A1-C871EB7B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1" y="4884759"/>
            <a:ext cx="6948047" cy="1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3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0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store / deal with each student’s information?</a:t>
            </a:r>
          </a:p>
          <a:p>
            <a:pPr lvl="1"/>
            <a:r>
              <a:rPr lang="en-US" altLang="ko-KR" dirty="0"/>
              <a:t>It includes name, ID, grade, GPA, etc.</a:t>
            </a:r>
          </a:p>
          <a:p>
            <a:pPr lvl="1"/>
            <a:r>
              <a:rPr lang="en-US" altLang="ko-KR" dirty="0"/>
              <a:t>…like this? What if there are 3~4000 students?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Is there any wiser way?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385B-7E7C-468B-8C6B-4AF6A7C2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4" y="3083496"/>
            <a:ext cx="4404384" cy="23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9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Class is a frame that contains:</a:t>
            </a:r>
          </a:p>
          <a:p>
            <a:pPr lvl="1"/>
            <a:r>
              <a:rPr lang="en-US" altLang="ko-KR" dirty="0"/>
              <a:t>Several variables (member variable)</a:t>
            </a:r>
          </a:p>
          <a:p>
            <a:pPr lvl="1"/>
            <a:r>
              <a:rPr lang="en-US" altLang="ko-KR" dirty="0"/>
              <a:t>Several functions to deal with the data (method)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For example of student…</a:t>
            </a:r>
          </a:p>
          <a:p>
            <a:pPr lvl="1"/>
            <a:r>
              <a:rPr lang="en-US" altLang="ko-KR" dirty="0"/>
              <a:t>Member variable: name, ID, grade, GPA, …</a:t>
            </a:r>
          </a:p>
          <a:p>
            <a:pPr lvl="1"/>
            <a:r>
              <a:rPr lang="en-US" altLang="ko-KR" dirty="0"/>
              <a:t>Methods: changing GPA, getting information, increasing grade, 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Each instance of class is called “object”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D229F-36E1-4A54-A0BD-4F8D0ED16260}"/>
              </a:ext>
            </a:extLst>
          </p:cNvPr>
          <p:cNvSpPr/>
          <p:nvPr/>
        </p:nvSpPr>
        <p:spPr>
          <a:xfrm>
            <a:off x="1637072" y="2627336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Adele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12345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1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4.2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A9DD-A759-4808-8F67-01C4CBB426DA}"/>
              </a:ext>
            </a:extLst>
          </p:cNvPr>
          <p:cNvSpPr txBox="1">
            <a:spLocks/>
          </p:cNvSpPr>
          <p:nvPr/>
        </p:nvSpPr>
        <p:spPr>
          <a:xfrm>
            <a:off x="1991033" y="2442669"/>
            <a:ext cx="840657" cy="369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Adele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95FF6-E7E8-4B6B-8BBE-A465C3C40708}"/>
              </a:ext>
            </a:extLst>
          </p:cNvPr>
          <p:cNvSpPr/>
          <p:nvPr/>
        </p:nvSpPr>
        <p:spPr>
          <a:xfrm>
            <a:off x="309717" y="4587374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25255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2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3.7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20EEB-DF0C-4DB4-8341-1673E03D1910}"/>
              </a:ext>
            </a:extLst>
          </p:cNvPr>
          <p:cNvSpPr txBox="1">
            <a:spLocks/>
          </p:cNvSpPr>
          <p:nvPr/>
        </p:nvSpPr>
        <p:spPr>
          <a:xfrm>
            <a:off x="663678" y="4402707"/>
            <a:ext cx="132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 Wick</a:t>
            </a:r>
            <a:endParaRPr lang="ko-KR" alt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9769D-71C2-4772-8EB0-8454D35AC574}"/>
              </a:ext>
            </a:extLst>
          </p:cNvPr>
          <p:cNvSpPr/>
          <p:nvPr/>
        </p:nvSpPr>
        <p:spPr>
          <a:xfrm>
            <a:off x="5830529" y="2996670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Johnson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23456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4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2.6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C7379-D4E8-4B33-BA1B-2DF1173BEB05}"/>
              </a:ext>
            </a:extLst>
          </p:cNvPr>
          <p:cNvSpPr txBox="1">
            <a:spLocks/>
          </p:cNvSpPr>
          <p:nvPr/>
        </p:nvSpPr>
        <p:spPr>
          <a:xfrm>
            <a:off x="6184490" y="2812002"/>
            <a:ext cx="1189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Johnson</a:t>
            </a:r>
            <a:endParaRPr lang="ko-KR" alt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459FE-27F5-46BC-9EE6-59FF375B84D7}"/>
              </a:ext>
            </a:extLst>
          </p:cNvPr>
          <p:cNvCxnSpPr>
            <a:cxnSpLocks/>
          </p:cNvCxnSpPr>
          <p:nvPr/>
        </p:nvCxnSpPr>
        <p:spPr>
          <a:xfrm flipV="1">
            <a:off x="7268496" y="4587373"/>
            <a:ext cx="0" cy="2270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30EBE3-8A17-4206-849F-EC423596A5F3}"/>
              </a:ext>
            </a:extLst>
          </p:cNvPr>
          <p:cNvSpPr txBox="1"/>
          <p:nvPr/>
        </p:nvSpPr>
        <p:spPr>
          <a:xfrm>
            <a:off x="5161935" y="4647199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Johnson.get_GPA</a:t>
            </a:r>
            <a:r>
              <a:rPr lang="en-US" altLang="ko-KR" sz="1600" b="1" dirty="0">
                <a:latin typeface="Consolas" panose="020B0609020204030204" pitchFamily="49" charset="0"/>
              </a:rPr>
              <a:t>()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0BACB8-8FAF-4F2B-A776-DA7215030E7C}"/>
              </a:ext>
            </a:extLst>
          </p:cNvPr>
          <p:cNvCxnSpPr>
            <a:cxnSpLocks/>
          </p:cNvCxnSpPr>
          <p:nvPr/>
        </p:nvCxnSpPr>
        <p:spPr>
          <a:xfrm>
            <a:off x="7742903" y="4587373"/>
            <a:ext cx="0" cy="2292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BDA348-E035-4450-AFF0-CA6AE32CE011}"/>
              </a:ext>
            </a:extLst>
          </p:cNvPr>
          <p:cNvCxnSpPr>
            <a:cxnSpLocks/>
          </p:cNvCxnSpPr>
          <p:nvPr/>
        </p:nvCxnSpPr>
        <p:spPr>
          <a:xfrm flipV="1">
            <a:off x="4012052" y="4218041"/>
            <a:ext cx="1" cy="2639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1D710-59C5-4557-87EC-11C18B86D0B8}"/>
              </a:ext>
            </a:extLst>
          </p:cNvPr>
          <p:cNvSpPr txBox="1"/>
          <p:nvPr/>
        </p:nvSpPr>
        <p:spPr>
          <a:xfrm>
            <a:off x="4043762" y="5589142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Adele.update_grade</a:t>
            </a:r>
            <a:r>
              <a:rPr lang="en-US" altLang="ko-KR" sz="1600" b="1" dirty="0">
                <a:latin typeface="Consolas" panose="020B0609020204030204" pitchFamily="49" charset="0"/>
              </a:rPr>
              <a:t>(2)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C1B46-5D05-4EED-83CE-67086ED65295}"/>
              </a:ext>
            </a:extLst>
          </p:cNvPr>
          <p:cNvSpPr txBox="1"/>
          <p:nvPr/>
        </p:nvSpPr>
        <p:spPr>
          <a:xfrm rot="20061984">
            <a:off x="4317803" y="2668920"/>
            <a:ext cx="240792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Change her grade to 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3FAB2-DCED-4BBA-A65D-1DE298C34777}"/>
              </a:ext>
            </a:extLst>
          </p:cNvPr>
          <p:cNvSpPr txBox="1"/>
          <p:nvPr/>
        </p:nvSpPr>
        <p:spPr>
          <a:xfrm rot="20061984">
            <a:off x="7949164" y="4647198"/>
            <a:ext cx="138983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Return 2.6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4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9185787" y="198862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0BD33-FDF2-482B-9759-1A5BCA2ACCF4}"/>
              </a:ext>
            </a:extLst>
          </p:cNvPr>
          <p:cNvSpPr/>
          <p:nvPr/>
        </p:nvSpPr>
        <p:spPr>
          <a:xfrm>
            <a:off x="2240552" y="4600048"/>
            <a:ext cx="1918494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7C5E1-0C5E-404A-BE26-97876E32562B}"/>
              </a:ext>
            </a:extLst>
          </p:cNvPr>
          <p:cNvSpPr/>
          <p:nvPr/>
        </p:nvSpPr>
        <p:spPr>
          <a:xfrm>
            <a:off x="2240552" y="5411415"/>
            <a:ext cx="3540816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a translation our purpose into the instruction(code).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00" y="4668633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05301" y="5253673"/>
            <a:ext cx="4737199" cy="12700"/>
          </a:xfrm>
          <a:prstGeom prst="bentConnector3">
            <a:avLst>
              <a:gd name="adj1" fmla="val 7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9062683" y="420696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D664-178F-48CC-B4B5-07F82DBBE603}"/>
              </a:ext>
            </a:extLst>
          </p:cNvPr>
          <p:cNvSpPr txBox="1"/>
          <p:nvPr/>
        </p:nvSpPr>
        <p:spPr>
          <a:xfrm>
            <a:off x="1651038" y="3732603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Our purpose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3672347" y="2633596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4655937" y="4585299"/>
            <a:ext cx="66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First parameter of method is (usually) </a:t>
            </a:r>
            <a:r>
              <a:rPr lang="en-US" altLang="ko-K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  <a:endParaRPr lang="ko-KR" alt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0A6D7-0EF1-4E1D-9432-0A42946A79C8}"/>
              </a:ext>
            </a:extLst>
          </p:cNvPr>
          <p:cNvSpPr/>
          <p:nvPr/>
        </p:nvSpPr>
        <p:spPr>
          <a:xfrm>
            <a:off x="3415975" y="458529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EE2DA-DBDB-490A-AF3C-AC7FB305CD80}"/>
              </a:ext>
            </a:extLst>
          </p:cNvPr>
          <p:cNvSpPr/>
          <p:nvPr/>
        </p:nvSpPr>
        <p:spPr>
          <a:xfrm>
            <a:off x="3928718" y="547511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7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6096000" y="2972535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It is a special method (initializer)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77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669458" y="2905432"/>
            <a:ext cx="2713703" cy="1179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5589895" y="3264534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Declaring member variable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6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an object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ClassName</a:t>
            </a:r>
            <a:r>
              <a:rPr lang="en-US" altLang="ko-KR" b="1" dirty="0">
                <a:latin typeface="Consolas" panose="020B0609020204030204" pitchFamily="49" charset="0"/>
              </a:rPr>
              <a:t>)(some arguments)</a:t>
            </a:r>
          </a:p>
          <a:p>
            <a:pPr lvl="1"/>
            <a:r>
              <a:rPr lang="en-US" altLang="ko-KR" dirty="0"/>
              <a:t>Use the parameter of 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()__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05CE-B87F-4E00-BCE8-8316D489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4" y="2702084"/>
            <a:ext cx="7535424" cy="2020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9086D-A667-47EF-8720-E681EFCA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1" y="4857387"/>
            <a:ext cx="7517077" cy="5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Call method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ObjectName</a:t>
            </a:r>
            <a:r>
              <a:rPr lang="en-US" altLang="ko-KR" b="1" dirty="0">
                <a:latin typeface="Consolas" panose="020B0609020204030204" pitchFamily="49" charset="0"/>
              </a:rPr>
              <a:t>).(</a:t>
            </a:r>
            <a:r>
              <a:rPr lang="en-US" altLang="ko-KR" b="1" dirty="0" err="1">
                <a:latin typeface="Consolas" panose="020B0609020204030204" pitchFamily="49" charset="0"/>
              </a:rPr>
              <a:t>MethodName</a:t>
            </a:r>
            <a:r>
              <a:rPr lang="en-US" altLang="ko-KR" b="1" dirty="0">
                <a:latin typeface="Consolas" panose="020B0609020204030204" pitchFamily="49" charset="0"/>
              </a:rPr>
              <a:t>)(param)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/>
              <a:t>Note that (including </a:t>
            </a:r>
            <a:r>
              <a:rPr lang="en-US" altLang="ko-KR" b="1" dirty="0">
                <a:latin typeface="Consolas" panose="020B0609020204030204" pitchFamily="49" charset="0"/>
              </a:rPr>
              <a:t>__</a:t>
            </a:r>
            <a:r>
              <a:rPr lang="en-US" altLang="ko-KR" b="1" dirty="0" err="1">
                <a:latin typeface="Consolas" panose="020B0609020204030204" pitchFamily="49" charset="0"/>
              </a:rPr>
              <a:t>init</a:t>
            </a:r>
            <a:r>
              <a:rPr lang="en-US" altLang="ko-KR" b="1" dirty="0">
                <a:latin typeface="Consolas" panose="020B0609020204030204" pitchFamily="49" charset="0"/>
              </a:rPr>
              <a:t>()__</a:t>
            </a:r>
            <a:r>
              <a:rPr lang="en-US" altLang="ko-KR" b="1" dirty="0"/>
              <a:t>) we omit the argument for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ABB7B-C1CD-434D-883B-EFEF8AF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1" y="3649571"/>
            <a:ext cx="5945834" cy="261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6235-421F-4BF6-837B-D789F6D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32" y="3649571"/>
            <a:ext cx="5556787" cy="5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directly access to member variables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ObjectName</a:t>
            </a:r>
            <a:r>
              <a:rPr lang="en-US" altLang="ko-KR" dirty="0">
                <a:latin typeface="Consolas" panose="020B0609020204030204" pitchFamily="49" charset="0"/>
              </a:rPr>
              <a:t>).(</a:t>
            </a:r>
            <a:r>
              <a:rPr lang="en-US" altLang="ko-KR" dirty="0" err="1">
                <a:latin typeface="Consolas" panose="020B0609020204030204" pitchFamily="49" charset="0"/>
              </a:rPr>
              <a:t>VarName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Of course, if this is public…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5D95-DE24-4F95-885B-9749EA28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77" y="2687085"/>
            <a:ext cx="6532362" cy="130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D90B2-D858-4BC6-8B66-4580466D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7" y="4123544"/>
            <a:ext cx="6532362" cy="13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9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97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b="1" dirty="0"/>
              <a:t>To put it simply, library is a collection of data, function, and classes.</a:t>
            </a:r>
          </a:p>
          <a:p>
            <a:endParaRPr lang="en-US" altLang="ko-KR" b="1" dirty="0"/>
          </a:p>
          <a:p>
            <a:r>
              <a:rPr lang="en-US" altLang="ko-KR" b="1" dirty="0"/>
              <a:t>There are many of libraries for many purposes</a:t>
            </a:r>
          </a:p>
          <a:p>
            <a:pPr lvl="1"/>
            <a:r>
              <a:rPr lang="en-US" altLang="ko-KR" dirty="0"/>
              <a:t>For math</a:t>
            </a:r>
          </a:p>
          <a:p>
            <a:pPr lvl="1"/>
            <a:r>
              <a:rPr lang="en-US" altLang="ko-KR" dirty="0"/>
              <a:t>For statistics</a:t>
            </a:r>
          </a:p>
          <a:p>
            <a:pPr lvl="1"/>
            <a:r>
              <a:rPr lang="en-US" altLang="ko-KR" dirty="0"/>
              <a:t>For image processing</a:t>
            </a:r>
          </a:p>
          <a:p>
            <a:pPr lvl="1"/>
            <a:r>
              <a:rPr lang="en-US" altLang="ko-KR" dirty="0"/>
              <a:t>For AI, ML</a:t>
            </a:r>
          </a:p>
          <a:p>
            <a:pPr lvl="1"/>
            <a:r>
              <a:rPr lang="en-US" altLang="ko-KR" dirty="0"/>
              <a:t>For game</a:t>
            </a:r>
          </a:p>
          <a:p>
            <a:pPr lvl="1"/>
            <a:r>
              <a:rPr lang="en-US" altLang="ko-KR" dirty="0"/>
              <a:t>...There’s almost everything we want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606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6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  <a:p>
            <a:endParaRPr lang="en-US" altLang="ko-KR" b="1" dirty="0"/>
          </a:p>
          <a:p>
            <a:r>
              <a:rPr lang="en-US" altLang="ko-KR" b="1" dirty="0"/>
              <a:t>Because our time is precious!!</a:t>
            </a:r>
          </a:p>
          <a:p>
            <a:pPr lvl="1"/>
            <a:r>
              <a:rPr lang="en-US" altLang="ko-KR" dirty="0"/>
              <a:t>We don’t need to implement everything</a:t>
            </a:r>
          </a:p>
          <a:p>
            <a:pPr lvl="1"/>
            <a:r>
              <a:rPr lang="en-US" altLang="ko-KR" dirty="0"/>
              <a:t>Just use functions made by professional developers!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the way to get computer to work according to our purpose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8221745" y="2918600"/>
            <a:ext cx="2095014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Oh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got 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05" y="3403554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4205301" y="4001294"/>
            <a:ext cx="670104" cy="12523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5054563" y="450313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B966A5-F24A-4543-AF0A-BCC8B8DF83B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0885" y="3619412"/>
            <a:ext cx="2148315" cy="3818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29AF1420-8645-4980-8C35-7B00B09B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06347" y="5521664"/>
            <a:ext cx="1218895" cy="1218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880E46-AA02-4CCC-85D0-7843B98F834D}"/>
              </a:ext>
            </a:extLst>
          </p:cNvPr>
          <p:cNvSpPr txBox="1"/>
          <p:nvPr/>
        </p:nvSpPr>
        <p:spPr>
          <a:xfrm>
            <a:off x="6368442" y="50214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08B5716-E517-4772-89CF-391264DAAAC1}"/>
              </a:ext>
            </a:extLst>
          </p:cNvPr>
          <p:cNvSpPr/>
          <p:nvPr/>
        </p:nvSpPr>
        <p:spPr>
          <a:xfrm>
            <a:off x="10007024" y="5453629"/>
            <a:ext cx="1346776" cy="1308583"/>
          </a:xfrm>
          <a:prstGeom prst="wedgeEllipseCallout">
            <a:avLst>
              <a:gd name="adj1" fmla="val -40572"/>
              <a:gd name="adj2" fmla="val -5978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6E783D0-8897-42FF-8ECC-EB11E3C119A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262841" y="6303962"/>
            <a:ext cx="3168533" cy="7938"/>
          </a:xfrm>
          <a:prstGeom prst="bentConnector3">
            <a:avLst>
              <a:gd name="adj1" fmla="val -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01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import </a:t>
            </a:r>
            <a:r>
              <a:rPr lang="en-US" altLang="ko-KR" b="1" dirty="0"/>
              <a:t>keyword to bring it</a:t>
            </a:r>
          </a:p>
          <a:p>
            <a:pPr lvl="1"/>
            <a:r>
              <a:rPr lang="en-US" altLang="ko-KR" dirty="0"/>
              <a:t>If we did not use the library, the font becomes gray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Else…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36F2-7863-465F-8E34-1D1035B8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1" y="2644732"/>
            <a:ext cx="4139244" cy="35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1EFAE-C379-460B-89B2-4BFCEDC7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50" b="-2141"/>
          <a:stretch/>
        </p:blipFill>
        <p:spPr>
          <a:xfrm>
            <a:off x="1631772" y="3457074"/>
            <a:ext cx="4139244" cy="3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74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 use with (</a:t>
            </a:r>
            <a:r>
              <a:rPr lang="en-US" altLang="ko-KR" b="1" dirty="0" err="1"/>
              <a:t>LibName</a:t>
            </a:r>
            <a:r>
              <a:rPr lang="en-US" altLang="ko-KR" b="1" dirty="0"/>
              <a:t>).(Name)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Let’s use </a:t>
            </a:r>
            <a:r>
              <a:rPr lang="el-GR" altLang="ko-KR" b="1" dirty="0"/>
              <a:t>π</a:t>
            </a:r>
            <a:r>
              <a:rPr lang="en-US" altLang="ko-KR" b="1" dirty="0"/>
              <a:t>(pi)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How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FBD14-A4FD-471F-9F75-9A05C79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0" y="3196916"/>
            <a:ext cx="4970650" cy="898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C21E16-C66A-4493-ACDE-75EBB2A0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39" y="3196916"/>
            <a:ext cx="4100332" cy="898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9A6C1-15CD-4450-81C6-B99F5BBD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49" y="4688679"/>
            <a:ext cx="4970651" cy="778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486BE3-1723-45E9-A202-3F7DF9795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39" y="4688679"/>
            <a:ext cx="4100332" cy="9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4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Alias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use “alias” of the library</a:t>
            </a:r>
          </a:p>
          <a:p>
            <a:pPr lvl="1"/>
            <a:r>
              <a:rPr lang="en-US" altLang="ko-KR" dirty="0"/>
              <a:t>Using math.(name) every time is annoying</a:t>
            </a:r>
          </a:p>
          <a:p>
            <a:pPr lvl="2"/>
            <a:r>
              <a:rPr lang="en-US" altLang="ko-KR" dirty="0"/>
              <a:t>There are libraries with long name(e.g. multiprocessing, </a:t>
            </a:r>
            <a:r>
              <a:rPr lang="en-US" altLang="ko-KR" dirty="0" err="1"/>
              <a:t>matplotlib.pyplot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How about using “m” instead of “math”?</a:t>
            </a:r>
          </a:p>
          <a:p>
            <a:endParaRPr lang="en-US" altLang="ko-KR" dirty="0"/>
          </a:p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as</a:t>
            </a:r>
            <a:r>
              <a:rPr lang="en-US" altLang="ko-KR" b="1" dirty="0"/>
              <a:t> keyword!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145B-45BA-4F58-A7C5-6727FA13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181"/>
            <a:ext cx="6221414" cy="1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9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Using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r>
              <a:rPr lang="en-US" altLang="ko-KR" b="1" dirty="0"/>
              <a:t>, we can use several items in the library</a:t>
            </a:r>
          </a:p>
          <a:p>
            <a:pPr lvl="1"/>
            <a:r>
              <a:rPr lang="en-US" altLang="ko-KR" dirty="0"/>
              <a:t>Of course, we can use all items by using “ * ”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Note that we do not use “</a:t>
            </a:r>
            <a:r>
              <a:rPr lang="en-US" altLang="ko-KR" b="1" dirty="0">
                <a:latin typeface="Consolas" panose="020B0609020204030204" pitchFamily="49" charset="0"/>
              </a:rPr>
              <a:t>math.</a:t>
            </a:r>
            <a:r>
              <a:rPr lang="en-US" altLang="ko-KR" b="1" dirty="0"/>
              <a:t>”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83B8A-A7DC-48A3-9934-EB93B979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12" y="2763627"/>
            <a:ext cx="3932378" cy="97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E2DCA-8D24-49E5-BE40-63B6DFE7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02" y="2763627"/>
            <a:ext cx="3860316" cy="97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1096D-A496-4E70-B3B7-A4AF86CD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12" y="3872748"/>
            <a:ext cx="3932378" cy="105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A02E5-1E09-4194-B574-BA31EA8E8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6047" b="-1493"/>
          <a:stretch/>
        </p:blipFill>
        <p:spPr>
          <a:xfrm>
            <a:off x="5320203" y="3840664"/>
            <a:ext cx="3860316" cy="1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our own library</a:t>
            </a:r>
          </a:p>
          <a:p>
            <a:pPr lvl="1"/>
            <a:r>
              <a:rPr lang="en-US" altLang="ko-KR" dirty="0"/>
              <a:t>Just define some functions / classes / variables in a file!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7FDE-CA4C-4857-97D6-155D8188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58" y="2817200"/>
            <a:ext cx="5141731" cy="390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F2307-517D-4E90-8F1A-BAB746A0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630" y="2817200"/>
            <a:ext cx="313971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1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how can we use it?</a:t>
            </a:r>
          </a:p>
          <a:p>
            <a:pPr lvl="1"/>
            <a:r>
              <a:rPr lang="en-US" altLang="ko-KR" dirty="0"/>
              <a:t>Just import! (If it is in same directory)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B5252-18A5-4C1A-8234-5FAA9030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88" y="2699268"/>
            <a:ext cx="8323908" cy="237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76365-3464-4BFC-8F41-8B9AF61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61" y="5189103"/>
            <a:ext cx="8322835" cy="15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1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98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23-494C-4BF2-8D1C-553F710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the Real-time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0172-1833-499C-92C8-71D421C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have a lab session (mini project)</a:t>
            </a:r>
          </a:p>
          <a:p>
            <a:pPr lvl="1"/>
            <a:r>
              <a:rPr lang="en-US" altLang="ko-KR" dirty="0"/>
              <a:t>We will upload the material as soon as possible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Before that, please review what we covered</a:t>
            </a:r>
          </a:p>
          <a:p>
            <a:pPr lvl="1"/>
            <a:r>
              <a:rPr lang="en-US" altLang="ko-KR" dirty="0"/>
              <a:t>Supplement and exercises were uploaded</a:t>
            </a:r>
          </a:p>
          <a:p>
            <a:pPr lvl="1"/>
            <a:r>
              <a:rPr lang="en-US" altLang="ko-KR" dirty="0"/>
              <a:t>Feel free to ask us! Via…</a:t>
            </a:r>
          </a:p>
          <a:p>
            <a:pPr lvl="2"/>
            <a:r>
              <a:rPr lang="en-US" altLang="ko-KR" dirty="0"/>
              <a:t>Comment in the page (recommended!)</a:t>
            </a:r>
          </a:p>
          <a:p>
            <a:pPr lvl="2"/>
            <a:r>
              <a:rPr lang="en-US" altLang="ko-KR" dirty="0"/>
              <a:t>WhatsApp</a:t>
            </a:r>
          </a:p>
          <a:p>
            <a:pPr lvl="2"/>
            <a:r>
              <a:rPr lang="en-US" altLang="ko-KR" dirty="0"/>
              <a:t>E-mail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618C-030B-412F-B9CC-35B05FC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5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why should we learn programming?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2478</Words>
  <Application>Microsoft Office PowerPoint</Application>
  <PresentationFormat>Widescreen</PresentationFormat>
  <Paragraphs>615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 Unicode MS</vt:lpstr>
      <vt:lpstr>맑은 고딕</vt:lpstr>
      <vt:lpstr>Arial</vt:lpstr>
      <vt:lpstr>Consolas</vt:lpstr>
      <vt:lpstr>Office Theme</vt:lpstr>
      <vt:lpstr>Basic Python Programming</vt:lpstr>
      <vt:lpstr>Contents</vt:lpstr>
      <vt:lpstr>Programming</vt:lpstr>
      <vt:lpstr>Programming [1]</vt:lpstr>
      <vt:lpstr>Programming [2]</vt:lpstr>
      <vt:lpstr>Programming [3]</vt:lpstr>
      <vt:lpstr>Programming [4]</vt:lpstr>
      <vt:lpstr>Programming [5]</vt:lpstr>
      <vt:lpstr>Programming [6]</vt:lpstr>
      <vt:lpstr>Programming [7]</vt:lpstr>
      <vt:lpstr>Programming [8]</vt:lpstr>
      <vt:lpstr>Programming [9]</vt:lpstr>
      <vt:lpstr>Programming [10]</vt:lpstr>
      <vt:lpstr>Intro. to Python</vt:lpstr>
      <vt:lpstr>Python?</vt:lpstr>
      <vt:lpstr>Is Python Easy?</vt:lpstr>
      <vt:lpstr>Why Python in This Course? [1]</vt:lpstr>
      <vt:lpstr>Why Python in This Course? [2]</vt:lpstr>
      <vt:lpstr>Installation</vt:lpstr>
      <vt:lpstr>We need…</vt:lpstr>
      <vt:lpstr>Installing Python [1]</vt:lpstr>
      <vt:lpstr>Installing Python [2]</vt:lpstr>
      <vt:lpstr>Installing PyCharm</vt:lpstr>
      <vt:lpstr>Hello, World!</vt:lpstr>
      <vt:lpstr>Looking around PyCharm [1]</vt:lpstr>
      <vt:lpstr>Looking around PyCharm [2]</vt:lpstr>
      <vt:lpstr>Printing “Hello, World!” [1]</vt:lpstr>
      <vt:lpstr>Printing “Hello, World!” [2]</vt:lpstr>
      <vt:lpstr>Basic Concepts [1]</vt:lpstr>
      <vt:lpstr>print() Function [1]</vt:lpstr>
      <vt:lpstr>print() Function [2]</vt:lpstr>
      <vt:lpstr>Variables [1] </vt:lpstr>
      <vt:lpstr>Variables [2] </vt:lpstr>
      <vt:lpstr>Data Types</vt:lpstr>
      <vt:lpstr>Numeric Types</vt:lpstr>
      <vt:lpstr>Boolean</vt:lpstr>
      <vt:lpstr>String [1]</vt:lpstr>
      <vt:lpstr>String [2]</vt:lpstr>
      <vt:lpstr>List / Tuple [1]</vt:lpstr>
      <vt:lpstr>List / Tuple [2]</vt:lpstr>
      <vt:lpstr>List / Tuple [3]</vt:lpstr>
      <vt:lpstr>List / Tuple [4]</vt:lpstr>
      <vt:lpstr>List / Tuple [5]</vt:lpstr>
      <vt:lpstr>Notes</vt:lpstr>
      <vt:lpstr>Some Important Functions</vt:lpstr>
      <vt:lpstr>input()</vt:lpstr>
      <vt:lpstr>int(), str(), list(), …</vt:lpstr>
      <vt:lpstr>len()</vt:lpstr>
      <vt:lpstr>Conditionals: if</vt:lpstr>
      <vt:lpstr>Loops: while</vt:lpstr>
      <vt:lpstr>Loops: for [1]</vt:lpstr>
      <vt:lpstr>Loops: for [2]</vt:lpstr>
      <vt:lpstr>Indentation</vt:lpstr>
      <vt:lpstr>Exercises</vt:lpstr>
      <vt:lpstr>Functions in Programming</vt:lpstr>
      <vt:lpstr>Why Do We Use Function?</vt:lpstr>
      <vt:lpstr>Defining Function [1]</vt:lpstr>
      <vt:lpstr>Defining Function [2]</vt:lpstr>
      <vt:lpstr>Defining Function [3]</vt:lpstr>
      <vt:lpstr>Defining Function [4]</vt:lpstr>
      <vt:lpstr>Using Function [1]</vt:lpstr>
      <vt:lpstr>Using Function [2]</vt:lpstr>
      <vt:lpstr>More about Function [1]</vt:lpstr>
      <vt:lpstr>More about Function [2]</vt:lpstr>
      <vt:lpstr>Exercises</vt:lpstr>
      <vt:lpstr>Class: Motivation</vt:lpstr>
      <vt:lpstr>Class [1]</vt:lpstr>
      <vt:lpstr>Class [2]</vt:lpstr>
      <vt:lpstr>Defining Class [1]</vt:lpstr>
      <vt:lpstr>Defining Class [2]</vt:lpstr>
      <vt:lpstr>Defining Class [3]</vt:lpstr>
      <vt:lpstr>Defining Class [4]</vt:lpstr>
      <vt:lpstr>Using Object [1]</vt:lpstr>
      <vt:lpstr>Using Object [2]</vt:lpstr>
      <vt:lpstr>Using Object [3]</vt:lpstr>
      <vt:lpstr>Exercises</vt:lpstr>
      <vt:lpstr>Libraries</vt:lpstr>
      <vt:lpstr>Libraries: Motivation [1]</vt:lpstr>
      <vt:lpstr>Libraries: Motivation [2]</vt:lpstr>
      <vt:lpstr>Using Library: math [1]</vt:lpstr>
      <vt:lpstr>Using Library: math [2]</vt:lpstr>
      <vt:lpstr>Using Library: Alias</vt:lpstr>
      <vt:lpstr>Using Library: from</vt:lpstr>
      <vt:lpstr>Making Library [1]</vt:lpstr>
      <vt:lpstr>Making Library [2]</vt:lpstr>
      <vt:lpstr>Exercises</vt:lpstr>
      <vt:lpstr>In the Real-time Class…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79</cp:revision>
  <dcterms:created xsi:type="dcterms:W3CDTF">2020-11-16T07:59:39Z</dcterms:created>
  <dcterms:modified xsi:type="dcterms:W3CDTF">2020-11-20T09:11:02Z</dcterms:modified>
</cp:coreProperties>
</file>